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7"/>
  </p:notesMasterIdLst>
  <p:sldIdLst>
    <p:sldId id="272" r:id="rId2"/>
    <p:sldId id="273" r:id="rId3"/>
    <p:sldId id="299" r:id="rId4"/>
    <p:sldId id="279" r:id="rId5"/>
    <p:sldId id="274" r:id="rId6"/>
    <p:sldId id="276" r:id="rId7"/>
    <p:sldId id="334" r:id="rId8"/>
    <p:sldId id="335" r:id="rId9"/>
    <p:sldId id="336" r:id="rId10"/>
    <p:sldId id="337" r:id="rId11"/>
    <p:sldId id="277" r:id="rId12"/>
    <p:sldId id="278" r:id="rId13"/>
    <p:sldId id="301" r:id="rId14"/>
    <p:sldId id="280" r:id="rId15"/>
    <p:sldId id="313" r:id="rId16"/>
    <p:sldId id="283" r:id="rId17"/>
    <p:sldId id="306" r:id="rId18"/>
    <p:sldId id="308" r:id="rId19"/>
    <p:sldId id="309" r:id="rId20"/>
    <p:sldId id="310" r:id="rId21"/>
    <p:sldId id="311" r:id="rId22"/>
    <p:sldId id="312" r:id="rId23"/>
    <p:sldId id="314" r:id="rId24"/>
    <p:sldId id="315" r:id="rId25"/>
    <p:sldId id="316" r:id="rId26"/>
    <p:sldId id="317" r:id="rId27"/>
    <p:sldId id="318" r:id="rId28"/>
    <p:sldId id="319" r:id="rId29"/>
    <p:sldId id="320" r:id="rId30"/>
    <p:sldId id="321" r:id="rId31"/>
    <p:sldId id="322" r:id="rId32"/>
    <p:sldId id="323" r:id="rId33"/>
    <p:sldId id="324" r:id="rId34"/>
    <p:sldId id="332" r:id="rId35"/>
    <p:sldId id="325" r:id="rId36"/>
    <p:sldId id="326" r:id="rId37"/>
    <p:sldId id="327" r:id="rId38"/>
    <p:sldId id="328" r:id="rId39"/>
    <p:sldId id="329" r:id="rId40"/>
    <p:sldId id="330" r:id="rId41"/>
    <p:sldId id="331" r:id="rId42"/>
    <p:sldId id="257" r:id="rId43"/>
    <p:sldId id="285" r:id="rId44"/>
    <p:sldId id="290" r:id="rId45"/>
    <p:sldId id="291" r:id="rId4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82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D9531"/>
    <a:srgbClr val="5B972B"/>
    <a:srgbClr val="242423"/>
    <a:srgbClr val="B3B2B2"/>
    <a:srgbClr val="6D6C6C"/>
    <a:srgbClr val="FFFFFF"/>
    <a:srgbClr val="383737"/>
    <a:srgbClr val="9ABF75"/>
    <a:srgbClr val="8F8E8D"/>
    <a:srgbClr val="BCDC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0171" autoAdjust="0"/>
    <p:restoredTop sz="94669"/>
  </p:normalViewPr>
  <p:slideViewPr>
    <p:cSldViewPr snapToGrid="0" snapToObjects="1">
      <p:cViewPr varScale="1">
        <p:scale>
          <a:sx n="71" d="100"/>
          <a:sy n="71" d="100"/>
        </p:scale>
        <p:origin x="-104" y="-384"/>
      </p:cViewPr>
      <p:guideLst>
        <p:guide orient="horz" pos="2160"/>
        <p:guide pos="3823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slide" Target="slides/slide45.xml"/><Relationship Id="rId47" Type="http://schemas.openxmlformats.org/officeDocument/2006/relationships/notesMaster" Target="notesMasters/notesMaster1.xml"/><Relationship Id="rId48" Type="http://schemas.openxmlformats.org/officeDocument/2006/relationships/printerSettings" Target="printerSettings/printerSettings1.bin"/><Relationship Id="rId49" Type="http://schemas.openxmlformats.org/officeDocument/2006/relationships/presProps" Target="presProp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50" Type="http://schemas.openxmlformats.org/officeDocument/2006/relationships/viewProps" Target="viewProps.xml"/><Relationship Id="rId51" Type="http://schemas.openxmlformats.org/officeDocument/2006/relationships/theme" Target="theme/theme1.xml"/><Relationship Id="rId5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FCA19F-C6A1-234E-B3B0-24980CAD6675}" type="datetimeFigureOut">
              <a:rPr lang="en-US" smtClean="0"/>
              <a:t>20/07/16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A25D02-5488-7141-BADA-83C2EAFA13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59326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Primary</a:t>
            </a:r>
            <a:r>
              <a:rPr lang="en-US" baseline="0" dirty="0" smtClean="0"/>
              <a:t> secondary, secondary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A25D02-5488-7141-BADA-83C2EAFA13B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17459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State machine,</a:t>
            </a:r>
            <a:r>
              <a:rPr lang="en-US" baseline="0" dirty="0" smtClean="0"/>
              <a:t> full set of states defined in spec.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A25D02-5488-7141-BADA-83C2EAFA13B1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56646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Calls </a:t>
            </a:r>
            <a:r>
              <a:rPr lang="en-US" dirty="0" err="1" smtClean="0"/>
              <a:t>i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A25D02-5488-7141-BADA-83C2EAFA13B1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58710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Calls </a:t>
            </a:r>
            <a:r>
              <a:rPr lang="en-US" dirty="0" err="1" smtClean="0"/>
              <a:t>i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A25D02-5488-7141-BADA-83C2EAFA13B1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58710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Calls </a:t>
            </a:r>
            <a:r>
              <a:rPr lang="en-US" dirty="0" err="1" smtClean="0"/>
              <a:t>i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A25D02-5488-7141-BADA-83C2EAFA13B1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58710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Needs a primary to</a:t>
            </a:r>
            <a:r>
              <a:rPr lang="en-US" baseline="0" dirty="0" smtClean="0"/>
              <a:t> complete a write.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A25D02-5488-7141-BADA-83C2EAFA13B1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58710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Needs a primary to</a:t>
            </a:r>
            <a:r>
              <a:rPr lang="en-US" baseline="0" dirty="0" smtClean="0"/>
              <a:t> complete </a:t>
            </a:r>
            <a:r>
              <a:rPr lang="en-US" baseline="0" smtClean="0"/>
              <a:t>a write.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A25D02-5488-7141-BADA-83C2EAFA13B1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58710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Needs a primary to</a:t>
            </a:r>
            <a:r>
              <a:rPr lang="en-US" baseline="0" dirty="0" smtClean="0"/>
              <a:t> complete a write.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A25D02-5488-7141-BADA-83C2EAFA13B1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58710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Needs a primary to</a:t>
            </a:r>
            <a:r>
              <a:rPr lang="en-US" baseline="0" dirty="0" smtClean="0"/>
              <a:t> complete a write.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A25D02-5488-7141-BADA-83C2EAFA13B1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58710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Each thread wakes every 10 seconds. Runs </a:t>
            </a:r>
            <a:r>
              <a:rPr lang="en-US" dirty="0" err="1" smtClean="0"/>
              <a:t>ismaster</a:t>
            </a:r>
            <a:r>
              <a:rPr lang="en-US" dirty="0" smtClean="0"/>
              <a:t>, sleeps.</a:t>
            </a:r>
          </a:p>
          <a:p>
            <a:endParaRPr lang="en-US" dirty="0" smtClean="0"/>
          </a:p>
          <a:p>
            <a:r>
              <a:rPr lang="en-US" dirty="0" smtClean="0"/>
              <a:t>We use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ismaster</a:t>
            </a:r>
            <a:r>
              <a:rPr lang="en-US" baseline="0" dirty="0" smtClean="0"/>
              <a:t> to check latency.</a:t>
            </a:r>
          </a:p>
          <a:p>
            <a:endParaRPr lang="en-US" baseline="0" dirty="0" smtClean="0"/>
          </a:p>
          <a:p>
            <a:r>
              <a:rPr lang="en-US" baseline="0" dirty="0" smtClean="0"/>
              <a:t>Keep topology description up to date.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A25D02-5488-7141-BADA-83C2EAFA13B1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58710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Each thread wakes every 10 seconds. Runs </a:t>
            </a:r>
            <a:r>
              <a:rPr lang="en-US" dirty="0" err="1" smtClean="0"/>
              <a:t>ismaster</a:t>
            </a:r>
            <a:r>
              <a:rPr lang="en-US" dirty="0" smtClean="0"/>
              <a:t>, sleeps.</a:t>
            </a:r>
          </a:p>
          <a:p>
            <a:endParaRPr lang="en-US" dirty="0" smtClean="0"/>
          </a:p>
          <a:p>
            <a:r>
              <a:rPr lang="en-US" dirty="0" smtClean="0"/>
              <a:t>We use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ismaster</a:t>
            </a:r>
            <a:r>
              <a:rPr lang="en-US" baseline="0" dirty="0" smtClean="0"/>
              <a:t> to check latency.</a:t>
            </a:r>
          </a:p>
          <a:p>
            <a:endParaRPr lang="en-US" baseline="0" dirty="0" smtClean="0"/>
          </a:p>
          <a:p>
            <a:r>
              <a:rPr lang="en-US" baseline="0" dirty="0" smtClean="0"/>
              <a:t>Keep topology description up </a:t>
            </a:r>
            <a:r>
              <a:rPr lang="en-US" baseline="0" smtClean="0"/>
              <a:t>to date.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A25D02-5488-7141-BADA-83C2EAFA13B1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5871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Primary</a:t>
            </a:r>
            <a:r>
              <a:rPr lang="en-US" baseline="0" dirty="0" smtClean="0"/>
              <a:t> secondary, secondary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A25D02-5488-7141-BADA-83C2EAFA13B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17459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Each thread wakes every 10 seconds. Runs </a:t>
            </a:r>
            <a:r>
              <a:rPr lang="en-US" dirty="0" err="1" smtClean="0"/>
              <a:t>ismaster</a:t>
            </a:r>
            <a:r>
              <a:rPr lang="en-US" dirty="0" smtClean="0"/>
              <a:t>, sleeps.</a:t>
            </a:r>
          </a:p>
          <a:p>
            <a:endParaRPr lang="en-US" dirty="0" smtClean="0"/>
          </a:p>
          <a:p>
            <a:r>
              <a:rPr lang="en-US" dirty="0" smtClean="0"/>
              <a:t>We use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ismaster</a:t>
            </a:r>
            <a:r>
              <a:rPr lang="en-US" baseline="0" dirty="0" smtClean="0"/>
              <a:t> to check latency.</a:t>
            </a:r>
          </a:p>
          <a:p>
            <a:endParaRPr lang="en-US" baseline="0" dirty="0" smtClean="0"/>
          </a:p>
          <a:p>
            <a:r>
              <a:rPr lang="en-US" baseline="0" dirty="0" smtClean="0"/>
              <a:t>Keep topology description up </a:t>
            </a:r>
            <a:r>
              <a:rPr lang="en-US" baseline="0" smtClean="0"/>
              <a:t>to date.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A25D02-5488-7141-BADA-83C2EAFA13B1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58710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Primary is marked</a:t>
            </a:r>
            <a:r>
              <a:rPr lang="en-US" baseline="0" dirty="0" smtClean="0"/>
              <a:t> as unknown</a:t>
            </a:r>
          </a:p>
          <a:p>
            <a:endParaRPr lang="en-US" baseline="0" dirty="0" smtClean="0"/>
          </a:p>
          <a:p>
            <a:r>
              <a:rPr lang="en-US" baseline="0" dirty="0" smtClean="0"/>
              <a:t>Wakes up all monitor threads to check for a primary.</a:t>
            </a:r>
          </a:p>
          <a:p>
            <a:endParaRPr lang="en-US" baseline="0" dirty="0" smtClean="0"/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A25D02-5488-7141-BADA-83C2EAFA13B1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58710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Primary is marked</a:t>
            </a:r>
            <a:r>
              <a:rPr lang="en-US" baseline="0" dirty="0" smtClean="0"/>
              <a:t> as unknown</a:t>
            </a:r>
          </a:p>
          <a:p>
            <a:endParaRPr lang="en-US" baseline="0" dirty="0" smtClean="0"/>
          </a:p>
          <a:p>
            <a:r>
              <a:rPr lang="en-US" baseline="0" dirty="0" smtClean="0"/>
              <a:t>Wakes up all monitor threads to check for a primary every half second.</a:t>
            </a:r>
          </a:p>
          <a:p>
            <a:endParaRPr lang="en-US" baseline="0" dirty="0" smtClean="0"/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A25D02-5488-7141-BADA-83C2EAFA13B1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58710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Primary is marked</a:t>
            </a:r>
            <a:r>
              <a:rPr lang="en-US" baseline="0" dirty="0" smtClean="0"/>
              <a:t> as unknown</a:t>
            </a:r>
          </a:p>
          <a:p>
            <a:endParaRPr lang="en-US" baseline="0" dirty="0" smtClean="0"/>
          </a:p>
          <a:p>
            <a:r>
              <a:rPr lang="en-US" baseline="0" dirty="0" smtClean="0"/>
              <a:t>Wakes up all monitor threads to check for a primary every </a:t>
            </a:r>
            <a:r>
              <a:rPr lang="en-US" baseline="0" smtClean="0"/>
              <a:t>half second.</a:t>
            </a:r>
            <a:endParaRPr lang="en-US" baseline="0" dirty="0" smtClean="0"/>
          </a:p>
          <a:p>
            <a:endParaRPr lang="en-US" baseline="0" dirty="0" smtClean="0"/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A25D02-5488-7141-BADA-83C2EAFA13B1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58710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Each thread wakes every 10 seconds. Runs </a:t>
            </a:r>
            <a:r>
              <a:rPr lang="en-US" dirty="0" err="1" smtClean="0"/>
              <a:t>ismaster</a:t>
            </a:r>
            <a:r>
              <a:rPr lang="en-US" dirty="0" smtClean="0"/>
              <a:t>, sleeps.</a:t>
            </a:r>
          </a:p>
          <a:p>
            <a:endParaRPr lang="en-US" dirty="0" smtClean="0"/>
          </a:p>
          <a:p>
            <a:r>
              <a:rPr lang="en-US" dirty="0" smtClean="0"/>
              <a:t>We use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ismaster</a:t>
            </a:r>
            <a:r>
              <a:rPr lang="en-US" baseline="0" dirty="0" smtClean="0"/>
              <a:t> to check latency.</a:t>
            </a:r>
          </a:p>
          <a:p>
            <a:endParaRPr lang="en-US" baseline="0" dirty="0" smtClean="0"/>
          </a:p>
          <a:p>
            <a:r>
              <a:rPr lang="en-US" baseline="0" dirty="0" smtClean="0"/>
              <a:t>Keep topology description up to date.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A25D02-5488-7141-BADA-83C2EAFA13B1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587104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Try</a:t>
            </a:r>
            <a:r>
              <a:rPr lang="en-US" baseline="0" dirty="0" smtClean="0"/>
              <a:t> once. This will </a:t>
            </a:r>
            <a:r>
              <a:rPr lang="en-US" baseline="0" dirty="0" err="1" smtClean="0"/>
              <a:t>accomdate</a:t>
            </a:r>
            <a:r>
              <a:rPr lang="en-US" baseline="0" dirty="0" smtClean="0"/>
              <a:t> elections. Other </a:t>
            </a:r>
            <a:r>
              <a:rPr lang="en-US" baseline="0" dirty="0" err="1" smtClean="0"/>
              <a:t>errore</a:t>
            </a:r>
            <a:r>
              <a:rPr lang="en-US" baseline="0" dirty="0" smtClean="0"/>
              <a:t> should be propagated.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A25D02-5488-7141-BADA-83C2EAFA13B1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1363350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Try</a:t>
            </a:r>
            <a:r>
              <a:rPr lang="en-US" baseline="0" dirty="0" smtClean="0"/>
              <a:t> once. This will </a:t>
            </a:r>
            <a:r>
              <a:rPr lang="en-US" baseline="0" dirty="0" err="1" smtClean="0"/>
              <a:t>accomdate</a:t>
            </a:r>
            <a:r>
              <a:rPr lang="en-US" baseline="0" dirty="0" smtClean="0"/>
              <a:t> elections. Other </a:t>
            </a:r>
            <a:r>
              <a:rPr lang="en-US" baseline="0" dirty="0" err="1" smtClean="0"/>
              <a:t>errore</a:t>
            </a:r>
            <a:r>
              <a:rPr lang="en-US" baseline="0" dirty="0" smtClean="0"/>
              <a:t> should be propagated.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A25D02-5488-7141-BADA-83C2EAFA13B1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1363350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Can you afford</a:t>
            </a:r>
            <a:r>
              <a:rPr lang="en-US" baseline="0" dirty="0" smtClean="0"/>
              <a:t> to over or under count.</a:t>
            </a:r>
          </a:p>
          <a:p>
            <a:endParaRPr lang="en-US" dirty="0" smtClean="0"/>
          </a:p>
          <a:p>
            <a:r>
              <a:rPr lang="en-US" dirty="0" smtClean="0"/>
              <a:t>Operations</a:t>
            </a:r>
            <a:r>
              <a:rPr lang="en-US" baseline="0" dirty="0" smtClean="0"/>
              <a:t> need to be idempotent.</a:t>
            </a:r>
          </a:p>
          <a:p>
            <a:endParaRPr lang="en-US" baseline="0" dirty="0" smtClean="0"/>
          </a:p>
          <a:p>
            <a:r>
              <a:rPr lang="en-US" baseline="0" dirty="0" smtClean="0"/>
              <a:t>Turn an update into a write of a document, </a:t>
            </a:r>
            <a:r>
              <a:rPr lang="en-US" baseline="0" dirty="0" err="1" smtClean="0"/>
              <a:t>cf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EventSourcing</a:t>
            </a:r>
            <a:r>
              <a:rPr lang="en-US" baseline="0" dirty="0" smtClean="0"/>
              <a:t>.</a:t>
            </a:r>
          </a:p>
          <a:p>
            <a:endParaRPr lang="en-US" baseline="0" dirty="0" smtClean="0"/>
          </a:p>
          <a:p>
            <a:r>
              <a:rPr lang="en-US" baseline="0" dirty="0" smtClean="0"/>
              <a:t>Then aggregate on the server.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A25D02-5488-7141-BADA-83C2EAFA13B1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1363350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How long should a connection wait before timing out and sleeping for 10 seconds.</a:t>
            </a:r>
          </a:p>
          <a:p>
            <a:endParaRPr lang="en-US" baseline="0" dirty="0" smtClean="0"/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A25D02-5488-7141-BADA-83C2EAFA13B1}" type="slidenum">
              <a:rPr lang="en-US" smtClean="0"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5871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Primary</a:t>
            </a:r>
            <a:r>
              <a:rPr lang="en-US" baseline="0" dirty="0" smtClean="0"/>
              <a:t> secondary, secondary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A25D02-5488-7141-BADA-83C2EAFA13B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1745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Primary</a:t>
            </a:r>
            <a:r>
              <a:rPr lang="en-US" baseline="0" dirty="0" smtClean="0"/>
              <a:t> secondary, secondary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A25D02-5488-7141-BADA-83C2EAFA13B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1745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Primary</a:t>
            </a:r>
            <a:r>
              <a:rPr lang="en-US" baseline="0" dirty="0" smtClean="0"/>
              <a:t> secondary, secondary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A25D02-5488-7141-BADA-83C2EAFA13B1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17459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dirty="0" smtClean="0"/>
              <a:t>Present a native language interface - converts python types to BSON objects</a:t>
            </a:r>
          </a:p>
          <a:p>
            <a:r>
              <a:rPr lang="en-US" sz="1200" dirty="0" smtClean="0"/>
              <a:t>Convert the JSON query language into commands for the database</a:t>
            </a:r>
          </a:p>
          <a:p>
            <a:r>
              <a:rPr lang="en-US" sz="1200" dirty="0" smtClean="0"/>
              <a:t>Convert JSON data into BSON data and vice-versa</a:t>
            </a:r>
          </a:p>
          <a:p>
            <a:r>
              <a:rPr lang="en-US" sz="1200" dirty="0" smtClean="0"/>
              <a:t>Handles interfacing to different MongoDB topologies</a:t>
            </a:r>
          </a:p>
          <a:p>
            <a:r>
              <a:rPr lang="en-US" sz="1200" dirty="0" smtClean="0"/>
              <a:t>Helps recover from server side outages/network errors</a:t>
            </a:r>
          </a:p>
          <a:p>
            <a:r>
              <a:rPr lang="en-US" sz="1200" dirty="0" smtClean="0"/>
              <a:t>Manages the client side connection pool</a:t>
            </a:r>
          </a:p>
          <a:p>
            <a:endParaRPr lang="en-US" sz="1200" dirty="0" smtClean="0"/>
          </a:p>
          <a:p>
            <a:r>
              <a:rPr lang="en-US" sz="1200" dirty="0" smtClean="0"/>
              <a:t>The </a:t>
            </a:r>
            <a:r>
              <a:rPr lang="en-US" sz="1200" dirty="0" err="1" smtClean="0"/>
              <a:t>pymongo</a:t>
            </a:r>
            <a:r>
              <a:rPr lang="en-US" sz="1200" dirty="0" smtClean="0"/>
              <a:t> driver code is on </a:t>
            </a:r>
            <a:r>
              <a:rPr lang="en-US" sz="1200" dirty="0" err="1" smtClean="0"/>
              <a:t>Github</a:t>
            </a:r>
            <a:r>
              <a:rPr lang="en-US" sz="1200" dirty="0" smtClean="0"/>
              <a:t> (Apache License)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A25D02-5488-7141-BADA-83C2EAFA13B1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512726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dirty="0" smtClean="0"/>
              <a:t>Present a native language interface - converts python types to BSON objects</a:t>
            </a:r>
          </a:p>
          <a:p>
            <a:r>
              <a:rPr lang="en-US" sz="1200" dirty="0" smtClean="0"/>
              <a:t>Convert the JSON query language into commands for the database</a:t>
            </a:r>
          </a:p>
          <a:p>
            <a:r>
              <a:rPr lang="en-US" sz="1200" dirty="0" smtClean="0"/>
              <a:t>Convert JSON data into BSON data and vice-versa</a:t>
            </a:r>
          </a:p>
          <a:p>
            <a:r>
              <a:rPr lang="en-US" sz="1200" dirty="0" smtClean="0"/>
              <a:t>Handles interfacing to different MongoDB topologies</a:t>
            </a:r>
          </a:p>
          <a:p>
            <a:r>
              <a:rPr lang="en-US" sz="1200" dirty="0" smtClean="0"/>
              <a:t>Helps recover from server side outages/network errors</a:t>
            </a:r>
          </a:p>
          <a:p>
            <a:r>
              <a:rPr lang="en-US" sz="1200" dirty="0" smtClean="0"/>
              <a:t>Manages the client side connection pool</a:t>
            </a:r>
          </a:p>
          <a:p>
            <a:endParaRPr lang="en-US" sz="1200" dirty="0" smtClean="0"/>
          </a:p>
          <a:p>
            <a:r>
              <a:rPr lang="en-US" sz="1200" dirty="0" smtClean="0"/>
              <a:t>The </a:t>
            </a:r>
            <a:r>
              <a:rPr lang="en-US" sz="1200" dirty="0" err="1" smtClean="0"/>
              <a:t>pymongo</a:t>
            </a:r>
            <a:r>
              <a:rPr lang="en-US" sz="1200" dirty="0" smtClean="0"/>
              <a:t> driver code is on </a:t>
            </a:r>
            <a:r>
              <a:rPr lang="en-US" sz="1200" dirty="0" err="1" smtClean="0"/>
              <a:t>Github</a:t>
            </a:r>
            <a:r>
              <a:rPr lang="en-US" sz="1200" dirty="0" smtClean="0"/>
              <a:t> (Apache License)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A25D02-5488-7141-BADA-83C2EAFA13B1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512726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Calls </a:t>
            </a:r>
            <a:r>
              <a:rPr lang="en-US" dirty="0" err="1" smtClean="0"/>
              <a:t>i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A25D02-5488-7141-BADA-83C2EAFA13B1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58710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Calls </a:t>
            </a:r>
            <a:r>
              <a:rPr lang="en-US" dirty="0" err="1" smtClean="0"/>
              <a:t>i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A25D02-5488-7141-BADA-83C2EAFA13B1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5871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emf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emf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>
            <a:lvl1pPr>
              <a:defRPr>
                <a:solidFill>
                  <a:srgbClr val="242423"/>
                </a:solidFill>
              </a:defRPr>
            </a:lvl1pPr>
          </a:lstStyle>
          <a:p>
            <a:r>
              <a:rPr lang="en-AU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242423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66246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bg>
      <p:bgPr>
        <a:solidFill>
          <a:srgbClr val="24242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AU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0636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bg>
      <p:bgPr>
        <a:solidFill>
          <a:srgbClr val="24242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600" y="274638"/>
            <a:ext cx="10972800" cy="6178302"/>
          </a:xfrm>
        </p:spPr>
        <p:txBody>
          <a:bodyPr>
            <a:normAutofit/>
          </a:bodyPr>
          <a:lstStyle>
            <a:lvl1pPr algn="l"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BREAKER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739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242423"/>
                </a:solidFill>
              </a:defRPr>
            </a:lvl1pPr>
          </a:lstStyle>
          <a:p>
            <a:r>
              <a:rPr lang="en-AU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242423"/>
                </a:solidFill>
              </a:defRPr>
            </a:lvl1pPr>
            <a:lvl2pPr>
              <a:defRPr>
                <a:solidFill>
                  <a:srgbClr val="242423"/>
                </a:solidFill>
              </a:defRPr>
            </a:lvl2pPr>
            <a:lvl3pPr>
              <a:defRPr>
                <a:solidFill>
                  <a:srgbClr val="242423"/>
                </a:solidFill>
              </a:defRPr>
            </a:lvl3pPr>
            <a:lvl4pPr>
              <a:defRPr>
                <a:solidFill>
                  <a:srgbClr val="242423"/>
                </a:solidFill>
              </a:defRPr>
            </a:lvl4pPr>
            <a:lvl5pPr>
              <a:defRPr>
                <a:solidFill>
                  <a:srgbClr val="242423"/>
                </a:solidFill>
              </a:defRPr>
            </a:lvl5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 dirty="0"/>
          </a:p>
        </p:txBody>
      </p:sp>
      <p:sp>
        <p:nvSpPr>
          <p:cNvPr id="4" name="TextBox 3"/>
          <p:cNvSpPr txBox="1"/>
          <p:nvPr userDrawn="1"/>
        </p:nvSpPr>
        <p:spPr>
          <a:xfrm>
            <a:off x="498011" y="6396907"/>
            <a:ext cx="30970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298C846C-6FDD-4A4D-9385-73C79C1AF32F}" type="slidenum">
              <a:rPr lang="en-US" sz="800" smtClean="0"/>
              <a:t>‹#›</a:t>
            </a:fld>
            <a:endParaRPr lang="en-US" sz="800" dirty="0"/>
          </a:p>
        </p:txBody>
      </p:sp>
      <p:pic>
        <p:nvPicPr>
          <p:cNvPr id="9" name="Picture 8" descr="MongoDB_Logo_RGB_all_MongoDB_Logo_FullColor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7652" y="6355036"/>
            <a:ext cx="977900" cy="2664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13286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242423"/>
                </a:solidFill>
              </a:defRPr>
            </a:lvl1pPr>
          </a:lstStyle>
          <a:p>
            <a:r>
              <a:rPr lang="en-AU" smtClean="0"/>
              <a:t>Click to edit Master title style</a:t>
            </a:r>
            <a:endParaRPr lang="en-US" dirty="0"/>
          </a:p>
        </p:txBody>
      </p:sp>
      <p:sp>
        <p:nvSpPr>
          <p:cNvPr id="4" name="TextBox 3"/>
          <p:cNvSpPr txBox="1"/>
          <p:nvPr userDrawn="1"/>
        </p:nvSpPr>
        <p:spPr>
          <a:xfrm>
            <a:off x="498011" y="6396907"/>
            <a:ext cx="30970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298C846C-6FDD-4A4D-9385-73C79C1AF32F}" type="slidenum">
              <a:rPr lang="en-US" sz="800" smtClean="0"/>
              <a:t>‹#›</a:t>
            </a:fld>
            <a:endParaRPr lang="en-US" sz="800" dirty="0"/>
          </a:p>
        </p:txBody>
      </p:sp>
      <p:pic>
        <p:nvPicPr>
          <p:cNvPr id="7" name="Picture 6" descr="MongoDB_ForGiantIdeas_FullColor_RGB_Vert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0345" y="6350716"/>
            <a:ext cx="977900" cy="347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86911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12014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883089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10055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AU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471084"/>
            <a:ext cx="10972800" cy="49741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47535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2" r:id="rId3"/>
    <p:sldLayoutId id="2147483650" r:id="rId4"/>
    <p:sldLayoutId id="2147483655" r:id="rId5"/>
    <p:sldLayoutId id="2147483654" r:id="rId6"/>
    <p:sldLayoutId id="2147483653" r:id="rId7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3600" b="1" kern="1200" spc="-150">
          <a:solidFill>
            <a:srgbClr val="242423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1600" kern="1200">
          <a:solidFill>
            <a:srgbClr val="6D6C6C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1600" kern="1200">
          <a:solidFill>
            <a:srgbClr val="6D6C6C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600" kern="1200">
          <a:solidFill>
            <a:srgbClr val="6D6C6C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600" kern="1200">
          <a:solidFill>
            <a:srgbClr val="6D6C6C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600" kern="1200">
          <a:solidFill>
            <a:srgbClr val="6D6C6C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6.xml"/><Relationship Id="rId3" Type="http://schemas.openxmlformats.org/officeDocument/2006/relationships/hyperlink" Target="https://github.com/mongodb/mongo-python-driver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7.xml"/><Relationship Id="rId3" Type="http://schemas.openxmlformats.org/officeDocument/2006/relationships/hyperlink" Target="https://github.com/mongodb/mongo-python-driver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9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8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9.xml"/></Relationships>
</file>

<file path=ppt/slides/_rels/slide3.xml.rels><?xml version="1.0" encoding="UTF-8" standalone="yes"?>
<Relationships xmlns="http://schemas.openxmlformats.org/package/2006/relationships"><Relationship Id="rId11" Type="http://schemas.openxmlformats.org/officeDocument/2006/relationships/image" Target="../media/image13.png"/><Relationship Id="rId12" Type="http://schemas.openxmlformats.org/officeDocument/2006/relationships/image" Target="../media/image14.png"/><Relationship Id="rId13" Type="http://schemas.openxmlformats.org/officeDocument/2006/relationships/image" Target="../media/image15.png"/><Relationship Id="rId14" Type="http://schemas.openxmlformats.org/officeDocument/2006/relationships/image" Target="../media/image16.png"/><Relationship Id="rId15" Type="http://schemas.openxmlformats.org/officeDocument/2006/relationships/image" Target="../media/image17.png"/><Relationship Id="rId16" Type="http://schemas.openxmlformats.org/officeDocument/2006/relationships/image" Target="../media/image18.png"/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4.png"/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5" Type="http://schemas.openxmlformats.org/officeDocument/2006/relationships/image" Target="../media/image7.png"/><Relationship Id="rId6" Type="http://schemas.openxmlformats.org/officeDocument/2006/relationships/image" Target="../media/image8.png"/><Relationship Id="rId7" Type="http://schemas.openxmlformats.org/officeDocument/2006/relationships/image" Target="../media/image9.png"/><Relationship Id="rId8" Type="http://schemas.openxmlformats.org/officeDocument/2006/relationships/image" Target="../media/image10.png"/><Relationship Id="rId9" Type="http://schemas.openxmlformats.org/officeDocument/2006/relationships/image" Target="../media/image11.png"/><Relationship Id="rId10" Type="http://schemas.openxmlformats.org/officeDocument/2006/relationships/image" Target="../media/image12.pn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0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5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hyperlink" Target="http://bsonspec.org/" TargetMode="Externa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8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hyperlink" Target="https://emptysqua.re/blog/server-discovery-and-monitoring-in-mongodb-drivers/" TargetMode="External"/><Relationship Id="rId3" Type="http://schemas.openxmlformats.org/officeDocument/2006/relationships/hyperlink" Target="https://github.com/mongodb/specifications/blob/master/source/server-discovery-and-monitoring/server-discovery-and-monitoring.rst%23topologydescription" TargetMode="Externa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emf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A Deep Dive into the </a:t>
            </a:r>
            <a:r>
              <a:rPr lang="en-US" sz="4000" dirty="0" err="1" smtClean="0"/>
              <a:t>Pymongo</a:t>
            </a:r>
            <a:r>
              <a:rPr lang="en-US" sz="4000" dirty="0" smtClean="0"/>
              <a:t> Driver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1800" dirty="0" smtClean="0"/>
              <a:t>Joe Drumgoole</a:t>
            </a:r>
          </a:p>
          <a:p>
            <a:r>
              <a:rPr lang="en-US" sz="1800" dirty="0" smtClean="0"/>
              <a:t>Director of Developer Advocacy,  EMEA</a:t>
            </a:r>
          </a:p>
          <a:p>
            <a:r>
              <a:rPr lang="en-US" sz="1800" dirty="0" smtClean="0"/>
              <a:t>21-July-2016</a:t>
            </a:r>
          </a:p>
          <a:p>
            <a:endParaRPr lang="en-US" dirty="0" smtClean="0"/>
          </a:p>
          <a:p>
            <a:r>
              <a:rPr lang="en-US" sz="1100" dirty="0" smtClean="0"/>
              <a:t>V1.0</a:t>
            </a:r>
          </a:p>
          <a:p>
            <a:endParaRPr lang="en-US" dirty="0"/>
          </a:p>
        </p:txBody>
      </p:sp>
      <p:pic>
        <p:nvPicPr>
          <p:cNvPr id="4" name="Picture 3" descr="MongoDB_ForGiantIdeas_Knockout_RGB_Vert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3409" y="615837"/>
            <a:ext cx="2805183" cy="125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94711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Replica Set Recovery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453297" y="1303880"/>
            <a:ext cx="1285406" cy="542133"/>
          </a:xfrm>
          <a:prstGeom prst="rect">
            <a:avLst/>
          </a:prstGeom>
          <a:solidFill>
            <a:srgbClr val="BFBFBF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Driver</a:t>
            </a:r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3707506" y="2526598"/>
            <a:ext cx="4776988" cy="3448206"/>
            <a:chOff x="4207156" y="2311777"/>
            <a:chExt cx="3777688" cy="2897861"/>
          </a:xfrm>
        </p:grpSpPr>
        <p:grpSp>
          <p:nvGrpSpPr>
            <p:cNvPr id="18" name="Group 17"/>
            <p:cNvGrpSpPr/>
            <p:nvPr/>
          </p:nvGrpSpPr>
          <p:grpSpPr>
            <a:xfrm>
              <a:off x="4406703" y="2624279"/>
              <a:ext cx="3378594" cy="2310439"/>
              <a:chOff x="3020867" y="2960198"/>
              <a:chExt cx="3378594" cy="2310439"/>
            </a:xfrm>
          </p:grpSpPr>
          <p:grpSp>
            <p:nvGrpSpPr>
              <p:cNvPr id="20" name="Group 19"/>
              <p:cNvGrpSpPr/>
              <p:nvPr/>
            </p:nvGrpSpPr>
            <p:grpSpPr>
              <a:xfrm>
                <a:off x="3020867" y="4258965"/>
                <a:ext cx="3378594" cy="1011672"/>
                <a:chOff x="3822778" y="4272621"/>
                <a:chExt cx="3856218" cy="1146227"/>
              </a:xfrm>
            </p:grpSpPr>
            <p:sp>
              <p:nvSpPr>
                <p:cNvPr id="22" name="Can 21"/>
                <p:cNvSpPr/>
                <p:nvPr/>
              </p:nvSpPr>
              <p:spPr>
                <a:xfrm>
                  <a:off x="3822778" y="4272621"/>
                  <a:ext cx="1285406" cy="1146227"/>
                </a:xfrm>
                <a:prstGeom prst="can">
                  <a:avLst/>
                </a:prstGeom>
                <a:solidFill>
                  <a:srgbClr val="7AAB4E"/>
                </a:solidFill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r>
                    <a:rPr lang="en-US" dirty="0" smtClean="0">
                      <a:solidFill>
                        <a:schemeClr val="tx1"/>
                      </a:solidFill>
                    </a:rPr>
                    <a:t>Primary</a:t>
                  </a:r>
                </a:p>
              </p:txBody>
            </p:sp>
            <p:sp>
              <p:nvSpPr>
                <p:cNvPr id="23" name="Can 22"/>
                <p:cNvSpPr/>
                <p:nvPr/>
              </p:nvSpPr>
              <p:spPr>
                <a:xfrm>
                  <a:off x="6393590" y="4272621"/>
                  <a:ext cx="1285406" cy="1146227"/>
                </a:xfrm>
                <a:prstGeom prst="can">
                  <a:avLst/>
                </a:prstGeom>
                <a:solidFill>
                  <a:srgbClr val="7AAB4E"/>
                </a:solidFill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r>
                    <a:rPr lang="en-US" dirty="0" smtClean="0">
                      <a:solidFill>
                        <a:schemeClr val="tx1"/>
                      </a:solidFill>
                    </a:rPr>
                    <a:t>Secondary</a:t>
                  </a:r>
                </a:p>
              </p:txBody>
            </p:sp>
          </p:grpSp>
          <p:sp>
            <p:nvSpPr>
              <p:cNvPr id="21" name="Can 20"/>
              <p:cNvSpPr/>
              <p:nvPr/>
            </p:nvSpPr>
            <p:spPr>
              <a:xfrm>
                <a:off x="4147065" y="2960198"/>
                <a:ext cx="1126198" cy="1011672"/>
              </a:xfrm>
              <a:prstGeom prst="can">
                <a:avLst/>
              </a:prstGeom>
              <a:solidFill>
                <a:srgbClr val="9ABF75"/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Secondary</a:t>
                </a:r>
              </a:p>
            </p:txBody>
          </p:sp>
        </p:grpSp>
        <p:sp>
          <p:nvSpPr>
            <p:cNvPr id="24" name="Rectangle 23"/>
            <p:cNvSpPr/>
            <p:nvPr/>
          </p:nvSpPr>
          <p:spPr>
            <a:xfrm>
              <a:off x="4207156" y="2311777"/>
              <a:ext cx="3777688" cy="2897861"/>
            </a:xfrm>
            <a:prstGeom prst="rect">
              <a:avLst/>
            </a:prstGeom>
            <a:noFill/>
            <a:ln>
              <a:solidFill>
                <a:schemeClr val="tx1"/>
              </a:solidFill>
              <a:prstDash val="dot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 smtClean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677407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Sharded</a:t>
            </a:r>
            <a:r>
              <a:rPr lang="en-US" dirty="0" smtClean="0"/>
              <a:t> Cluster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453297" y="1303880"/>
            <a:ext cx="1285406" cy="542133"/>
          </a:xfrm>
          <a:prstGeom prst="rect">
            <a:avLst/>
          </a:prstGeom>
          <a:solidFill>
            <a:srgbClr val="BFBFBF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Driver</a:t>
            </a:r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390341" y="3635951"/>
            <a:ext cx="11411318" cy="2310439"/>
            <a:chOff x="496515" y="3635951"/>
            <a:chExt cx="11411318" cy="2310439"/>
          </a:xfrm>
        </p:grpSpPr>
        <p:grpSp>
          <p:nvGrpSpPr>
            <p:cNvPr id="18" name="Group 17"/>
            <p:cNvGrpSpPr/>
            <p:nvPr/>
          </p:nvGrpSpPr>
          <p:grpSpPr>
            <a:xfrm>
              <a:off x="496515" y="3635951"/>
              <a:ext cx="3378594" cy="2310439"/>
              <a:chOff x="3020867" y="2960198"/>
              <a:chExt cx="3378594" cy="2310439"/>
            </a:xfrm>
            <a:solidFill>
              <a:schemeClr val="accent3"/>
            </a:solidFill>
          </p:grpSpPr>
          <p:grpSp>
            <p:nvGrpSpPr>
              <p:cNvPr id="20" name="Group 19"/>
              <p:cNvGrpSpPr/>
              <p:nvPr/>
            </p:nvGrpSpPr>
            <p:grpSpPr>
              <a:xfrm>
                <a:off x="3020867" y="4258965"/>
                <a:ext cx="3378594" cy="1011672"/>
                <a:chOff x="3822778" y="4272621"/>
                <a:chExt cx="3856218" cy="1146227"/>
              </a:xfrm>
              <a:grpFill/>
            </p:grpSpPr>
            <p:sp>
              <p:nvSpPr>
                <p:cNvPr id="22" name="Can 21"/>
                <p:cNvSpPr/>
                <p:nvPr/>
              </p:nvSpPr>
              <p:spPr>
                <a:xfrm>
                  <a:off x="3822778" y="4272621"/>
                  <a:ext cx="1285406" cy="1146227"/>
                </a:xfrm>
                <a:prstGeom prst="can">
                  <a:avLst/>
                </a:prstGeom>
                <a:grpFill/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r>
                    <a:rPr lang="en-US" dirty="0" err="1" smtClean="0">
                      <a:solidFill>
                        <a:schemeClr val="tx1"/>
                      </a:solidFill>
                    </a:rPr>
                    <a:t>Mongod</a:t>
                  </a:r>
                  <a:endParaRPr lang="en-US" dirty="0" smtClean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3" name="Can 22"/>
                <p:cNvSpPr/>
                <p:nvPr/>
              </p:nvSpPr>
              <p:spPr>
                <a:xfrm>
                  <a:off x="6393590" y="4272621"/>
                  <a:ext cx="1285406" cy="1146227"/>
                </a:xfrm>
                <a:prstGeom prst="can">
                  <a:avLst/>
                </a:prstGeom>
                <a:grpFill/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r>
                    <a:rPr lang="en-US" dirty="0" err="1" smtClean="0">
                      <a:solidFill>
                        <a:schemeClr val="tx1"/>
                      </a:solidFill>
                    </a:rPr>
                    <a:t>Mongod</a:t>
                  </a:r>
                  <a:endParaRPr lang="en-US" dirty="0" smtClean="0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21" name="Can 20"/>
              <p:cNvSpPr/>
              <p:nvPr/>
            </p:nvSpPr>
            <p:spPr>
              <a:xfrm>
                <a:off x="4147065" y="2960198"/>
                <a:ext cx="1126198" cy="1011672"/>
              </a:xfrm>
              <a:prstGeom prst="can">
                <a:avLst/>
              </a:prstGeom>
              <a:grp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dirty="0" err="1" smtClean="0">
                    <a:solidFill>
                      <a:schemeClr val="tx1"/>
                    </a:solidFill>
                  </a:rPr>
                  <a:t>Mongod</a:t>
                </a:r>
                <a:endParaRPr lang="en-US" dirty="0" smtClean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0" name="Group 9"/>
            <p:cNvGrpSpPr/>
            <p:nvPr/>
          </p:nvGrpSpPr>
          <p:grpSpPr>
            <a:xfrm>
              <a:off x="4512877" y="3635951"/>
              <a:ext cx="3378594" cy="2310439"/>
              <a:chOff x="3020867" y="2960198"/>
              <a:chExt cx="3378594" cy="2310439"/>
            </a:xfrm>
            <a:solidFill>
              <a:schemeClr val="accent3"/>
            </a:solidFill>
          </p:grpSpPr>
          <p:grpSp>
            <p:nvGrpSpPr>
              <p:cNvPr id="11" name="Group 10"/>
              <p:cNvGrpSpPr/>
              <p:nvPr/>
            </p:nvGrpSpPr>
            <p:grpSpPr>
              <a:xfrm>
                <a:off x="3020867" y="4258965"/>
                <a:ext cx="3378594" cy="1011672"/>
                <a:chOff x="3822778" y="4272621"/>
                <a:chExt cx="3856218" cy="1146227"/>
              </a:xfrm>
              <a:grpFill/>
            </p:grpSpPr>
            <p:sp>
              <p:nvSpPr>
                <p:cNvPr id="13" name="Can 12"/>
                <p:cNvSpPr/>
                <p:nvPr/>
              </p:nvSpPr>
              <p:spPr>
                <a:xfrm>
                  <a:off x="3822778" y="4272621"/>
                  <a:ext cx="1285406" cy="1146227"/>
                </a:xfrm>
                <a:prstGeom prst="can">
                  <a:avLst/>
                </a:prstGeom>
                <a:grpFill/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r>
                    <a:rPr lang="en-US" dirty="0" err="1" smtClean="0">
                      <a:solidFill>
                        <a:schemeClr val="tx1"/>
                      </a:solidFill>
                    </a:rPr>
                    <a:t>Mongod</a:t>
                  </a:r>
                  <a:endParaRPr lang="en-US" dirty="0" smtClean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4" name="Can 13"/>
                <p:cNvSpPr/>
                <p:nvPr/>
              </p:nvSpPr>
              <p:spPr>
                <a:xfrm>
                  <a:off x="6393590" y="4272621"/>
                  <a:ext cx="1285406" cy="1146227"/>
                </a:xfrm>
                <a:prstGeom prst="can">
                  <a:avLst/>
                </a:prstGeom>
                <a:grpFill/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r>
                    <a:rPr lang="en-US" dirty="0" err="1" smtClean="0">
                      <a:solidFill>
                        <a:schemeClr val="tx1"/>
                      </a:solidFill>
                    </a:rPr>
                    <a:t>Mongod</a:t>
                  </a:r>
                  <a:endParaRPr lang="en-US" dirty="0" smtClean="0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12" name="Can 11"/>
              <p:cNvSpPr/>
              <p:nvPr/>
            </p:nvSpPr>
            <p:spPr>
              <a:xfrm>
                <a:off x="4147065" y="2960198"/>
                <a:ext cx="1126198" cy="1011672"/>
              </a:xfrm>
              <a:prstGeom prst="can">
                <a:avLst/>
              </a:prstGeom>
              <a:grp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dirty="0" err="1" smtClean="0">
                    <a:solidFill>
                      <a:schemeClr val="tx1"/>
                    </a:solidFill>
                  </a:rPr>
                  <a:t>Mongod</a:t>
                </a:r>
                <a:endParaRPr lang="en-US" dirty="0" smtClean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5" name="Group 14"/>
            <p:cNvGrpSpPr/>
            <p:nvPr/>
          </p:nvGrpSpPr>
          <p:grpSpPr>
            <a:xfrm>
              <a:off x="8529239" y="3635951"/>
              <a:ext cx="3378594" cy="2310439"/>
              <a:chOff x="3020867" y="2960198"/>
              <a:chExt cx="3378594" cy="2310439"/>
            </a:xfrm>
            <a:solidFill>
              <a:schemeClr val="accent3"/>
            </a:solidFill>
          </p:grpSpPr>
          <p:grpSp>
            <p:nvGrpSpPr>
              <p:cNvPr id="16" name="Group 15"/>
              <p:cNvGrpSpPr/>
              <p:nvPr/>
            </p:nvGrpSpPr>
            <p:grpSpPr>
              <a:xfrm>
                <a:off x="3020867" y="4258965"/>
                <a:ext cx="3378594" cy="1011672"/>
                <a:chOff x="3822778" y="4272621"/>
                <a:chExt cx="3856218" cy="1146227"/>
              </a:xfrm>
              <a:grpFill/>
            </p:grpSpPr>
            <p:sp>
              <p:nvSpPr>
                <p:cNvPr id="24" name="Can 23"/>
                <p:cNvSpPr/>
                <p:nvPr/>
              </p:nvSpPr>
              <p:spPr>
                <a:xfrm>
                  <a:off x="3822778" y="4272621"/>
                  <a:ext cx="1285406" cy="1146227"/>
                </a:xfrm>
                <a:prstGeom prst="can">
                  <a:avLst/>
                </a:prstGeom>
                <a:grpFill/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r>
                    <a:rPr lang="en-US" dirty="0" err="1" smtClean="0">
                      <a:solidFill>
                        <a:schemeClr val="tx1"/>
                      </a:solidFill>
                    </a:rPr>
                    <a:t>Mongod</a:t>
                  </a:r>
                  <a:endParaRPr lang="en-US" dirty="0" smtClean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5" name="Can 24"/>
                <p:cNvSpPr/>
                <p:nvPr/>
              </p:nvSpPr>
              <p:spPr>
                <a:xfrm>
                  <a:off x="6393590" y="4272621"/>
                  <a:ext cx="1285406" cy="1146227"/>
                </a:xfrm>
                <a:prstGeom prst="can">
                  <a:avLst/>
                </a:prstGeom>
                <a:grpFill/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r>
                    <a:rPr lang="en-US" dirty="0" err="1" smtClean="0">
                      <a:solidFill>
                        <a:schemeClr val="tx1"/>
                      </a:solidFill>
                    </a:rPr>
                    <a:t>Mongod</a:t>
                  </a:r>
                  <a:endParaRPr lang="en-US" dirty="0" smtClean="0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17" name="Can 16"/>
              <p:cNvSpPr/>
              <p:nvPr/>
            </p:nvSpPr>
            <p:spPr>
              <a:xfrm>
                <a:off x="4147065" y="2960198"/>
                <a:ext cx="1126198" cy="1011672"/>
              </a:xfrm>
              <a:prstGeom prst="can">
                <a:avLst/>
              </a:prstGeom>
              <a:grp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dirty="0" err="1" smtClean="0">
                    <a:solidFill>
                      <a:schemeClr val="tx1"/>
                    </a:solidFill>
                  </a:rPr>
                  <a:t>Mongod</a:t>
                </a:r>
                <a:endParaRPr lang="en-US" dirty="0" smtClean="0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5" name="Group 4"/>
          <p:cNvGrpSpPr/>
          <p:nvPr/>
        </p:nvGrpSpPr>
        <p:grpSpPr>
          <a:xfrm>
            <a:off x="3297523" y="2469915"/>
            <a:ext cx="5596954" cy="542133"/>
            <a:chOff x="3436543" y="2215268"/>
            <a:chExt cx="5596954" cy="542133"/>
          </a:xfrm>
        </p:grpSpPr>
        <p:sp>
          <p:nvSpPr>
            <p:cNvPr id="26" name="Rectangle 25"/>
            <p:cNvSpPr/>
            <p:nvPr/>
          </p:nvSpPr>
          <p:spPr>
            <a:xfrm>
              <a:off x="3436543" y="2215268"/>
              <a:ext cx="1285406" cy="542133"/>
            </a:xfrm>
            <a:prstGeom prst="rect">
              <a:avLst/>
            </a:prstGeom>
            <a:solidFill>
              <a:srgbClr val="FF6600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chemeClr val="tx1"/>
                  </a:solidFill>
                </a:rPr>
                <a:t>mongos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7748091" y="2215268"/>
              <a:ext cx="1285406" cy="542133"/>
            </a:xfrm>
            <a:prstGeom prst="rect">
              <a:avLst/>
            </a:prstGeom>
            <a:solidFill>
              <a:srgbClr val="FF6600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chemeClr val="tx1"/>
                  </a:solidFill>
                </a:rPr>
                <a:t>mongos</a:t>
              </a:r>
              <a:endParaRPr lang="en-US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146803" y="3304864"/>
            <a:ext cx="11898394" cy="2897861"/>
            <a:chOff x="179115" y="3304864"/>
            <a:chExt cx="11898394" cy="2897861"/>
          </a:xfrm>
        </p:grpSpPr>
        <p:sp>
          <p:nvSpPr>
            <p:cNvPr id="6" name="Rectangle 5"/>
            <p:cNvSpPr/>
            <p:nvPr/>
          </p:nvSpPr>
          <p:spPr>
            <a:xfrm>
              <a:off x="179115" y="3304864"/>
              <a:ext cx="3777688" cy="2897861"/>
            </a:xfrm>
            <a:prstGeom prst="rect">
              <a:avLst/>
            </a:prstGeom>
            <a:noFill/>
            <a:ln>
              <a:solidFill>
                <a:schemeClr val="tx1"/>
              </a:solidFill>
              <a:prstDash val="dot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 smtClean="0">
                <a:solidFill>
                  <a:schemeClr val="tx1"/>
                </a:solidFill>
              </a:endParaRPr>
            </a:p>
          </p:txBody>
        </p:sp>
        <p:sp>
          <p:nvSpPr>
            <p:cNvPr id="28" name="Rectangle 27"/>
            <p:cNvSpPr/>
            <p:nvPr/>
          </p:nvSpPr>
          <p:spPr>
            <a:xfrm>
              <a:off x="4239468" y="3304864"/>
              <a:ext cx="3777688" cy="2897861"/>
            </a:xfrm>
            <a:prstGeom prst="rect">
              <a:avLst/>
            </a:prstGeom>
            <a:noFill/>
            <a:ln>
              <a:solidFill>
                <a:schemeClr val="tx1"/>
              </a:solidFill>
              <a:prstDash val="dot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 smtClean="0">
                <a:solidFill>
                  <a:schemeClr val="tx1"/>
                </a:solidFill>
              </a:endParaRPr>
            </a:p>
          </p:txBody>
        </p:sp>
        <p:sp>
          <p:nvSpPr>
            <p:cNvPr id="29" name="Rectangle 28"/>
            <p:cNvSpPr/>
            <p:nvPr/>
          </p:nvSpPr>
          <p:spPr>
            <a:xfrm>
              <a:off x="8299821" y="3304864"/>
              <a:ext cx="3777688" cy="2897861"/>
            </a:xfrm>
            <a:prstGeom prst="rect">
              <a:avLst/>
            </a:prstGeom>
            <a:noFill/>
            <a:ln>
              <a:solidFill>
                <a:schemeClr val="tx1"/>
              </a:solidFill>
              <a:prstDash val="dot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 smtClean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345692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Driver Responsibilities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5307318"/>
            <a:ext cx="10972800" cy="1137931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400" dirty="0" smtClean="0"/>
          </a:p>
          <a:p>
            <a:pPr marL="0" indent="0" algn="ctr">
              <a:buNone/>
            </a:pPr>
            <a:r>
              <a:rPr lang="en-US" sz="3200" dirty="0">
                <a:hlinkClick r:id="rId3"/>
              </a:rPr>
              <a:t>https://</a:t>
            </a:r>
            <a:r>
              <a:rPr lang="en-US" sz="3200" dirty="0" err="1">
                <a:hlinkClick r:id="rId3"/>
              </a:rPr>
              <a:t>github.com</a:t>
            </a:r>
            <a:r>
              <a:rPr lang="en-US" sz="3200" dirty="0">
                <a:hlinkClick r:id="rId3"/>
              </a:rPr>
              <a:t>/</a:t>
            </a:r>
            <a:r>
              <a:rPr lang="en-US" sz="3200" dirty="0" err="1">
                <a:hlinkClick r:id="rId3"/>
              </a:rPr>
              <a:t>mongodb</a:t>
            </a:r>
            <a:r>
              <a:rPr lang="en-US" sz="3200" dirty="0">
                <a:hlinkClick r:id="rId3"/>
              </a:rPr>
              <a:t>/mongo-python-driver</a:t>
            </a:r>
            <a:endParaRPr lang="en-US" sz="3200" dirty="0"/>
          </a:p>
          <a:p>
            <a:endParaRPr lang="en-US" sz="2400" dirty="0"/>
          </a:p>
        </p:txBody>
      </p:sp>
      <p:sp>
        <p:nvSpPr>
          <p:cNvPr id="4" name="Rectangle 3"/>
          <p:cNvSpPr/>
          <p:nvPr/>
        </p:nvSpPr>
        <p:spPr>
          <a:xfrm>
            <a:off x="5453297" y="1303880"/>
            <a:ext cx="1285406" cy="54213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Driver</a:t>
            </a:r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1546899" y="2438852"/>
            <a:ext cx="9172805" cy="1105693"/>
            <a:chOff x="1546899" y="2438852"/>
            <a:chExt cx="9172805" cy="1105693"/>
          </a:xfrm>
        </p:grpSpPr>
        <p:sp>
          <p:nvSpPr>
            <p:cNvPr id="7" name="Rectangle 6"/>
            <p:cNvSpPr/>
            <p:nvPr/>
          </p:nvSpPr>
          <p:spPr>
            <a:xfrm>
              <a:off x="1546899" y="2443375"/>
              <a:ext cx="2727199" cy="110117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400" dirty="0" smtClean="0">
                  <a:solidFill>
                    <a:schemeClr val="tx1"/>
                  </a:solidFill>
                </a:rPr>
                <a:t>Authentication</a:t>
              </a:r>
            </a:p>
            <a:p>
              <a:pPr algn="ctr"/>
              <a:r>
                <a:rPr lang="en-US" sz="2400" dirty="0" smtClean="0">
                  <a:solidFill>
                    <a:schemeClr val="tx1"/>
                  </a:solidFill>
                </a:rPr>
                <a:t>&amp; Security</a:t>
              </a:r>
            </a:p>
          </p:txBody>
        </p:sp>
        <p:sp>
          <p:nvSpPr>
            <p:cNvPr id="8" name="Rectangle 7"/>
            <p:cNvSpPr/>
            <p:nvPr/>
          </p:nvSpPr>
          <p:spPr>
            <a:xfrm>
              <a:off x="4769702" y="2438852"/>
              <a:ext cx="2727199" cy="110117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400" dirty="0" smtClean="0">
                  <a:solidFill>
                    <a:schemeClr val="tx1"/>
                  </a:solidFill>
                </a:rPr>
                <a:t>Python&lt;-&gt;BSON</a:t>
              </a:r>
            </a:p>
          </p:txBody>
        </p:sp>
        <p:sp>
          <p:nvSpPr>
            <p:cNvPr id="9" name="Rectangle 8"/>
            <p:cNvSpPr/>
            <p:nvPr/>
          </p:nvSpPr>
          <p:spPr>
            <a:xfrm>
              <a:off x="7992505" y="2438852"/>
              <a:ext cx="2727199" cy="110117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400" dirty="0" smtClean="0">
                  <a:solidFill>
                    <a:schemeClr val="tx1"/>
                  </a:solidFill>
                </a:rPr>
                <a:t>Error handling &amp;</a:t>
              </a:r>
            </a:p>
            <a:p>
              <a:pPr algn="ctr"/>
              <a:r>
                <a:rPr lang="en-US" sz="2400" dirty="0" smtClean="0">
                  <a:solidFill>
                    <a:schemeClr val="tx1"/>
                  </a:solidFill>
                </a:rPr>
                <a:t>Recovery</a:t>
              </a: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1546899" y="3886427"/>
            <a:ext cx="9172805" cy="1101170"/>
            <a:chOff x="1546899" y="3886427"/>
            <a:chExt cx="9172805" cy="1101170"/>
          </a:xfrm>
        </p:grpSpPr>
        <p:sp>
          <p:nvSpPr>
            <p:cNvPr id="6" name="Rectangle 5"/>
            <p:cNvSpPr/>
            <p:nvPr/>
          </p:nvSpPr>
          <p:spPr>
            <a:xfrm>
              <a:off x="1546899" y="3886427"/>
              <a:ext cx="2727199" cy="110117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400" dirty="0" smtClean="0">
                  <a:solidFill>
                    <a:schemeClr val="tx1"/>
                  </a:solidFill>
                </a:rPr>
                <a:t>Wire</a:t>
              </a:r>
            </a:p>
            <a:p>
              <a:pPr algn="ctr"/>
              <a:r>
                <a:rPr lang="en-US" sz="2400" dirty="0" smtClean="0">
                  <a:solidFill>
                    <a:schemeClr val="tx1"/>
                  </a:solidFill>
                </a:rPr>
                <a:t>Protocol</a:t>
              </a:r>
            </a:p>
          </p:txBody>
        </p:sp>
        <p:sp>
          <p:nvSpPr>
            <p:cNvPr id="10" name="Rectangle 9"/>
            <p:cNvSpPr/>
            <p:nvPr/>
          </p:nvSpPr>
          <p:spPr>
            <a:xfrm>
              <a:off x="4769702" y="3886427"/>
              <a:ext cx="2727199" cy="110117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400" dirty="0" smtClean="0">
                  <a:solidFill>
                    <a:schemeClr val="tx1"/>
                  </a:solidFill>
                </a:rPr>
                <a:t>Topology Management</a:t>
              </a: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7992505" y="3886427"/>
              <a:ext cx="2727199" cy="110117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400" dirty="0" smtClean="0">
                  <a:solidFill>
                    <a:schemeClr val="tx1"/>
                  </a:solidFill>
                </a:rPr>
                <a:t>Connection Pool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7766444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Driver Responsibilities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5307318"/>
            <a:ext cx="10972800" cy="1137931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400" dirty="0" smtClean="0"/>
          </a:p>
          <a:p>
            <a:pPr marL="0" indent="0" algn="ctr">
              <a:buNone/>
            </a:pPr>
            <a:r>
              <a:rPr lang="en-US" sz="3200" dirty="0">
                <a:hlinkClick r:id="rId3"/>
              </a:rPr>
              <a:t>https://</a:t>
            </a:r>
            <a:r>
              <a:rPr lang="en-US" sz="3200" dirty="0" err="1">
                <a:hlinkClick r:id="rId3"/>
              </a:rPr>
              <a:t>github.com</a:t>
            </a:r>
            <a:r>
              <a:rPr lang="en-US" sz="3200" dirty="0">
                <a:hlinkClick r:id="rId3"/>
              </a:rPr>
              <a:t>/</a:t>
            </a:r>
            <a:r>
              <a:rPr lang="en-US" sz="3200" dirty="0" err="1">
                <a:hlinkClick r:id="rId3"/>
              </a:rPr>
              <a:t>mongodb</a:t>
            </a:r>
            <a:r>
              <a:rPr lang="en-US" sz="3200" dirty="0">
                <a:hlinkClick r:id="rId3"/>
              </a:rPr>
              <a:t>/mongo-python-driver</a:t>
            </a:r>
            <a:endParaRPr lang="en-US" sz="3200" dirty="0"/>
          </a:p>
          <a:p>
            <a:endParaRPr lang="en-US" sz="2400" dirty="0"/>
          </a:p>
        </p:txBody>
      </p:sp>
      <p:sp>
        <p:nvSpPr>
          <p:cNvPr id="4" name="Rectangle 3"/>
          <p:cNvSpPr/>
          <p:nvPr/>
        </p:nvSpPr>
        <p:spPr>
          <a:xfrm>
            <a:off x="5453297" y="1303880"/>
            <a:ext cx="1285406" cy="54213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Driver</a:t>
            </a:r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1546899" y="2438852"/>
            <a:ext cx="9172805" cy="1105693"/>
            <a:chOff x="1546899" y="2438852"/>
            <a:chExt cx="9172805" cy="1105693"/>
          </a:xfrm>
        </p:grpSpPr>
        <p:sp>
          <p:nvSpPr>
            <p:cNvPr id="7" name="Rectangle 6"/>
            <p:cNvSpPr/>
            <p:nvPr/>
          </p:nvSpPr>
          <p:spPr>
            <a:xfrm>
              <a:off x="1546899" y="2443375"/>
              <a:ext cx="2727199" cy="110117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400" dirty="0" smtClean="0">
                  <a:solidFill>
                    <a:schemeClr val="tx1"/>
                  </a:solidFill>
                </a:rPr>
                <a:t>Authentication</a:t>
              </a:r>
            </a:p>
            <a:p>
              <a:pPr algn="ctr"/>
              <a:r>
                <a:rPr lang="en-US" sz="2400" dirty="0" smtClean="0">
                  <a:solidFill>
                    <a:schemeClr val="tx1"/>
                  </a:solidFill>
                </a:rPr>
                <a:t>&amp; Security</a:t>
              </a:r>
            </a:p>
          </p:txBody>
        </p:sp>
        <p:sp>
          <p:nvSpPr>
            <p:cNvPr id="8" name="Rectangle 7"/>
            <p:cNvSpPr/>
            <p:nvPr/>
          </p:nvSpPr>
          <p:spPr>
            <a:xfrm>
              <a:off x="4769702" y="2438852"/>
              <a:ext cx="2727199" cy="110117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400" dirty="0" smtClean="0">
                  <a:solidFill>
                    <a:schemeClr val="tx1"/>
                  </a:solidFill>
                </a:rPr>
                <a:t>Python&lt;-&gt;BSON</a:t>
              </a:r>
            </a:p>
          </p:txBody>
        </p:sp>
        <p:sp>
          <p:nvSpPr>
            <p:cNvPr id="9" name="Rectangle 8"/>
            <p:cNvSpPr/>
            <p:nvPr/>
          </p:nvSpPr>
          <p:spPr>
            <a:xfrm>
              <a:off x="7992505" y="2438852"/>
              <a:ext cx="2727199" cy="110117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400" dirty="0" smtClean="0">
                  <a:solidFill>
                    <a:schemeClr val="tx1"/>
                  </a:solidFill>
                </a:rPr>
                <a:t>Error handling &amp;</a:t>
              </a:r>
            </a:p>
            <a:p>
              <a:pPr algn="ctr"/>
              <a:r>
                <a:rPr lang="en-US" sz="2400" dirty="0" smtClean="0">
                  <a:solidFill>
                    <a:schemeClr val="tx1"/>
                  </a:solidFill>
                </a:rPr>
                <a:t>Recovery</a:t>
              </a: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1546899" y="3886427"/>
            <a:ext cx="9172805" cy="1101170"/>
            <a:chOff x="1546899" y="3886427"/>
            <a:chExt cx="9172805" cy="1101170"/>
          </a:xfrm>
        </p:grpSpPr>
        <p:sp>
          <p:nvSpPr>
            <p:cNvPr id="6" name="Rectangle 5"/>
            <p:cNvSpPr/>
            <p:nvPr/>
          </p:nvSpPr>
          <p:spPr>
            <a:xfrm>
              <a:off x="1546899" y="3886427"/>
              <a:ext cx="2727199" cy="110117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400" dirty="0" smtClean="0">
                  <a:solidFill>
                    <a:schemeClr val="tx1"/>
                  </a:solidFill>
                </a:rPr>
                <a:t>Wire</a:t>
              </a:r>
            </a:p>
            <a:p>
              <a:pPr algn="ctr"/>
              <a:r>
                <a:rPr lang="en-US" sz="2400" dirty="0" smtClean="0">
                  <a:solidFill>
                    <a:schemeClr val="tx1"/>
                  </a:solidFill>
                </a:rPr>
                <a:t>Protocol</a:t>
              </a:r>
            </a:p>
          </p:txBody>
        </p:sp>
        <p:sp>
          <p:nvSpPr>
            <p:cNvPr id="10" name="Rectangle 9"/>
            <p:cNvSpPr/>
            <p:nvPr/>
          </p:nvSpPr>
          <p:spPr>
            <a:xfrm>
              <a:off x="4769702" y="3886427"/>
              <a:ext cx="2727199" cy="1101170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400" dirty="0" smtClean="0">
                  <a:solidFill>
                    <a:schemeClr val="tx1"/>
                  </a:solidFill>
                </a:rPr>
                <a:t>Topology Management</a:t>
              </a: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7992505" y="3886427"/>
              <a:ext cx="2727199" cy="110117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400" dirty="0" smtClean="0">
                  <a:solidFill>
                    <a:schemeClr val="tx1"/>
                  </a:solidFill>
                </a:rPr>
                <a:t>Connection Pool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9528983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API Calls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976807"/>
            <a:ext cx="10972800" cy="546844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b="1" dirty="0">
                <a:solidFill>
                  <a:srgbClr val="AA22FF"/>
                </a:solidFill>
                <a:latin typeface="Courier-Bold"/>
              </a:rPr>
              <a:t>import</a:t>
            </a:r>
            <a:r>
              <a:rPr lang="en-US" sz="2000" dirty="0">
                <a:solidFill>
                  <a:prstClr val="black"/>
                </a:solidFill>
                <a:latin typeface="Courier"/>
              </a:rPr>
              <a:t> </a:t>
            </a:r>
            <a:r>
              <a:rPr lang="en-US" sz="2000" b="1" dirty="0" err="1" smtClean="0">
                <a:solidFill>
                  <a:srgbClr val="0000FF"/>
                </a:solidFill>
                <a:latin typeface="Courier-Bold"/>
              </a:rPr>
              <a:t>pymongo</a:t>
            </a:r>
            <a:endParaRPr lang="en-US" sz="2000" dirty="0">
              <a:solidFill>
                <a:prstClr val="black"/>
              </a:solidFill>
              <a:latin typeface="Courier"/>
            </a:endParaRPr>
          </a:p>
          <a:p>
            <a:pPr marL="0" indent="0">
              <a:buNone/>
            </a:pPr>
            <a:r>
              <a:rPr lang="en-US" sz="2000" dirty="0">
                <a:solidFill>
                  <a:prstClr val="black"/>
                </a:solidFill>
                <a:latin typeface="Courier"/>
              </a:rPr>
              <a:t>client  </a:t>
            </a:r>
            <a:r>
              <a:rPr lang="en-US" sz="2000" dirty="0">
                <a:solidFill>
                  <a:srgbClr val="666666"/>
                </a:solidFill>
                <a:latin typeface="Courier"/>
              </a:rPr>
              <a:t>=</a:t>
            </a:r>
            <a:r>
              <a:rPr lang="en-US" sz="2000" dirty="0">
                <a:solidFill>
                  <a:prstClr val="black"/>
                </a:solidFill>
                <a:latin typeface="Courier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Courier"/>
              </a:rPr>
              <a:t>pymongo</a:t>
            </a:r>
            <a:r>
              <a:rPr lang="en-US" sz="2000" dirty="0" err="1">
                <a:solidFill>
                  <a:srgbClr val="666666"/>
                </a:solidFill>
                <a:latin typeface="Courier"/>
              </a:rPr>
              <a:t>.</a:t>
            </a:r>
            <a:r>
              <a:rPr lang="en-US" sz="2000" dirty="0" err="1">
                <a:solidFill>
                  <a:prstClr val="black"/>
                </a:solidFill>
                <a:latin typeface="Courier"/>
              </a:rPr>
              <a:t>MongoClient</a:t>
            </a:r>
            <a:r>
              <a:rPr lang="en-US" sz="2000" dirty="0">
                <a:solidFill>
                  <a:prstClr val="black"/>
                </a:solidFill>
                <a:latin typeface="Courier"/>
              </a:rPr>
              <a:t>( host</a:t>
            </a:r>
            <a:r>
              <a:rPr lang="en-US" sz="2000" dirty="0">
                <a:solidFill>
                  <a:srgbClr val="666666"/>
                </a:solidFill>
                <a:latin typeface="Courier"/>
              </a:rPr>
              <a:t>=</a:t>
            </a:r>
            <a:r>
              <a:rPr lang="en-US" sz="2000" dirty="0">
                <a:solidFill>
                  <a:prstClr val="black"/>
                </a:solidFill>
                <a:latin typeface="Courier"/>
              </a:rPr>
              <a:t>“</a:t>
            </a:r>
            <a:r>
              <a:rPr lang="en-US" sz="2000" dirty="0" err="1">
                <a:solidFill>
                  <a:prstClr val="black"/>
                </a:solidFill>
                <a:latin typeface="Courier"/>
              </a:rPr>
              <a:t>localhost</a:t>
            </a:r>
            <a:r>
              <a:rPr lang="en-US" sz="2000" dirty="0">
                <a:solidFill>
                  <a:prstClr val="black"/>
                </a:solidFill>
                <a:latin typeface="Courier"/>
              </a:rPr>
              <a:t>”, port</a:t>
            </a:r>
            <a:r>
              <a:rPr lang="en-US" sz="2000" dirty="0">
                <a:solidFill>
                  <a:srgbClr val="666666"/>
                </a:solidFill>
                <a:latin typeface="Courier"/>
              </a:rPr>
              <a:t>=27017</a:t>
            </a:r>
            <a:r>
              <a:rPr lang="en-US" sz="2000" dirty="0">
                <a:solidFill>
                  <a:prstClr val="black"/>
                </a:solidFill>
                <a:latin typeface="Courier"/>
              </a:rPr>
              <a:t>)</a:t>
            </a:r>
          </a:p>
          <a:p>
            <a:pPr marL="0" indent="0">
              <a:buNone/>
            </a:pPr>
            <a:r>
              <a:rPr lang="en-US" sz="2000" dirty="0">
                <a:solidFill>
                  <a:prstClr val="black"/>
                </a:solidFill>
                <a:latin typeface="Courier"/>
              </a:rPr>
              <a:t>database </a:t>
            </a:r>
            <a:r>
              <a:rPr lang="en-US" sz="2000" dirty="0">
                <a:solidFill>
                  <a:srgbClr val="666666"/>
                </a:solidFill>
                <a:latin typeface="Courier"/>
              </a:rPr>
              <a:t>=</a:t>
            </a:r>
            <a:r>
              <a:rPr lang="en-US" sz="2000" dirty="0">
                <a:solidFill>
                  <a:prstClr val="black"/>
                </a:solidFill>
                <a:latin typeface="Courier"/>
              </a:rPr>
              <a:t> client[ ‘</a:t>
            </a:r>
            <a:r>
              <a:rPr lang="en-US" sz="2000" dirty="0" err="1">
                <a:solidFill>
                  <a:prstClr val="black"/>
                </a:solidFill>
                <a:latin typeface="Courier"/>
              </a:rPr>
              <a:t>test_database</a:t>
            </a:r>
            <a:r>
              <a:rPr lang="en-US" sz="2000" dirty="0">
                <a:solidFill>
                  <a:prstClr val="black"/>
                </a:solidFill>
                <a:latin typeface="Courier"/>
              </a:rPr>
              <a:t>’ ]</a:t>
            </a:r>
          </a:p>
          <a:p>
            <a:pPr marL="0" indent="0">
              <a:buNone/>
            </a:pPr>
            <a:r>
              <a:rPr lang="en-US" sz="2000" dirty="0">
                <a:solidFill>
                  <a:prstClr val="black"/>
                </a:solidFill>
                <a:latin typeface="Courier"/>
              </a:rPr>
              <a:t>collection </a:t>
            </a:r>
            <a:r>
              <a:rPr lang="en-US" sz="2000" dirty="0">
                <a:solidFill>
                  <a:srgbClr val="666666"/>
                </a:solidFill>
                <a:latin typeface="Courier"/>
              </a:rPr>
              <a:t>=</a:t>
            </a:r>
            <a:r>
              <a:rPr lang="en-US" sz="2000" dirty="0">
                <a:solidFill>
                  <a:prstClr val="black"/>
                </a:solidFill>
                <a:latin typeface="Courier"/>
              </a:rPr>
              <a:t> database[ ‘</a:t>
            </a:r>
            <a:r>
              <a:rPr lang="en-US" sz="2000" dirty="0" err="1">
                <a:solidFill>
                  <a:prstClr val="black"/>
                </a:solidFill>
                <a:latin typeface="Courier"/>
              </a:rPr>
              <a:t>test_collection</a:t>
            </a:r>
            <a:r>
              <a:rPr lang="en-US" sz="2000" dirty="0">
                <a:solidFill>
                  <a:prstClr val="black"/>
                </a:solidFill>
                <a:latin typeface="Courier"/>
              </a:rPr>
              <a:t>’ </a:t>
            </a:r>
            <a:r>
              <a:rPr lang="en-US" sz="2000" dirty="0" smtClean="0">
                <a:solidFill>
                  <a:prstClr val="black"/>
                </a:solidFill>
                <a:latin typeface="Courier"/>
              </a:rPr>
              <a:t>]</a:t>
            </a:r>
          </a:p>
          <a:p>
            <a:pPr marL="0" indent="0">
              <a:buNone/>
            </a:pPr>
            <a:endParaRPr lang="en-US" sz="2000" dirty="0">
              <a:solidFill>
                <a:prstClr val="black"/>
              </a:solidFill>
              <a:latin typeface="Courier"/>
            </a:endParaRPr>
          </a:p>
          <a:p>
            <a:pPr marL="0" indent="0">
              <a:buNone/>
            </a:pPr>
            <a:r>
              <a:rPr lang="en-US" sz="2000" dirty="0" err="1">
                <a:solidFill>
                  <a:prstClr val="black"/>
                </a:solidFill>
                <a:latin typeface="Courier"/>
              </a:rPr>
              <a:t>collection</a:t>
            </a:r>
            <a:r>
              <a:rPr lang="en-US" sz="2000" dirty="0" err="1">
                <a:solidFill>
                  <a:srgbClr val="666666"/>
                </a:solidFill>
                <a:latin typeface="Courier"/>
              </a:rPr>
              <a:t>.</a:t>
            </a:r>
            <a:r>
              <a:rPr lang="en-US" sz="2000" dirty="0" err="1">
                <a:solidFill>
                  <a:prstClr val="black"/>
                </a:solidFill>
                <a:latin typeface="Courier"/>
              </a:rPr>
              <a:t>insert_one</a:t>
            </a:r>
            <a:r>
              <a:rPr lang="en-US" sz="2000" dirty="0">
                <a:solidFill>
                  <a:prstClr val="black"/>
                </a:solidFill>
                <a:latin typeface="Courier"/>
              </a:rPr>
              <a:t>({ </a:t>
            </a:r>
            <a:r>
              <a:rPr lang="en-US" sz="2000" dirty="0">
                <a:solidFill>
                  <a:srgbClr val="BB4444"/>
                </a:solidFill>
                <a:latin typeface="Courier"/>
              </a:rPr>
              <a:t>"hello"</a:t>
            </a:r>
            <a:r>
              <a:rPr lang="en-US" sz="2000" dirty="0">
                <a:solidFill>
                  <a:prstClr val="black"/>
                </a:solidFill>
                <a:latin typeface="Courier"/>
              </a:rPr>
              <a:t>   : </a:t>
            </a:r>
            <a:r>
              <a:rPr lang="en-US" sz="2000" dirty="0">
                <a:solidFill>
                  <a:srgbClr val="BB4444"/>
                </a:solidFill>
                <a:latin typeface="Courier"/>
              </a:rPr>
              <a:t>"world"</a:t>
            </a:r>
            <a:r>
              <a:rPr lang="en-US" sz="2000" dirty="0">
                <a:solidFill>
                  <a:prstClr val="black"/>
                </a:solidFill>
                <a:latin typeface="Courier"/>
              </a:rPr>
              <a:t> , </a:t>
            </a:r>
          </a:p>
          <a:p>
            <a:pPr marL="0" indent="0">
              <a:buNone/>
            </a:pPr>
            <a:r>
              <a:rPr lang="en-US" sz="2000" dirty="0">
                <a:solidFill>
                  <a:prstClr val="black"/>
                </a:solidFill>
                <a:latin typeface="Courier"/>
              </a:rPr>
              <a:t>                        </a:t>
            </a:r>
            <a:r>
              <a:rPr lang="en-US" sz="2000" dirty="0">
                <a:solidFill>
                  <a:srgbClr val="BB4444"/>
                </a:solidFill>
                <a:latin typeface="Courier"/>
              </a:rPr>
              <a:t>"goodbye"</a:t>
            </a:r>
            <a:r>
              <a:rPr lang="en-US" sz="2000" dirty="0">
                <a:solidFill>
                  <a:prstClr val="black"/>
                </a:solidFill>
                <a:latin typeface="Courier"/>
              </a:rPr>
              <a:t> : </a:t>
            </a:r>
            <a:r>
              <a:rPr lang="en-US" sz="2000" dirty="0">
                <a:solidFill>
                  <a:srgbClr val="BB4444"/>
                </a:solidFill>
                <a:latin typeface="Courier"/>
              </a:rPr>
              <a:t>"world"</a:t>
            </a:r>
            <a:r>
              <a:rPr lang="en-US" sz="2000" dirty="0">
                <a:solidFill>
                  <a:prstClr val="black"/>
                </a:solidFill>
                <a:latin typeface="Courier"/>
              </a:rPr>
              <a:t> } </a:t>
            </a:r>
            <a:r>
              <a:rPr lang="en-US" sz="2000" dirty="0" smtClean="0">
                <a:solidFill>
                  <a:prstClr val="black"/>
                </a:solidFill>
                <a:latin typeface="Courier"/>
              </a:rPr>
              <a:t>)</a:t>
            </a:r>
          </a:p>
          <a:p>
            <a:pPr marL="0" indent="0">
              <a:buNone/>
            </a:pPr>
            <a:endParaRPr lang="en-US" sz="2000" dirty="0">
              <a:solidFill>
                <a:prstClr val="black"/>
              </a:solidFill>
              <a:latin typeface="Courier"/>
            </a:endParaRPr>
          </a:p>
          <a:p>
            <a:pPr marL="0" indent="0">
              <a:buNone/>
            </a:pPr>
            <a:r>
              <a:rPr lang="en-US" sz="2000" dirty="0" err="1" smtClean="0">
                <a:solidFill>
                  <a:prstClr val="black"/>
                </a:solidFill>
                <a:latin typeface="Courier"/>
              </a:rPr>
              <a:t>collection</a:t>
            </a:r>
            <a:r>
              <a:rPr lang="en-US" sz="2000" dirty="0" err="1" smtClean="0">
                <a:solidFill>
                  <a:srgbClr val="666666"/>
                </a:solidFill>
                <a:latin typeface="Courier"/>
              </a:rPr>
              <a:t>.</a:t>
            </a:r>
            <a:r>
              <a:rPr lang="en-US" sz="2000" dirty="0" err="1" smtClean="0">
                <a:solidFill>
                  <a:prstClr val="black"/>
                </a:solidFill>
                <a:latin typeface="Courier"/>
              </a:rPr>
              <a:t>find_one</a:t>
            </a:r>
            <a:r>
              <a:rPr lang="en-US" sz="2000" dirty="0">
                <a:solidFill>
                  <a:prstClr val="black"/>
                </a:solidFill>
                <a:latin typeface="Courier"/>
              </a:rPr>
              <a:t>( { </a:t>
            </a:r>
            <a:r>
              <a:rPr lang="en-US" sz="2000" dirty="0">
                <a:solidFill>
                  <a:srgbClr val="BB4444"/>
                </a:solidFill>
                <a:latin typeface="Courier"/>
              </a:rPr>
              <a:t>"hello"</a:t>
            </a:r>
            <a:r>
              <a:rPr lang="en-US" sz="2000" dirty="0">
                <a:solidFill>
                  <a:prstClr val="black"/>
                </a:solidFill>
                <a:latin typeface="Courier"/>
              </a:rPr>
              <a:t> : </a:t>
            </a:r>
            <a:r>
              <a:rPr lang="en-US" sz="2000" dirty="0">
                <a:solidFill>
                  <a:srgbClr val="BB4444"/>
                </a:solidFill>
                <a:latin typeface="Courier"/>
              </a:rPr>
              <a:t>"world"</a:t>
            </a:r>
            <a:r>
              <a:rPr lang="en-US" sz="2000" dirty="0">
                <a:solidFill>
                  <a:prstClr val="black"/>
                </a:solidFill>
                <a:latin typeface="Courier"/>
              </a:rPr>
              <a:t> } </a:t>
            </a:r>
            <a:r>
              <a:rPr lang="en-US" sz="2000" dirty="0" smtClean="0">
                <a:solidFill>
                  <a:prstClr val="black"/>
                </a:solidFill>
                <a:latin typeface="Courier"/>
              </a:rPr>
              <a:t>)</a:t>
            </a:r>
          </a:p>
          <a:p>
            <a:pPr marL="0" indent="0">
              <a:buNone/>
            </a:pPr>
            <a:endParaRPr lang="en-US" sz="2000" dirty="0">
              <a:solidFill>
                <a:prstClr val="black"/>
              </a:solidFill>
              <a:latin typeface="Courier"/>
            </a:endParaRPr>
          </a:p>
          <a:p>
            <a:pPr marL="0" indent="0">
              <a:buNone/>
            </a:pPr>
            <a:r>
              <a:rPr lang="en-US" sz="2000" dirty="0" err="1">
                <a:solidFill>
                  <a:prstClr val="black"/>
                </a:solidFill>
                <a:latin typeface="Courier"/>
              </a:rPr>
              <a:t>collection</a:t>
            </a:r>
            <a:r>
              <a:rPr lang="en-US" sz="2000" dirty="0" err="1">
                <a:solidFill>
                  <a:srgbClr val="666666"/>
                </a:solidFill>
                <a:latin typeface="Courier"/>
              </a:rPr>
              <a:t>.</a:t>
            </a:r>
            <a:r>
              <a:rPr lang="en-US" sz="2000" dirty="0" err="1">
                <a:solidFill>
                  <a:prstClr val="black"/>
                </a:solidFill>
                <a:latin typeface="Courier"/>
              </a:rPr>
              <a:t>update</a:t>
            </a:r>
            <a:r>
              <a:rPr lang="en-US" sz="2000" dirty="0">
                <a:solidFill>
                  <a:prstClr val="black"/>
                </a:solidFill>
                <a:latin typeface="Courier"/>
              </a:rPr>
              <a:t>({ </a:t>
            </a:r>
            <a:r>
              <a:rPr lang="en-US" sz="2000" dirty="0">
                <a:solidFill>
                  <a:srgbClr val="BB4444"/>
                </a:solidFill>
                <a:latin typeface="Courier"/>
              </a:rPr>
              <a:t>"hello"</a:t>
            </a:r>
            <a:r>
              <a:rPr lang="en-US" sz="2000" dirty="0">
                <a:solidFill>
                  <a:prstClr val="black"/>
                </a:solidFill>
                <a:latin typeface="Courier"/>
              </a:rPr>
              <a:t> : </a:t>
            </a:r>
            <a:r>
              <a:rPr lang="en-US" sz="2000" dirty="0">
                <a:solidFill>
                  <a:srgbClr val="BB4444"/>
                </a:solidFill>
                <a:latin typeface="Courier"/>
              </a:rPr>
              <a:t>"world"</a:t>
            </a:r>
            <a:r>
              <a:rPr lang="en-US" sz="2000" dirty="0">
                <a:solidFill>
                  <a:prstClr val="black"/>
                </a:solidFill>
                <a:latin typeface="Courier"/>
              </a:rPr>
              <a:t> }, </a:t>
            </a:r>
          </a:p>
          <a:p>
            <a:pPr marL="0" indent="0">
              <a:buNone/>
            </a:pPr>
            <a:r>
              <a:rPr lang="es-ES_tradnl" sz="2000" dirty="0">
                <a:solidFill>
                  <a:prstClr val="black"/>
                </a:solidFill>
                <a:latin typeface="Courier"/>
              </a:rPr>
              <a:t>                  { </a:t>
            </a:r>
            <a:r>
              <a:rPr lang="es-ES_tradnl" sz="2000" dirty="0">
                <a:solidFill>
                  <a:srgbClr val="BB4444"/>
                </a:solidFill>
                <a:latin typeface="Courier"/>
              </a:rPr>
              <a:t>"$set"</a:t>
            </a:r>
            <a:r>
              <a:rPr lang="es-ES_tradnl" sz="2000" dirty="0">
                <a:solidFill>
                  <a:prstClr val="black"/>
                </a:solidFill>
                <a:latin typeface="Courier"/>
              </a:rPr>
              <a:t> : { </a:t>
            </a:r>
            <a:r>
              <a:rPr lang="es-ES_tradnl" sz="2000" dirty="0">
                <a:solidFill>
                  <a:srgbClr val="BB4444"/>
                </a:solidFill>
                <a:latin typeface="Courier"/>
              </a:rPr>
              <a:t>"buenos </a:t>
            </a:r>
            <a:r>
              <a:rPr lang="es-ES_tradnl" sz="2000" dirty="0" err="1">
                <a:solidFill>
                  <a:srgbClr val="BB4444"/>
                </a:solidFill>
                <a:latin typeface="Courier"/>
              </a:rPr>
              <a:t>dias</a:t>
            </a:r>
            <a:r>
              <a:rPr lang="es-ES_tradnl" sz="2000" dirty="0">
                <a:solidFill>
                  <a:srgbClr val="BB4444"/>
                </a:solidFill>
                <a:latin typeface="Courier"/>
              </a:rPr>
              <a:t>"</a:t>
            </a:r>
            <a:r>
              <a:rPr lang="es-ES_tradnl" sz="2000" dirty="0">
                <a:solidFill>
                  <a:prstClr val="black"/>
                </a:solidFill>
                <a:latin typeface="Courier"/>
              </a:rPr>
              <a:t> : </a:t>
            </a:r>
            <a:r>
              <a:rPr lang="es-ES_tradnl" sz="2000" dirty="0">
                <a:solidFill>
                  <a:srgbClr val="BB4444"/>
                </a:solidFill>
                <a:latin typeface="Courier"/>
              </a:rPr>
              <a:t>"</a:t>
            </a:r>
            <a:r>
              <a:rPr lang="es-ES_tradnl" sz="2000" dirty="0" err="1">
                <a:solidFill>
                  <a:srgbClr val="BB4444"/>
                </a:solidFill>
                <a:latin typeface="Courier"/>
              </a:rPr>
              <a:t>world</a:t>
            </a:r>
            <a:r>
              <a:rPr lang="es-ES_tradnl" sz="2000" dirty="0">
                <a:solidFill>
                  <a:srgbClr val="BB4444"/>
                </a:solidFill>
                <a:latin typeface="Courier"/>
              </a:rPr>
              <a:t>"</a:t>
            </a:r>
            <a:r>
              <a:rPr lang="es-ES_tradnl" sz="2000" dirty="0">
                <a:solidFill>
                  <a:prstClr val="black"/>
                </a:solidFill>
                <a:latin typeface="Courier"/>
              </a:rPr>
              <a:t> }} </a:t>
            </a:r>
            <a:r>
              <a:rPr lang="es-ES_tradnl" sz="2000" dirty="0" smtClean="0">
                <a:solidFill>
                  <a:prstClr val="black"/>
                </a:solidFill>
                <a:latin typeface="Courier"/>
              </a:rPr>
              <a:t>)</a:t>
            </a:r>
          </a:p>
          <a:p>
            <a:pPr marL="0" indent="0">
              <a:buNone/>
            </a:pPr>
            <a:endParaRPr lang="es-ES_tradnl" sz="2000" dirty="0">
              <a:solidFill>
                <a:prstClr val="black"/>
              </a:solidFill>
              <a:latin typeface="Courier"/>
            </a:endParaRPr>
          </a:p>
          <a:p>
            <a:pPr marL="0" indent="0">
              <a:buNone/>
            </a:pPr>
            <a:r>
              <a:rPr lang="es-ES_tradnl" sz="2000" dirty="0" err="1" smtClean="0">
                <a:solidFill>
                  <a:prstClr val="black"/>
                </a:solidFill>
                <a:latin typeface="Courier"/>
              </a:rPr>
              <a:t>collection</a:t>
            </a:r>
            <a:r>
              <a:rPr lang="es-ES_tradnl" sz="2000" dirty="0" err="1" smtClean="0">
                <a:solidFill>
                  <a:srgbClr val="666666"/>
                </a:solidFill>
                <a:latin typeface="Courier"/>
              </a:rPr>
              <a:t>.</a:t>
            </a:r>
            <a:r>
              <a:rPr lang="es-ES_tradnl" sz="2000" dirty="0" err="1" smtClean="0">
                <a:solidFill>
                  <a:prstClr val="black"/>
                </a:solidFill>
                <a:latin typeface="Courier"/>
              </a:rPr>
              <a:t>delete_one</a:t>
            </a:r>
            <a:r>
              <a:rPr lang="es-ES_tradnl" sz="2000" dirty="0">
                <a:solidFill>
                  <a:prstClr val="black"/>
                </a:solidFill>
                <a:latin typeface="Courier"/>
              </a:rPr>
              <a:t>({ </a:t>
            </a:r>
            <a:r>
              <a:rPr lang="es-ES_tradnl" sz="2000" dirty="0">
                <a:solidFill>
                  <a:srgbClr val="BB4444"/>
                </a:solidFill>
                <a:latin typeface="Courier"/>
              </a:rPr>
              <a:t>"</a:t>
            </a:r>
            <a:r>
              <a:rPr lang="es-ES_tradnl" sz="2000" dirty="0" err="1">
                <a:solidFill>
                  <a:srgbClr val="BB4444"/>
                </a:solidFill>
                <a:latin typeface="Courier"/>
              </a:rPr>
              <a:t>hello</a:t>
            </a:r>
            <a:r>
              <a:rPr lang="es-ES_tradnl" sz="2000" dirty="0">
                <a:solidFill>
                  <a:srgbClr val="BB4444"/>
                </a:solidFill>
                <a:latin typeface="Courier"/>
              </a:rPr>
              <a:t>"</a:t>
            </a:r>
            <a:r>
              <a:rPr lang="es-ES_tradnl" sz="2000" dirty="0">
                <a:solidFill>
                  <a:prstClr val="black"/>
                </a:solidFill>
                <a:latin typeface="Courier"/>
              </a:rPr>
              <a:t> : </a:t>
            </a:r>
            <a:r>
              <a:rPr lang="es-ES_tradnl" sz="2000" dirty="0">
                <a:solidFill>
                  <a:srgbClr val="BB4444"/>
                </a:solidFill>
                <a:latin typeface="Courier"/>
              </a:rPr>
              <a:t>"</a:t>
            </a:r>
            <a:r>
              <a:rPr lang="es-ES_tradnl" sz="2000" dirty="0" err="1">
                <a:solidFill>
                  <a:srgbClr val="BB4444"/>
                </a:solidFill>
                <a:latin typeface="Courier"/>
              </a:rPr>
              <a:t>world</a:t>
            </a:r>
            <a:r>
              <a:rPr lang="es-ES_tradnl" sz="2000" dirty="0">
                <a:solidFill>
                  <a:srgbClr val="BB4444"/>
                </a:solidFill>
                <a:latin typeface="Courier"/>
              </a:rPr>
              <a:t>"</a:t>
            </a:r>
            <a:r>
              <a:rPr lang="es-ES_tradnl" sz="2000" dirty="0">
                <a:solidFill>
                  <a:prstClr val="black"/>
                </a:solidFill>
                <a:latin typeface="Courier"/>
              </a:rPr>
              <a:t> } )</a:t>
            </a:r>
          </a:p>
          <a:p>
            <a:pPr marL="0" indent="0">
              <a:buNone/>
            </a:pPr>
            <a:endParaRPr lang="en-US" sz="1800" dirty="0"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11706109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Start </a:t>
            </a:r>
            <a:r>
              <a:rPr lang="en-US" dirty="0" err="1" smtClean="0"/>
              <a:t>MongoClient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9380" y="1471084"/>
            <a:ext cx="11593594" cy="4974166"/>
          </a:xfrm>
        </p:spPr>
        <p:txBody>
          <a:bodyPr/>
          <a:lstStyle/>
          <a:p>
            <a:pPr marL="0" indent="0">
              <a:buNone/>
            </a:pPr>
            <a:endParaRPr lang="en-US" dirty="0" smtClean="0">
              <a:solidFill>
                <a:srgbClr val="666666"/>
              </a:solidFill>
              <a:latin typeface="Courier"/>
            </a:endParaRPr>
          </a:p>
          <a:p>
            <a:pPr marL="0" indent="0">
              <a:buNone/>
            </a:pPr>
            <a:endParaRPr lang="en-US" dirty="0">
              <a:solidFill>
                <a:srgbClr val="666666"/>
              </a:solidFill>
              <a:latin typeface="Courier"/>
            </a:endParaRPr>
          </a:p>
          <a:p>
            <a:pPr marL="0" indent="0">
              <a:buNone/>
            </a:pPr>
            <a:endParaRPr lang="en-US" dirty="0" smtClean="0">
              <a:solidFill>
                <a:srgbClr val="666666"/>
              </a:solidFill>
              <a:latin typeface="Courier"/>
            </a:endParaRPr>
          </a:p>
          <a:p>
            <a:pPr marL="0" indent="0">
              <a:buNone/>
            </a:pPr>
            <a:endParaRPr lang="en-US" dirty="0">
              <a:solidFill>
                <a:srgbClr val="666666"/>
              </a:solidFill>
              <a:latin typeface="Courier"/>
            </a:endParaRPr>
          </a:p>
          <a:p>
            <a:pPr marL="0" indent="0">
              <a:buNone/>
            </a:pPr>
            <a:endParaRPr lang="en-US" sz="2000" dirty="0" smtClean="0">
              <a:solidFill>
                <a:srgbClr val="666666"/>
              </a:solidFill>
              <a:latin typeface="Courier"/>
            </a:endParaRPr>
          </a:p>
          <a:p>
            <a:pPr marL="0" indent="0">
              <a:buNone/>
            </a:pPr>
            <a:r>
              <a:rPr lang="en-US" sz="3200" dirty="0" smtClean="0">
                <a:solidFill>
                  <a:prstClr val="black"/>
                </a:solidFill>
                <a:latin typeface="Courier"/>
              </a:rPr>
              <a:t>c = </a:t>
            </a:r>
            <a:r>
              <a:rPr lang="en-US" sz="3200" dirty="0" err="1" smtClean="0">
                <a:solidFill>
                  <a:prstClr val="black"/>
                </a:solidFill>
                <a:latin typeface="Courier"/>
              </a:rPr>
              <a:t>MongoClient</a:t>
            </a:r>
            <a:r>
              <a:rPr lang="en-US" sz="3200" dirty="0">
                <a:solidFill>
                  <a:prstClr val="black"/>
                </a:solidFill>
                <a:latin typeface="Courier"/>
              </a:rPr>
              <a:t>( </a:t>
            </a:r>
            <a:r>
              <a:rPr lang="en-US" sz="3200" dirty="0" smtClean="0">
                <a:solidFill>
                  <a:srgbClr val="BB4444"/>
                </a:solidFill>
                <a:latin typeface="Courier"/>
              </a:rPr>
              <a:t>"host1, host2"</a:t>
            </a:r>
            <a:r>
              <a:rPr lang="en-US" sz="3200" dirty="0">
                <a:solidFill>
                  <a:prstClr val="black"/>
                </a:solidFill>
                <a:latin typeface="Courier"/>
              </a:rPr>
              <a:t>, </a:t>
            </a:r>
            <a:endParaRPr lang="en-US" sz="3200" dirty="0" smtClean="0">
              <a:solidFill>
                <a:prstClr val="black"/>
              </a:solidFill>
              <a:latin typeface="Courier"/>
            </a:endParaRPr>
          </a:p>
          <a:p>
            <a:pPr marL="0" indent="0">
              <a:buNone/>
            </a:pPr>
            <a:r>
              <a:rPr lang="en-US" sz="3200" dirty="0">
                <a:solidFill>
                  <a:prstClr val="black"/>
                </a:solidFill>
                <a:latin typeface="Courier"/>
              </a:rPr>
              <a:t> </a:t>
            </a:r>
            <a:r>
              <a:rPr lang="en-US" sz="3200" dirty="0" smtClean="0">
                <a:solidFill>
                  <a:prstClr val="black"/>
                </a:solidFill>
                <a:latin typeface="Courier"/>
              </a:rPr>
              <a:t>                </a:t>
            </a:r>
            <a:r>
              <a:rPr lang="en-US" sz="3200" dirty="0" err="1" smtClean="0">
                <a:solidFill>
                  <a:prstClr val="black"/>
                </a:solidFill>
                <a:latin typeface="Courier"/>
              </a:rPr>
              <a:t>replicaSet</a:t>
            </a:r>
            <a:r>
              <a:rPr lang="en-US" sz="3200" dirty="0">
                <a:solidFill>
                  <a:srgbClr val="666666"/>
                </a:solidFill>
                <a:latin typeface="Courier"/>
              </a:rPr>
              <a:t>=</a:t>
            </a:r>
            <a:r>
              <a:rPr lang="en-US" sz="3200" dirty="0">
                <a:solidFill>
                  <a:srgbClr val="BB4444"/>
                </a:solidFill>
                <a:latin typeface="Courier"/>
              </a:rPr>
              <a:t>"</a:t>
            </a:r>
            <a:r>
              <a:rPr lang="en-US" sz="3200" dirty="0" err="1">
                <a:solidFill>
                  <a:srgbClr val="BB4444"/>
                </a:solidFill>
                <a:latin typeface="Courier"/>
              </a:rPr>
              <a:t>replset</a:t>
            </a:r>
            <a:r>
              <a:rPr lang="en-US" sz="3200" dirty="0">
                <a:solidFill>
                  <a:srgbClr val="BB4444"/>
                </a:solidFill>
                <a:latin typeface="Courier"/>
              </a:rPr>
              <a:t>"</a:t>
            </a:r>
            <a:r>
              <a:rPr lang="en-US" sz="3200" dirty="0">
                <a:solidFill>
                  <a:prstClr val="black"/>
                </a:solidFill>
                <a:latin typeface="Courier"/>
              </a:rPr>
              <a:t> )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0067813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Client Side View</a:t>
            </a:r>
            <a:endParaRPr lang="en-US" dirty="0"/>
          </a:p>
        </p:txBody>
      </p:sp>
      <p:grpSp>
        <p:nvGrpSpPr>
          <p:cNvPr id="17" name="Group 16"/>
          <p:cNvGrpSpPr/>
          <p:nvPr/>
        </p:nvGrpSpPr>
        <p:grpSpPr>
          <a:xfrm>
            <a:off x="7304799" y="2002455"/>
            <a:ext cx="4516760" cy="3418825"/>
            <a:chOff x="4207156" y="2311777"/>
            <a:chExt cx="3777688" cy="2897861"/>
          </a:xfrm>
        </p:grpSpPr>
        <p:grpSp>
          <p:nvGrpSpPr>
            <p:cNvPr id="18" name="Group 17"/>
            <p:cNvGrpSpPr/>
            <p:nvPr/>
          </p:nvGrpSpPr>
          <p:grpSpPr>
            <a:xfrm>
              <a:off x="4406703" y="2624279"/>
              <a:ext cx="3378594" cy="2310439"/>
              <a:chOff x="3020867" y="2960198"/>
              <a:chExt cx="3378594" cy="2310439"/>
            </a:xfrm>
          </p:grpSpPr>
          <p:grpSp>
            <p:nvGrpSpPr>
              <p:cNvPr id="20" name="Group 19"/>
              <p:cNvGrpSpPr/>
              <p:nvPr/>
            </p:nvGrpSpPr>
            <p:grpSpPr>
              <a:xfrm>
                <a:off x="3020867" y="4258965"/>
                <a:ext cx="3378594" cy="1011672"/>
                <a:chOff x="3822778" y="4272621"/>
                <a:chExt cx="3856218" cy="1146227"/>
              </a:xfrm>
            </p:grpSpPr>
            <p:sp>
              <p:nvSpPr>
                <p:cNvPr id="22" name="Can 21"/>
                <p:cNvSpPr/>
                <p:nvPr/>
              </p:nvSpPr>
              <p:spPr>
                <a:xfrm>
                  <a:off x="3822778" y="4272621"/>
                  <a:ext cx="1285406" cy="1146227"/>
                </a:xfrm>
                <a:prstGeom prst="can">
                  <a:avLst/>
                </a:prstGeom>
                <a:solidFill>
                  <a:srgbClr val="7AAB4E"/>
                </a:solidFill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r>
                    <a:rPr lang="en-US" dirty="0" smtClean="0">
                      <a:solidFill>
                        <a:schemeClr val="tx1"/>
                      </a:solidFill>
                    </a:rPr>
                    <a:t>Secondary</a:t>
                  </a:r>
                </a:p>
                <a:p>
                  <a:pPr algn="ctr"/>
                  <a:r>
                    <a:rPr lang="en-US" dirty="0" smtClean="0">
                      <a:solidFill>
                        <a:schemeClr val="tx1"/>
                      </a:solidFill>
                    </a:rPr>
                    <a:t>host2</a:t>
                  </a:r>
                </a:p>
              </p:txBody>
            </p:sp>
            <p:sp>
              <p:nvSpPr>
                <p:cNvPr id="23" name="Can 22"/>
                <p:cNvSpPr/>
                <p:nvPr/>
              </p:nvSpPr>
              <p:spPr>
                <a:xfrm>
                  <a:off x="6393590" y="4272621"/>
                  <a:ext cx="1285406" cy="1146227"/>
                </a:xfrm>
                <a:prstGeom prst="can">
                  <a:avLst/>
                </a:prstGeom>
                <a:solidFill>
                  <a:srgbClr val="7AAB4E"/>
                </a:solidFill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r>
                    <a:rPr lang="en-US" dirty="0" smtClean="0">
                      <a:solidFill>
                        <a:schemeClr val="tx1"/>
                      </a:solidFill>
                    </a:rPr>
                    <a:t>Secondary</a:t>
                  </a:r>
                </a:p>
                <a:p>
                  <a:pPr algn="ctr"/>
                  <a:r>
                    <a:rPr lang="en-US" dirty="0" smtClean="0">
                      <a:solidFill>
                        <a:schemeClr val="tx1"/>
                      </a:solidFill>
                    </a:rPr>
                    <a:t>host3</a:t>
                  </a:r>
                </a:p>
              </p:txBody>
            </p:sp>
          </p:grpSp>
          <p:sp>
            <p:nvSpPr>
              <p:cNvPr id="21" name="Can 20"/>
              <p:cNvSpPr/>
              <p:nvPr/>
            </p:nvSpPr>
            <p:spPr>
              <a:xfrm>
                <a:off x="4147065" y="2960198"/>
                <a:ext cx="1126198" cy="1011672"/>
              </a:xfrm>
              <a:prstGeom prst="can">
                <a:avLst/>
              </a:prstGeom>
              <a:solidFill>
                <a:srgbClr val="7AAB4E"/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Primary</a:t>
                </a:r>
              </a:p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host1</a:t>
                </a:r>
              </a:p>
            </p:txBody>
          </p:sp>
        </p:grpSp>
        <p:sp>
          <p:nvSpPr>
            <p:cNvPr id="19" name="Rectangle 18"/>
            <p:cNvSpPr/>
            <p:nvPr/>
          </p:nvSpPr>
          <p:spPr>
            <a:xfrm>
              <a:off x="4207156" y="2311777"/>
              <a:ext cx="3777688" cy="2897861"/>
            </a:xfrm>
            <a:prstGeom prst="rect">
              <a:avLst/>
            </a:prstGeom>
            <a:noFill/>
            <a:ln>
              <a:solidFill>
                <a:schemeClr val="tx1"/>
              </a:solidFill>
              <a:prstDash val="dot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 smtClean="0">
                <a:solidFill>
                  <a:schemeClr val="tx1"/>
                </a:solidFill>
              </a:endParaRPr>
            </a:p>
          </p:txBody>
        </p:sp>
      </p:grpSp>
      <p:sp>
        <p:nvSpPr>
          <p:cNvPr id="24" name="Rectangle 23"/>
          <p:cNvSpPr/>
          <p:nvPr/>
        </p:nvSpPr>
        <p:spPr>
          <a:xfrm>
            <a:off x="2934528" y="1484671"/>
            <a:ext cx="1881720" cy="827106"/>
          </a:xfrm>
          <a:prstGeom prst="rect">
            <a:avLst/>
          </a:prstGeom>
          <a:solidFill>
            <a:srgbClr val="FF66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Mongo</a:t>
            </a:r>
          </a:p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Client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570305" y="2544809"/>
            <a:ext cx="504576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latin typeface="Courier New"/>
                <a:cs typeface="Courier New"/>
              </a:rPr>
              <a:t>MongoClient</a:t>
            </a:r>
            <a:r>
              <a:rPr lang="en-US" b="1" dirty="0" smtClean="0">
                <a:latin typeface="Courier New"/>
                <a:cs typeface="Courier New"/>
              </a:rPr>
              <a:t>( "host1, host2", </a:t>
            </a:r>
          </a:p>
          <a:p>
            <a:r>
              <a:rPr lang="en-US" b="1" dirty="0">
                <a:latin typeface="Courier New"/>
                <a:cs typeface="Courier New"/>
              </a:rPr>
              <a:t> </a:t>
            </a:r>
            <a:r>
              <a:rPr lang="en-US" b="1" dirty="0" smtClean="0">
                <a:latin typeface="Courier New"/>
                <a:cs typeface="Courier New"/>
              </a:rPr>
              <a:t>            </a:t>
            </a:r>
            <a:r>
              <a:rPr lang="en-US" b="1" dirty="0" err="1" smtClean="0">
                <a:latin typeface="Courier New"/>
                <a:cs typeface="Courier New"/>
              </a:rPr>
              <a:t>replicaSet</a:t>
            </a:r>
            <a:r>
              <a:rPr lang="en-US" b="1" dirty="0" smtClean="0">
                <a:latin typeface="Courier New"/>
                <a:cs typeface="Courier New"/>
              </a:rPr>
              <a:t>="</a:t>
            </a:r>
            <a:r>
              <a:rPr lang="en-US" b="1" dirty="0" err="1" smtClean="0">
                <a:latin typeface="Courier New"/>
                <a:cs typeface="Courier New"/>
              </a:rPr>
              <a:t>replset</a:t>
            </a:r>
            <a:r>
              <a:rPr lang="en-US" b="1" dirty="0" smtClean="0">
                <a:latin typeface="Courier New"/>
                <a:cs typeface="Courier New"/>
              </a:rPr>
              <a:t>" ) </a:t>
            </a:r>
            <a:endParaRPr lang="en-US" b="1" dirty="0"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22103313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Client Side View</a:t>
            </a:r>
            <a:endParaRPr lang="en-US" dirty="0"/>
          </a:p>
        </p:txBody>
      </p:sp>
      <p:grpSp>
        <p:nvGrpSpPr>
          <p:cNvPr id="17" name="Group 16"/>
          <p:cNvGrpSpPr/>
          <p:nvPr/>
        </p:nvGrpSpPr>
        <p:grpSpPr>
          <a:xfrm>
            <a:off x="7304799" y="2002455"/>
            <a:ext cx="4516760" cy="3418825"/>
            <a:chOff x="4207156" y="2311777"/>
            <a:chExt cx="3777688" cy="2897861"/>
          </a:xfrm>
        </p:grpSpPr>
        <p:grpSp>
          <p:nvGrpSpPr>
            <p:cNvPr id="18" name="Group 17"/>
            <p:cNvGrpSpPr/>
            <p:nvPr/>
          </p:nvGrpSpPr>
          <p:grpSpPr>
            <a:xfrm>
              <a:off x="4406703" y="2624279"/>
              <a:ext cx="3378594" cy="2310439"/>
              <a:chOff x="3020867" y="2960198"/>
              <a:chExt cx="3378594" cy="2310439"/>
            </a:xfrm>
          </p:grpSpPr>
          <p:grpSp>
            <p:nvGrpSpPr>
              <p:cNvPr id="20" name="Group 19"/>
              <p:cNvGrpSpPr/>
              <p:nvPr/>
            </p:nvGrpSpPr>
            <p:grpSpPr>
              <a:xfrm>
                <a:off x="3020867" y="4258965"/>
                <a:ext cx="3378594" cy="1011672"/>
                <a:chOff x="3822778" y="4272621"/>
                <a:chExt cx="3856218" cy="1146227"/>
              </a:xfrm>
            </p:grpSpPr>
            <p:sp>
              <p:nvSpPr>
                <p:cNvPr id="22" name="Can 21"/>
                <p:cNvSpPr/>
                <p:nvPr/>
              </p:nvSpPr>
              <p:spPr>
                <a:xfrm>
                  <a:off x="3822778" y="4272621"/>
                  <a:ext cx="1285406" cy="1146227"/>
                </a:xfrm>
                <a:prstGeom prst="can">
                  <a:avLst/>
                </a:prstGeom>
                <a:solidFill>
                  <a:srgbClr val="7AAB4E"/>
                </a:solidFill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r>
                    <a:rPr lang="en-US" dirty="0" smtClean="0">
                      <a:solidFill>
                        <a:schemeClr val="tx1"/>
                      </a:solidFill>
                    </a:rPr>
                    <a:t>Secondary</a:t>
                  </a:r>
                </a:p>
                <a:p>
                  <a:pPr algn="ctr"/>
                  <a:r>
                    <a:rPr lang="en-US" dirty="0" smtClean="0">
                      <a:solidFill>
                        <a:schemeClr val="tx1"/>
                      </a:solidFill>
                    </a:rPr>
                    <a:t>host2</a:t>
                  </a:r>
                </a:p>
              </p:txBody>
            </p:sp>
            <p:sp>
              <p:nvSpPr>
                <p:cNvPr id="23" name="Can 22"/>
                <p:cNvSpPr/>
                <p:nvPr/>
              </p:nvSpPr>
              <p:spPr>
                <a:xfrm>
                  <a:off x="6393590" y="4272621"/>
                  <a:ext cx="1285406" cy="1146227"/>
                </a:xfrm>
                <a:prstGeom prst="can">
                  <a:avLst/>
                </a:prstGeom>
                <a:solidFill>
                  <a:srgbClr val="7AAB4E"/>
                </a:solidFill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r>
                    <a:rPr lang="en-US" dirty="0" smtClean="0">
                      <a:solidFill>
                        <a:schemeClr val="tx1"/>
                      </a:solidFill>
                    </a:rPr>
                    <a:t>Secondary</a:t>
                  </a:r>
                </a:p>
                <a:p>
                  <a:pPr algn="ctr"/>
                  <a:r>
                    <a:rPr lang="en-US" dirty="0" smtClean="0">
                      <a:solidFill>
                        <a:schemeClr val="tx1"/>
                      </a:solidFill>
                    </a:rPr>
                    <a:t>host3</a:t>
                  </a:r>
                </a:p>
              </p:txBody>
            </p:sp>
          </p:grpSp>
          <p:sp>
            <p:nvSpPr>
              <p:cNvPr id="21" name="Can 20"/>
              <p:cNvSpPr/>
              <p:nvPr/>
            </p:nvSpPr>
            <p:spPr>
              <a:xfrm>
                <a:off x="4147065" y="2960198"/>
                <a:ext cx="1126198" cy="1011672"/>
              </a:xfrm>
              <a:prstGeom prst="can">
                <a:avLst/>
              </a:prstGeom>
              <a:solidFill>
                <a:srgbClr val="7AAB4E"/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Primary</a:t>
                </a:r>
              </a:p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host1</a:t>
                </a:r>
              </a:p>
            </p:txBody>
          </p:sp>
        </p:grpSp>
        <p:sp>
          <p:nvSpPr>
            <p:cNvPr id="19" name="Rectangle 18"/>
            <p:cNvSpPr/>
            <p:nvPr/>
          </p:nvSpPr>
          <p:spPr>
            <a:xfrm>
              <a:off x="4207156" y="2311777"/>
              <a:ext cx="3777688" cy="2897861"/>
            </a:xfrm>
            <a:prstGeom prst="rect">
              <a:avLst/>
            </a:prstGeom>
            <a:noFill/>
            <a:ln>
              <a:solidFill>
                <a:schemeClr val="tx1"/>
              </a:solidFill>
              <a:prstDash val="dot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 smtClean="0">
                <a:solidFill>
                  <a:schemeClr val="tx1"/>
                </a:solidFill>
              </a:endParaRPr>
            </a:p>
          </p:txBody>
        </p:sp>
      </p:grpSp>
      <p:sp>
        <p:nvSpPr>
          <p:cNvPr id="24" name="Rectangle 23"/>
          <p:cNvSpPr/>
          <p:nvPr/>
        </p:nvSpPr>
        <p:spPr>
          <a:xfrm>
            <a:off x="2934528" y="1484671"/>
            <a:ext cx="1881720" cy="827106"/>
          </a:xfrm>
          <a:prstGeom prst="rect">
            <a:avLst/>
          </a:prstGeom>
          <a:solidFill>
            <a:srgbClr val="FF66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Mongo</a:t>
            </a:r>
          </a:p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Client</a:t>
            </a:r>
          </a:p>
        </p:txBody>
      </p:sp>
      <p:sp>
        <p:nvSpPr>
          <p:cNvPr id="3" name="Oval 2"/>
          <p:cNvSpPr/>
          <p:nvPr/>
        </p:nvSpPr>
        <p:spPr>
          <a:xfrm>
            <a:off x="3081076" y="3406846"/>
            <a:ext cx="1595748" cy="793425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Monitor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Thread 1</a:t>
            </a:r>
          </a:p>
        </p:txBody>
      </p:sp>
      <p:sp>
        <p:nvSpPr>
          <p:cNvPr id="14" name="Oval 13"/>
          <p:cNvSpPr/>
          <p:nvPr/>
        </p:nvSpPr>
        <p:spPr>
          <a:xfrm>
            <a:off x="4018374" y="4529511"/>
            <a:ext cx="1595748" cy="793425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Monitor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Thread 2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203508" y="5365725"/>
            <a:ext cx="503293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ourier New"/>
                <a:cs typeface="Courier New"/>
              </a:rPr>
              <a:t>{ </a:t>
            </a:r>
            <a:r>
              <a:rPr lang="en-US" b="1" dirty="0" err="1" smtClean="0">
                <a:latin typeface="Courier New"/>
                <a:cs typeface="Courier New"/>
              </a:rPr>
              <a:t>ismaster</a:t>
            </a:r>
            <a:r>
              <a:rPr lang="en-US" b="1" dirty="0" smtClean="0">
                <a:latin typeface="Courier New"/>
                <a:cs typeface="Courier New"/>
              </a:rPr>
              <a:t> : False,</a:t>
            </a:r>
          </a:p>
          <a:p>
            <a:r>
              <a:rPr lang="en-US" b="1" dirty="0">
                <a:latin typeface="Courier New"/>
                <a:cs typeface="Courier New"/>
              </a:rPr>
              <a:t> </a:t>
            </a:r>
            <a:r>
              <a:rPr lang="en-US" b="1" dirty="0" smtClean="0">
                <a:latin typeface="Courier New"/>
                <a:cs typeface="Courier New"/>
              </a:rPr>
              <a:t> secondary: True,</a:t>
            </a:r>
          </a:p>
          <a:p>
            <a:r>
              <a:rPr lang="en-US" b="1" dirty="0">
                <a:latin typeface="Courier New"/>
                <a:cs typeface="Courier New"/>
              </a:rPr>
              <a:t> </a:t>
            </a:r>
            <a:r>
              <a:rPr lang="en-US" b="1" dirty="0" smtClean="0">
                <a:latin typeface="Courier New"/>
                <a:cs typeface="Courier New"/>
              </a:rPr>
              <a:t> hosts : [ host1, host2, host3 ] }</a:t>
            </a:r>
          </a:p>
        </p:txBody>
      </p:sp>
      <p:cxnSp>
        <p:nvCxnSpPr>
          <p:cNvPr id="6" name="Straight Arrow Connector 5"/>
          <p:cNvCxnSpPr>
            <a:stCxn id="22" idx="2"/>
            <a:endCxn id="14" idx="6"/>
          </p:cNvCxnSpPr>
          <p:nvPr/>
        </p:nvCxnSpPr>
        <p:spPr>
          <a:xfrm flipH="1">
            <a:off x="5614122" y="4500163"/>
            <a:ext cx="1929264" cy="426061"/>
          </a:xfrm>
          <a:prstGeom prst="straightConnector1">
            <a:avLst/>
          </a:prstGeom>
          <a:ln w="38100" cmpd="sng">
            <a:solidFill>
              <a:schemeClr val="tx1">
                <a:lumMod val="65000"/>
                <a:lumOff val="35000"/>
              </a:schemeClr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892145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Does </a:t>
            </a:r>
            <a:r>
              <a:rPr lang="en-US" dirty="0" err="1" smtClean="0"/>
              <a:t>ismaster</a:t>
            </a:r>
            <a:r>
              <a:rPr lang="en-US" dirty="0" smtClean="0"/>
              <a:t> show?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153054"/>
            <a:ext cx="10972800" cy="529219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dirty="0">
                <a:solidFill>
                  <a:srgbClr val="666666"/>
                </a:solidFill>
                <a:latin typeface="Courier"/>
              </a:rPr>
              <a:t>&gt;&gt;&gt;</a:t>
            </a:r>
            <a:r>
              <a:rPr lang="en-US" sz="3200" dirty="0">
                <a:solidFill>
                  <a:prstClr val="black"/>
                </a:solidFill>
                <a:latin typeface="Courier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Courier"/>
              </a:rPr>
              <a:t>pprint</a:t>
            </a:r>
            <a:r>
              <a:rPr lang="en-US" sz="3200" dirty="0" err="1">
                <a:solidFill>
                  <a:srgbClr val="666666"/>
                </a:solidFill>
                <a:latin typeface="Courier"/>
              </a:rPr>
              <a:t>.</a:t>
            </a:r>
            <a:r>
              <a:rPr lang="en-US" sz="3200" dirty="0" err="1">
                <a:solidFill>
                  <a:prstClr val="black"/>
                </a:solidFill>
                <a:latin typeface="Courier"/>
              </a:rPr>
              <a:t>pprint</a:t>
            </a:r>
            <a:r>
              <a:rPr lang="en-US" sz="3200" dirty="0">
                <a:solidFill>
                  <a:prstClr val="black"/>
                </a:solidFill>
                <a:latin typeface="Courier"/>
              </a:rPr>
              <a:t>( </a:t>
            </a:r>
            <a:r>
              <a:rPr lang="en-US" sz="3200" dirty="0" err="1">
                <a:solidFill>
                  <a:prstClr val="black"/>
                </a:solidFill>
                <a:latin typeface="Courier"/>
              </a:rPr>
              <a:t>db</a:t>
            </a:r>
            <a:r>
              <a:rPr lang="en-US" sz="3200" dirty="0" err="1">
                <a:solidFill>
                  <a:srgbClr val="666666"/>
                </a:solidFill>
                <a:latin typeface="Courier"/>
              </a:rPr>
              <a:t>.</a:t>
            </a:r>
            <a:r>
              <a:rPr lang="en-US" sz="3200" dirty="0" err="1">
                <a:solidFill>
                  <a:prstClr val="black"/>
                </a:solidFill>
                <a:latin typeface="Courier"/>
              </a:rPr>
              <a:t>command</a:t>
            </a:r>
            <a:r>
              <a:rPr lang="en-US" sz="3200" dirty="0">
                <a:solidFill>
                  <a:prstClr val="black"/>
                </a:solidFill>
                <a:latin typeface="Courier"/>
              </a:rPr>
              <a:t>( </a:t>
            </a:r>
            <a:r>
              <a:rPr lang="en-US" sz="3200" dirty="0">
                <a:solidFill>
                  <a:srgbClr val="BB4444"/>
                </a:solidFill>
                <a:latin typeface="Courier"/>
              </a:rPr>
              <a:t>"</a:t>
            </a:r>
            <a:r>
              <a:rPr lang="en-US" sz="3200" dirty="0" err="1">
                <a:solidFill>
                  <a:srgbClr val="BB4444"/>
                </a:solidFill>
                <a:latin typeface="Courier"/>
              </a:rPr>
              <a:t>ismaster</a:t>
            </a:r>
            <a:r>
              <a:rPr lang="en-US" sz="3200" dirty="0">
                <a:solidFill>
                  <a:srgbClr val="BB4444"/>
                </a:solidFill>
                <a:latin typeface="Courier"/>
              </a:rPr>
              <a:t>"</a:t>
            </a:r>
            <a:r>
              <a:rPr lang="en-US" sz="3200" dirty="0">
                <a:solidFill>
                  <a:prstClr val="black"/>
                </a:solidFill>
                <a:latin typeface="Courier"/>
              </a:rPr>
              <a:t> ))</a:t>
            </a:r>
          </a:p>
          <a:p>
            <a:pPr marL="0" indent="0">
              <a:buNone/>
            </a:pPr>
            <a:r>
              <a:rPr lang="en-US" sz="3200" dirty="0">
                <a:solidFill>
                  <a:prstClr val="black"/>
                </a:solidFill>
                <a:latin typeface="Courier"/>
              </a:rPr>
              <a:t>{</a:t>
            </a:r>
            <a:r>
              <a:rPr lang="en-US" sz="3200" dirty="0" err="1">
                <a:solidFill>
                  <a:srgbClr val="BB4444"/>
                </a:solidFill>
                <a:latin typeface="Courier"/>
              </a:rPr>
              <a:t>u'hosts</a:t>
            </a:r>
            <a:r>
              <a:rPr lang="en-US" sz="3200" dirty="0">
                <a:solidFill>
                  <a:srgbClr val="BB4444"/>
                </a:solidFill>
                <a:latin typeface="Courier"/>
              </a:rPr>
              <a:t>'</a:t>
            </a:r>
            <a:r>
              <a:rPr lang="en-US" sz="3200" dirty="0">
                <a:solidFill>
                  <a:prstClr val="black"/>
                </a:solidFill>
                <a:latin typeface="Courier"/>
              </a:rPr>
              <a:t>: [</a:t>
            </a:r>
            <a:r>
              <a:rPr lang="en-US" sz="3200" dirty="0">
                <a:solidFill>
                  <a:srgbClr val="BB4444"/>
                </a:solidFill>
                <a:latin typeface="Courier"/>
              </a:rPr>
              <a:t>u'JD10Gen-old.local:27017'</a:t>
            </a:r>
            <a:r>
              <a:rPr lang="en-US" sz="3200" dirty="0">
                <a:solidFill>
                  <a:prstClr val="black"/>
                </a:solidFill>
                <a:latin typeface="Courier"/>
              </a:rPr>
              <a:t>,</a:t>
            </a:r>
          </a:p>
          <a:p>
            <a:pPr marL="0" indent="0">
              <a:buNone/>
            </a:pPr>
            <a:r>
              <a:rPr lang="en-US" sz="3200" dirty="0">
                <a:solidFill>
                  <a:prstClr val="black"/>
                </a:solidFill>
                <a:latin typeface="Courier"/>
              </a:rPr>
              <a:t>            </a:t>
            </a:r>
            <a:r>
              <a:rPr lang="en-US" sz="3200" dirty="0">
                <a:solidFill>
                  <a:srgbClr val="BB4444"/>
                </a:solidFill>
                <a:latin typeface="Courier"/>
              </a:rPr>
              <a:t>u'JD10Gen-old.local:27018'</a:t>
            </a:r>
            <a:r>
              <a:rPr lang="en-US" sz="3200" dirty="0">
                <a:solidFill>
                  <a:prstClr val="black"/>
                </a:solidFill>
                <a:latin typeface="Courier"/>
              </a:rPr>
              <a:t>,</a:t>
            </a:r>
          </a:p>
          <a:p>
            <a:pPr marL="0" indent="0">
              <a:buNone/>
            </a:pPr>
            <a:r>
              <a:rPr lang="en-US" sz="3200" dirty="0">
                <a:solidFill>
                  <a:prstClr val="black"/>
                </a:solidFill>
                <a:latin typeface="Courier"/>
              </a:rPr>
              <a:t>            </a:t>
            </a:r>
            <a:r>
              <a:rPr lang="en-US" sz="3200" dirty="0">
                <a:solidFill>
                  <a:srgbClr val="BB4444"/>
                </a:solidFill>
                <a:latin typeface="Courier"/>
              </a:rPr>
              <a:t>u'JD10Gen-old.local:27019'</a:t>
            </a:r>
            <a:r>
              <a:rPr lang="en-US" sz="3200" dirty="0">
                <a:solidFill>
                  <a:prstClr val="black"/>
                </a:solidFill>
                <a:latin typeface="Courier"/>
              </a:rPr>
              <a:t>],</a:t>
            </a:r>
          </a:p>
          <a:p>
            <a:pPr marL="0" indent="0">
              <a:buNone/>
            </a:pPr>
            <a:r>
              <a:rPr lang="en-US" sz="3200" dirty="0">
                <a:solidFill>
                  <a:prstClr val="black"/>
                </a:solidFill>
                <a:latin typeface="Courier"/>
              </a:rPr>
              <a:t> </a:t>
            </a:r>
            <a:r>
              <a:rPr lang="en-US" sz="3200" dirty="0" err="1">
                <a:solidFill>
                  <a:srgbClr val="BB4444"/>
                </a:solidFill>
                <a:latin typeface="Courier"/>
              </a:rPr>
              <a:t>u'ismaster</a:t>
            </a:r>
            <a:r>
              <a:rPr lang="en-US" sz="3200" dirty="0" smtClean="0">
                <a:solidFill>
                  <a:srgbClr val="BB4444"/>
                </a:solidFill>
                <a:latin typeface="Courier"/>
              </a:rPr>
              <a:t>' </a:t>
            </a:r>
            <a:r>
              <a:rPr lang="en-US" sz="3200" dirty="0" smtClean="0">
                <a:solidFill>
                  <a:prstClr val="black"/>
                </a:solidFill>
                <a:latin typeface="Courier"/>
              </a:rPr>
              <a:t>: </a:t>
            </a:r>
            <a:r>
              <a:rPr lang="en-US" sz="3200" dirty="0">
                <a:solidFill>
                  <a:srgbClr val="AA22FF"/>
                </a:solidFill>
                <a:latin typeface="Courier"/>
              </a:rPr>
              <a:t>False</a:t>
            </a:r>
            <a:r>
              <a:rPr lang="en-US" sz="3200" dirty="0" smtClean="0">
                <a:solidFill>
                  <a:prstClr val="black"/>
                </a:solidFill>
                <a:latin typeface="Courier"/>
              </a:rPr>
              <a:t>,</a:t>
            </a:r>
          </a:p>
          <a:p>
            <a:pPr marL="0" indent="0">
              <a:buNone/>
            </a:pPr>
            <a:r>
              <a:rPr lang="en-US" sz="3200" dirty="0">
                <a:solidFill>
                  <a:prstClr val="black"/>
                </a:solidFill>
                <a:latin typeface="Courier"/>
              </a:rPr>
              <a:t> </a:t>
            </a:r>
            <a:r>
              <a:rPr lang="en-US" sz="3200" dirty="0" err="1">
                <a:solidFill>
                  <a:srgbClr val="BB4444"/>
                </a:solidFill>
                <a:latin typeface="Courier"/>
              </a:rPr>
              <a:t>u'secondary</a:t>
            </a:r>
            <a:r>
              <a:rPr lang="en-US" sz="3200" dirty="0">
                <a:solidFill>
                  <a:srgbClr val="BB4444"/>
                </a:solidFill>
                <a:latin typeface="Courier"/>
              </a:rPr>
              <a:t>'</a:t>
            </a:r>
            <a:r>
              <a:rPr lang="en-US" sz="3200" dirty="0">
                <a:solidFill>
                  <a:prstClr val="black"/>
                </a:solidFill>
                <a:latin typeface="Courier"/>
              </a:rPr>
              <a:t>: </a:t>
            </a:r>
            <a:r>
              <a:rPr lang="en-US" sz="3200" dirty="0">
                <a:solidFill>
                  <a:srgbClr val="AA22FF"/>
                </a:solidFill>
                <a:latin typeface="Courier"/>
              </a:rPr>
              <a:t>True</a:t>
            </a:r>
            <a:r>
              <a:rPr lang="en-US" sz="3200" dirty="0">
                <a:solidFill>
                  <a:prstClr val="black"/>
                </a:solidFill>
                <a:latin typeface="Courier"/>
              </a:rPr>
              <a:t>,</a:t>
            </a:r>
          </a:p>
          <a:p>
            <a:pPr marL="0" indent="0">
              <a:buNone/>
            </a:pPr>
            <a:r>
              <a:rPr lang="en-US" sz="3200" dirty="0">
                <a:solidFill>
                  <a:prstClr val="black"/>
                </a:solidFill>
                <a:latin typeface="Courier"/>
              </a:rPr>
              <a:t> </a:t>
            </a:r>
            <a:r>
              <a:rPr lang="en-US" sz="3200" dirty="0" err="1">
                <a:solidFill>
                  <a:srgbClr val="BB4444"/>
                </a:solidFill>
                <a:latin typeface="Courier"/>
              </a:rPr>
              <a:t>u'setName</a:t>
            </a:r>
            <a:r>
              <a:rPr lang="en-US" sz="3200" dirty="0" smtClean="0">
                <a:solidFill>
                  <a:srgbClr val="BB4444"/>
                </a:solidFill>
                <a:latin typeface="Courier"/>
              </a:rPr>
              <a:t>'  </a:t>
            </a:r>
            <a:r>
              <a:rPr lang="en-US" sz="3200" dirty="0" smtClean="0">
                <a:solidFill>
                  <a:prstClr val="black"/>
                </a:solidFill>
                <a:latin typeface="Courier"/>
              </a:rPr>
              <a:t>: </a:t>
            </a:r>
            <a:r>
              <a:rPr lang="en-US" sz="3200" dirty="0" err="1">
                <a:solidFill>
                  <a:srgbClr val="BB4444"/>
                </a:solidFill>
                <a:latin typeface="Courier"/>
              </a:rPr>
              <a:t>u'replset</a:t>
            </a:r>
            <a:r>
              <a:rPr lang="en-US" sz="3200" dirty="0">
                <a:solidFill>
                  <a:srgbClr val="BB4444"/>
                </a:solidFill>
                <a:latin typeface="Courier"/>
              </a:rPr>
              <a:t>'</a:t>
            </a:r>
            <a:r>
              <a:rPr lang="en-US" sz="3200" dirty="0">
                <a:solidFill>
                  <a:prstClr val="black"/>
                </a:solidFill>
                <a:latin typeface="Courier"/>
              </a:rPr>
              <a:t>,</a:t>
            </a:r>
          </a:p>
          <a:p>
            <a:pPr marL="0" indent="0">
              <a:buNone/>
            </a:pPr>
            <a:r>
              <a:rPr lang="is-IS" sz="3200" dirty="0" smtClean="0">
                <a:solidFill>
                  <a:prstClr val="black"/>
                </a:solidFill>
                <a:latin typeface="Courier"/>
              </a:rPr>
              <a:t>…</a:t>
            </a:r>
            <a:r>
              <a:rPr lang="fr-FR" sz="3200" dirty="0" smtClean="0">
                <a:solidFill>
                  <a:prstClr val="black"/>
                </a:solidFill>
                <a:latin typeface="Courier"/>
              </a:rPr>
              <a:t>}</a:t>
            </a:r>
            <a:endParaRPr lang="fr-FR" sz="3200" dirty="0">
              <a:solidFill>
                <a:prstClr val="black"/>
              </a:solidFill>
              <a:latin typeface="Courier"/>
            </a:endParaRPr>
          </a:p>
          <a:p>
            <a:pPr marL="0" indent="0">
              <a:buNone/>
            </a:pPr>
            <a:r>
              <a:rPr lang="en-US" sz="3200" dirty="0">
                <a:solidFill>
                  <a:srgbClr val="666666"/>
                </a:solidFill>
                <a:latin typeface="Courier"/>
              </a:rPr>
              <a:t>&gt;&gt;&gt;</a:t>
            </a:r>
            <a:r>
              <a:rPr lang="en-US" sz="3200" dirty="0">
                <a:solidFill>
                  <a:prstClr val="black"/>
                </a:solidFill>
                <a:latin typeface="Courier"/>
              </a:rPr>
              <a:t> </a:t>
            </a:r>
            <a:endParaRPr lang="en-US" sz="3200" dirty="0"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4014110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025838" y="2746818"/>
            <a:ext cx="2133091" cy="128025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Current </a:t>
            </a:r>
          </a:p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Topology</a:t>
            </a:r>
          </a:p>
        </p:txBody>
      </p:sp>
      <p:sp>
        <p:nvSpPr>
          <p:cNvPr id="7" name="Rectangle 6"/>
          <p:cNvSpPr/>
          <p:nvPr/>
        </p:nvSpPr>
        <p:spPr>
          <a:xfrm>
            <a:off x="4919289" y="2746818"/>
            <a:ext cx="2133091" cy="128025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 dirty="0" err="1" smtClean="0">
                <a:solidFill>
                  <a:schemeClr val="tx1"/>
                </a:solidFill>
              </a:rPr>
              <a:t>ismaster</a:t>
            </a:r>
            <a:endParaRPr lang="en-US" sz="2800" dirty="0" smtClean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812739" y="2746818"/>
            <a:ext cx="2133091" cy="128025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New</a:t>
            </a:r>
          </a:p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Topology</a:t>
            </a:r>
          </a:p>
        </p:txBody>
      </p:sp>
      <p:sp>
        <p:nvSpPr>
          <p:cNvPr id="10" name="Plus 9"/>
          <p:cNvSpPr/>
          <p:nvPr/>
        </p:nvSpPr>
        <p:spPr>
          <a:xfrm>
            <a:off x="3581909" y="2929743"/>
            <a:ext cx="914400" cy="914400"/>
          </a:xfrm>
          <a:prstGeom prst="mathPlus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 smtClean="0">
              <a:solidFill>
                <a:schemeClr val="tx1"/>
              </a:solidFill>
            </a:endParaRPr>
          </a:p>
        </p:txBody>
      </p:sp>
      <p:sp>
        <p:nvSpPr>
          <p:cNvPr id="11" name="Equal 10"/>
          <p:cNvSpPr/>
          <p:nvPr/>
        </p:nvSpPr>
        <p:spPr>
          <a:xfrm>
            <a:off x="7475360" y="2929743"/>
            <a:ext cx="914400" cy="914400"/>
          </a:xfrm>
          <a:prstGeom prst="mathEqual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09424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MongoDB</a:t>
            </a:r>
            <a:endParaRPr lang="en-US" dirty="0"/>
          </a:p>
        </p:txBody>
      </p:sp>
      <p:sp>
        <p:nvSpPr>
          <p:cNvPr id="9" name="Shape 175"/>
          <p:cNvSpPr>
            <a:spLocks noChangeAspect="1"/>
          </p:cNvSpPr>
          <p:nvPr/>
        </p:nvSpPr>
        <p:spPr>
          <a:xfrm>
            <a:off x="276814" y="1797530"/>
            <a:ext cx="11707576" cy="463950"/>
          </a:xfrm>
          <a:prstGeom prst="rect">
            <a:avLst/>
          </a:prstGeom>
          <a:solidFill>
            <a:srgbClr val="FFFFFF"/>
          </a:solidFill>
          <a:ln w="28575" cap="flat" cmpd="sng">
            <a:solidFill>
              <a:srgbClr val="38761D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/>
            <a:r>
              <a:rPr lang="en" sz="2400" dirty="0">
                <a:solidFill>
                  <a:schemeClr val="tx2"/>
                </a:solidFill>
                <a:latin typeface="Arial"/>
                <a:cs typeface="Arial"/>
              </a:rPr>
              <a:t>MongoDB Query Language (MQL) + Native Drivers</a:t>
            </a:r>
          </a:p>
        </p:txBody>
      </p:sp>
      <p:sp>
        <p:nvSpPr>
          <p:cNvPr id="10" name="Shape 176"/>
          <p:cNvSpPr>
            <a:spLocks/>
          </p:cNvSpPr>
          <p:nvPr/>
        </p:nvSpPr>
        <p:spPr>
          <a:xfrm>
            <a:off x="1172386" y="2429222"/>
            <a:ext cx="9900000" cy="720000"/>
          </a:xfrm>
          <a:prstGeom prst="rect">
            <a:avLst/>
          </a:prstGeom>
          <a:solidFill>
            <a:srgbClr val="FFFFFF"/>
          </a:solidFill>
          <a:ln w="28575" cap="flat" cmpd="sng">
            <a:solidFill>
              <a:srgbClr val="38761D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2400" dirty="0">
                <a:solidFill>
                  <a:schemeClr val="tx2"/>
                </a:solidFill>
                <a:latin typeface="Arial"/>
                <a:cs typeface="Arial"/>
              </a:rPr>
              <a:t>MongoDB </a:t>
            </a:r>
            <a:r>
              <a:rPr lang="en-US" sz="2400" dirty="0" smtClean="0">
                <a:solidFill>
                  <a:schemeClr val="tx2"/>
                </a:solidFill>
                <a:latin typeface="Arial"/>
                <a:cs typeface="Arial"/>
              </a:rPr>
              <a:t>Document/JSON </a:t>
            </a:r>
            <a:r>
              <a:rPr lang="en" sz="2400" dirty="0" smtClean="0">
                <a:solidFill>
                  <a:schemeClr val="tx2"/>
                </a:solidFill>
                <a:latin typeface="Arial"/>
                <a:cs typeface="Arial"/>
              </a:rPr>
              <a:t>Data </a:t>
            </a:r>
            <a:r>
              <a:rPr lang="en" sz="2400" dirty="0">
                <a:solidFill>
                  <a:schemeClr val="tx2"/>
                </a:solidFill>
                <a:latin typeface="Arial"/>
                <a:cs typeface="Arial"/>
              </a:rPr>
              <a:t>Model</a:t>
            </a:r>
          </a:p>
        </p:txBody>
      </p:sp>
      <p:sp>
        <p:nvSpPr>
          <p:cNvPr id="11" name="Shape 177"/>
          <p:cNvSpPr>
            <a:spLocks/>
          </p:cNvSpPr>
          <p:nvPr/>
        </p:nvSpPr>
        <p:spPr>
          <a:xfrm>
            <a:off x="1172386" y="5248092"/>
            <a:ext cx="1857983" cy="720000"/>
          </a:xfrm>
          <a:prstGeom prst="rect">
            <a:avLst/>
          </a:prstGeom>
          <a:solidFill>
            <a:srgbClr val="FFFFFF"/>
          </a:solidFill>
          <a:ln w="28575" cap="flat" cmpd="sng">
            <a:solidFill>
              <a:srgbClr val="38761D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-US" sz="2400" dirty="0" smtClean="0">
                <a:solidFill>
                  <a:schemeClr val="tx2"/>
                </a:solidFill>
                <a:latin typeface="Arial"/>
                <a:cs typeface="Arial"/>
              </a:rPr>
              <a:t>Wired</a:t>
            </a:r>
          </a:p>
          <a:p>
            <a:pPr lvl="0" algn="ctr" rtl="0">
              <a:spcBef>
                <a:spcPts val="0"/>
              </a:spcBef>
              <a:buNone/>
            </a:pPr>
            <a:r>
              <a:rPr lang="en-US" sz="2400" dirty="0" smtClean="0">
                <a:solidFill>
                  <a:schemeClr val="tx2"/>
                </a:solidFill>
                <a:latin typeface="Arial"/>
                <a:cs typeface="Arial"/>
              </a:rPr>
              <a:t>Tiger</a:t>
            </a:r>
            <a:endParaRPr lang="en" sz="2400" dirty="0">
              <a:solidFill>
                <a:schemeClr val="tx2"/>
              </a:solidFill>
              <a:latin typeface="Arial"/>
              <a:cs typeface="Arial"/>
            </a:endParaRPr>
          </a:p>
        </p:txBody>
      </p:sp>
      <p:sp>
        <p:nvSpPr>
          <p:cNvPr id="12" name="Shape 178"/>
          <p:cNvSpPr>
            <a:spLocks/>
          </p:cNvSpPr>
          <p:nvPr/>
        </p:nvSpPr>
        <p:spPr>
          <a:xfrm>
            <a:off x="3195139" y="5248092"/>
            <a:ext cx="1857983" cy="720000"/>
          </a:xfrm>
          <a:prstGeom prst="rect">
            <a:avLst/>
          </a:prstGeom>
          <a:solidFill>
            <a:srgbClr val="FFFFFF"/>
          </a:solidFill>
          <a:ln w="28575" cap="flat" cmpd="sng">
            <a:solidFill>
              <a:srgbClr val="38761D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-US" sz="2400" dirty="0" smtClean="0">
                <a:solidFill>
                  <a:schemeClr val="tx2"/>
                </a:solidFill>
                <a:latin typeface="Arial"/>
                <a:cs typeface="Arial"/>
              </a:rPr>
              <a:t>MMAP</a:t>
            </a:r>
            <a:endParaRPr lang="en" sz="2400" dirty="0">
              <a:solidFill>
                <a:schemeClr val="tx2"/>
              </a:solidFill>
              <a:latin typeface="Arial"/>
              <a:cs typeface="Arial"/>
            </a:endParaRPr>
          </a:p>
        </p:txBody>
      </p:sp>
      <p:sp>
        <p:nvSpPr>
          <p:cNvPr id="15" name="Shape 186"/>
          <p:cNvSpPr>
            <a:spLocks noChangeAspect="1"/>
          </p:cNvSpPr>
          <p:nvPr/>
        </p:nvSpPr>
        <p:spPr>
          <a:xfrm rot="16200000" flipH="1">
            <a:off x="9858237" y="3851615"/>
            <a:ext cx="3568310" cy="683999"/>
          </a:xfrm>
          <a:prstGeom prst="rect">
            <a:avLst/>
          </a:prstGeom>
          <a:solidFill>
            <a:srgbClr val="FFFFFF"/>
          </a:solidFill>
          <a:ln w="28575" cap="flat" cmpd="sng">
            <a:solidFill>
              <a:srgbClr val="38761D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2400">
                <a:solidFill>
                  <a:schemeClr val="tx2"/>
                </a:solidFill>
                <a:latin typeface="Arial"/>
                <a:cs typeface="Arial"/>
              </a:rPr>
              <a:t>Management</a:t>
            </a:r>
          </a:p>
        </p:txBody>
      </p:sp>
      <p:sp>
        <p:nvSpPr>
          <p:cNvPr id="16" name="Shape 187"/>
          <p:cNvSpPr>
            <a:spLocks noChangeAspect="1"/>
          </p:cNvSpPr>
          <p:nvPr/>
        </p:nvSpPr>
        <p:spPr>
          <a:xfrm rot="16200000" flipH="1">
            <a:off x="-1165341" y="3851615"/>
            <a:ext cx="3568310" cy="683999"/>
          </a:xfrm>
          <a:prstGeom prst="rect">
            <a:avLst/>
          </a:prstGeom>
          <a:solidFill>
            <a:srgbClr val="FFFFFF"/>
          </a:solidFill>
          <a:ln w="28575" cap="flat" cmpd="sng">
            <a:solidFill>
              <a:srgbClr val="38761D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2400" dirty="0">
                <a:solidFill>
                  <a:schemeClr val="tx2"/>
                </a:solidFill>
                <a:latin typeface="Arial"/>
                <a:cs typeface="Arial"/>
              </a:rPr>
              <a:t>Security</a:t>
            </a:r>
          </a:p>
        </p:txBody>
      </p:sp>
      <p:sp>
        <p:nvSpPr>
          <p:cNvPr id="17" name="Shape 178"/>
          <p:cNvSpPr>
            <a:spLocks/>
          </p:cNvSpPr>
          <p:nvPr/>
        </p:nvSpPr>
        <p:spPr>
          <a:xfrm>
            <a:off x="5217893" y="5257768"/>
            <a:ext cx="1857983" cy="720000"/>
          </a:xfrm>
          <a:prstGeom prst="rect">
            <a:avLst/>
          </a:prstGeom>
          <a:solidFill>
            <a:srgbClr val="FFFFFF"/>
          </a:solidFill>
          <a:ln w="28575" cap="flat" cmpd="sng">
            <a:solidFill>
              <a:srgbClr val="38761D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-US" sz="2400" dirty="0" smtClean="0">
                <a:solidFill>
                  <a:schemeClr val="tx2"/>
                </a:solidFill>
                <a:latin typeface="Arial"/>
                <a:cs typeface="Arial"/>
              </a:rPr>
              <a:t>In-memory</a:t>
            </a:r>
            <a:endParaRPr lang="en" sz="2400" dirty="0">
              <a:solidFill>
                <a:schemeClr val="tx2"/>
              </a:solidFill>
              <a:latin typeface="Arial"/>
              <a:cs typeface="Arial"/>
            </a:endParaRPr>
          </a:p>
        </p:txBody>
      </p:sp>
      <p:sp>
        <p:nvSpPr>
          <p:cNvPr id="18" name="Shape 178"/>
          <p:cNvSpPr>
            <a:spLocks/>
          </p:cNvSpPr>
          <p:nvPr/>
        </p:nvSpPr>
        <p:spPr>
          <a:xfrm>
            <a:off x="7240647" y="5257768"/>
            <a:ext cx="1857983" cy="720000"/>
          </a:xfrm>
          <a:prstGeom prst="rect">
            <a:avLst/>
          </a:prstGeom>
          <a:solidFill>
            <a:srgbClr val="FFFFFF"/>
          </a:solidFill>
          <a:ln w="28575" cap="flat" cmpd="sng">
            <a:solidFill>
              <a:srgbClr val="38761D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-US" sz="2400" dirty="0" smtClean="0">
                <a:solidFill>
                  <a:schemeClr val="tx2"/>
                </a:solidFill>
                <a:latin typeface="Arial"/>
                <a:cs typeface="Arial"/>
              </a:rPr>
              <a:t>Encrypted</a:t>
            </a:r>
            <a:endParaRPr lang="en" sz="2400" dirty="0">
              <a:solidFill>
                <a:schemeClr val="tx2"/>
              </a:solidFill>
              <a:latin typeface="Arial"/>
              <a:cs typeface="Arial"/>
            </a:endParaRPr>
          </a:p>
        </p:txBody>
      </p:sp>
      <p:sp>
        <p:nvSpPr>
          <p:cNvPr id="19" name="Shape 178"/>
          <p:cNvSpPr>
            <a:spLocks/>
          </p:cNvSpPr>
          <p:nvPr/>
        </p:nvSpPr>
        <p:spPr>
          <a:xfrm>
            <a:off x="9263400" y="5243874"/>
            <a:ext cx="1857983" cy="720000"/>
          </a:xfrm>
          <a:prstGeom prst="rect">
            <a:avLst/>
          </a:prstGeom>
          <a:solidFill>
            <a:srgbClr val="FFFFFF"/>
          </a:solidFill>
          <a:ln w="28575" cap="flat" cmpd="sng">
            <a:solidFill>
              <a:srgbClr val="A6A6A6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  <a:latin typeface="Arial"/>
                <a:cs typeface="Arial"/>
              </a:rPr>
              <a:t>3</a:t>
            </a:r>
            <a:r>
              <a:rPr lang="en-US" sz="2400" baseline="30000" dirty="0" smtClean="0">
                <a:solidFill>
                  <a:schemeClr val="bg1">
                    <a:lumMod val="65000"/>
                  </a:schemeClr>
                </a:solidFill>
                <a:latin typeface="Arial"/>
                <a:cs typeface="Arial"/>
              </a:rPr>
              <a:t>rd</a:t>
            </a:r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  <a:latin typeface="Arial"/>
                <a:cs typeface="Arial"/>
              </a:rPr>
              <a:t> party</a:t>
            </a:r>
            <a:endParaRPr lang="en" sz="2400" dirty="0">
              <a:solidFill>
                <a:schemeClr val="bg1">
                  <a:lumMod val="65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20" name="Shape 176"/>
          <p:cNvSpPr>
            <a:spLocks/>
          </p:cNvSpPr>
          <p:nvPr/>
        </p:nvSpPr>
        <p:spPr>
          <a:xfrm>
            <a:off x="1172387" y="3391465"/>
            <a:ext cx="9900000" cy="720000"/>
          </a:xfrm>
          <a:prstGeom prst="rect">
            <a:avLst/>
          </a:prstGeom>
          <a:solidFill>
            <a:srgbClr val="FFFFFF"/>
          </a:solidFill>
          <a:ln w="28575" cap="flat" cmpd="sng">
            <a:solidFill>
              <a:srgbClr val="38761D"/>
            </a:solidFill>
            <a:prstDash val="dot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-AU" sz="2400" dirty="0" smtClean="0">
                <a:solidFill>
                  <a:schemeClr val="tx2"/>
                </a:solidFill>
                <a:latin typeface="Arial"/>
                <a:cs typeface="Arial"/>
              </a:rPr>
              <a:t>Shared Clusters</a:t>
            </a:r>
            <a:endParaRPr lang="en" sz="2400" dirty="0">
              <a:solidFill>
                <a:schemeClr val="tx2"/>
              </a:solidFill>
              <a:latin typeface="Arial"/>
              <a:cs typeface="Arial"/>
            </a:endParaRPr>
          </a:p>
        </p:txBody>
      </p:sp>
      <p:sp>
        <p:nvSpPr>
          <p:cNvPr id="21" name="Shape 176"/>
          <p:cNvSpPr>
            <a:spLocks/>
          </p:cNvSpPr>
          <p:nvPr/>
        </p:nvSpPr>
        <p:spPr>
          <a:xfrm>
            <a:off x="1172386" y="4353709"/>
            <a:ext cx="9900000" cy="720000"/>
          </a:xfrm>
          <a:prstGeom prst="rect">
            <a:avLst/>
          </a:prstGeom>
          <a:solidFill>
            <a:srgbClr val="FFFFFF"/>
          </a:solidFill>
          <a:ln w="28575" cap="flat" cmpd="sng">
            <a:solidFill>
              <a:srgbClr val="38761D"/>
            </a:solidFill>
            <a:prstDash val="dot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-AU" sz="2400" dirty="0" smtClean="0">
                <a:solidFill>
                  <a:schemeClr val="tx2"/>
                </a:solidFill>
                <a:latin typeface="Arial"/>
                <a:cs typeface="Arial"/>
              </a:rPr>
              <a:t>Replica Sets</a:t>
            </a:r>
            <a:endParaRPr lang="en" sz="2400" dirty="0">
              <a:solidFill>
                <a:schemeClr val="tx2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164011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Client Side View</a:t>
            </a:r>
            <a:endParaRPr lang="en-US" dirty="0"/>
          </a:p>
        </p:txBody>
      </p:sp>
      <p:grpSp>
        <p:nvGrpSpPr>
          <p:cNvPr id="17" name="Group 16"/>
          <p:cNvGrpSpPr/>
          <p:nvPr/>
        </p:nvGrpSpPr>
        <p:grpSpPr>
          <a:xfrm>
            <a:off x="7304799" y="2002455"/>
            <a:ext cx="4516760" cy="3418825"/>
            <a:chOff x="4207156" y="2311777"/>
            <a:chExt cx="3777688" cy="2897861"/>
          </a:xfrm>
        </p:grpSpPr>
        <p:grpSp>
          <p:nvGrpSpPr>
            <p:cNvPr id="18" name="Group 17"/>
            <p:cNvGrpSpPr/>
            <p:nvPr/>
          </p:nvGrpSpPr>
          <p:grpSpPr>
            <a:xfrm>
              <a:off x="4406703" y="2624279"/>
              <a:ext cx="3378594" cy="2310439"/>
              <a:chOff x="3020867" y="2960198"/>
              <a:chExt cx="3378594" cy="2310439"/>
            </a:xfrm>
          </p:grpSpPr>
          <p:grpSp>
            <p:nvGrpSpPr>
              <p:cNvPr id="20" name="Group 19"/>
              <p:cNvGrpSpPr/>
              <p:nvPr/>
            </p:nvGrpSpPr>
            <p:grpSpPr>
              <a:xfrm>
                <a:off x="3020867" y="4258965"/>
                <a:ext cx="3378594" cy="1011672"/>
                <a:chOff x="3822778" y="4272621"/>
                <a:chExt cx="3856218" cy="1146227"/>
              </a:xfrm>
            </p:grpSpPr>
            <p:sp>
              <p:nvSpPr>
                <p:cNvPr id="22" name="Can 21"/>
                <p:cNvSpPr/>
                <p:nvPr/>
              </p:nvSpPr>
              <p:spPr>
                <a:xfrm>
                  <a:off x="3822778" y="4272621"/>
                  <a:ext cx="1285406" cy="1146227"/>
                </a:xfrm>
                <a:prstGeom prst="can">
                  <a:avLst/>
                </a:prstGeom>
                <a:solidFill>
                  <a:srgbClr val="7AAB4E"/>
                </a:solidFill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r>
                    <a:rPr lang="en-US" dirty="0" smtClean="0">
                      <a:solidFill>
                        <a:schemeClr val="tx1"/>
                      </a:solidFill>
                    </a:rPr>
                    <a:t>Secondary</a:t>
                  </a:r>
                </a:p>
                <a:p>
                  <a:pPr algn="ctr"/>
                  <a:r>
                    <a:rPr lang="en-US" dirty="0" smtClean="0">
                      <a:solidFill>
                        <a:schemeClr val="tx1"/>
                      </a:solidFill>
                    </a:rPr>
                    <a:t>host2</a:t>
                  </a:r>
                </a:p>
              </p:txBody>
            </p:sp>
            <p:sp>
              <p:nvSpPr>
                <p:cNvPr id="23" name="Can 22"/>
                <p:cNvSpPr/>
                <p:nvPr/>
              </p:nvSpPr>
              <p:spPr>
                <a:xfrm>
                  <a:off x="6393590" y="4272621"/>
                  <a:ext cx="1285406" cy="1146227"/>
                </a:xfrm>
                <a:prstGeom prst="can">
                  <a:avLst/>
                </a:prstGeom>
                <a:solidFill>
                  <a:srgbClr val="7AAB4E"/>
                </a:solidFill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r>
                    <a:rPr lang="en-US" dirty="0" smtClean="0">
                      <a:solidFill>
                        <a:schemeClr val="tx1"/>
                      </a:solidFill>
                    </a:rPr>
                    <a:t>Secondary</a:t>
                  </a:r>
                </a:p>
                <a:p>
                  <a:pPr algn="ctr"/>
                  <a:r>
                    <a:rPr lang="en-US" dirty="0" smtClean="0">
                      <a:solidFill>
                        <a:schemeClr val="tx1"/>
                      </a:solidFill>
                    </a:rPr>
                    <a:t>host3</a:t>
                  </a:r>
                </a:p>
              </p:txBody>
            </p:sp>
          </p:grpSp>
          <p:sp>
            <p:nvSpPr>
              <p:cNvPr id="21" name="Can 20"/>
              <p:cNvSpPr/>
              <p:nvPr/>
            </p:nvSpPr>
            <p:spPr>
              <a:xfrm>
                <a:off x="4147065" y="2960198"/>
                <a:ext cx="1126198" cy="1011672"/>
              </a:xfrm>
              <a:prstGeom prst="can">
                <a:avLst/>
              </a:prstGeom>
              <a:solidFill>
                <a:srgbClr val="7AAB4E"/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Primary</a:t>
                </a:r>
              </a:p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host1</a:t>
                </a:r>
              </a:p>
            </p:txBody>
          </p:sp>
        </p:grpSp>
        <p:sp>
          <p:nvSpPr>
            <p:cNvPr id="19" name="Rectangle 18"/>
            <p:cNvSpPr/>
            <p:nvPr/>
          </p:nvSpPr>
          <p:spPr>
            <a:xfrm>
              <a:off x="4207156" y="2311777"/>
              <a:ext cx="3777688" cy="2897861"/>
            </a:xfrm>
            <a:prstGeom prst="rect">
              <a:avLst/>
            </a:prstGeom>
            <a:noFill/>
            <a:ln>
              <a:solidFill>
                <a:schemeClr val="tx1"/>
              </a:solidFill>
              <a:prstDash val="dot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 smtClean="0">
                <a:solidFill>
                  <a:schemeClr val="tx1"/>
                </a:solidFill>
              </a:endParaRPr>
            </a:p>
          </p:txBody>
        </p:sp>
      </p:grpSp>
      <p:sp>
        <p:nvSpPr>
          <p:cNvPr id="24" name="Rectangle 23"/>
          <p:cNvSpPr/>
          <p:nvPr/>
        </p:nvSpPr>
        <p:spPr>
          <a:xfrm>
            <a:off x="2934528" y="1484671"/>
            <a:ext cx="1881720" cy="827106"/>
          </a:xfrm>
          <a:prstGeom prst="rect">
            <a:avLst/>
          </a:prstGeom>
          <a:solidFill>
            <a:srgbClr val="FF66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Mongo</a:t>
            </a:r>
          </a:p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Client</a:t>
            </a:r>
          </a:p>
        </p:txBody>
      </p:sp>
      <p:sp>
        <p:nvSpPr>
          <p:cNvPr id="3" name="Oval 2"/>
          <p:cNvSpPr/>
          <p:nvPr/>
        </p:nvSpPr>
        <p:spPr>
          <a:xfrm>
            <a:off x="3081076" y="3406846"/>
            <a:ext cx="1595748" cy="793425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Monitor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Thread 1</a:t>
            </a:r>
          </a:p>
        </p:txBody>
      </p:sp>
      <p:sp>
        <p:nvSpPr>
          <p:cNvPr id="14" name="Oval 13"/>
          <p:cNvSpPr/>
          <p:nvPr/>
        </p:nvSpPr>
        <p:spPr>
          <a:xfrm>
            <a:off x="4018374" y="4529511"/>
            <a:ext cx="1595748" cy="793425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Monitor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Thread 2</a:t>
            </a:r>
          </a:p>
        </p:txBody>
      </p:sp>
      <p:cxnSp>
        <p:nvCxnSpPr>
          <p:cNvPr id="6" name="Straight Arrow Connector 5"/>
          <p:cNvCxnSpPr>
            <a:stCxn id="22" idx="2"/>
            <a:endCxn id="14" idx="6"/>
          </p:cNvCxnSpPr>
          <p:nvPr/>
        </p:nvCxnSpPr>
        <p:spPr>
          <a:xfrm flipH="1">
            <a:off x="5614122" y="4500163"/>
            <a:ext cx="1929264" cy="426061"/>
          </a:xfrm>
          <a:prstGeom prst="straightConnector1">
            <a:avLst/>
          </a:prstGeom>
          <a:ln w="38100" cmpd="sng">
            <a:solidFill>
              <a:schemeClr val="tx1">
                <a:lumMod val="65000"/>
                <a:lumOff val="35000"/>
              </a:schemeClr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Rectangle 4"/>
          <p:cNvSpPr/>
          <p:nvPr/>
        </p:nvSpPr>
        <p:spPr>
          <a:xfrm>
            <a:off x="7876332" y="4861271"/>
            <a:ext cx="656033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AU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5B972B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Zapf Dingbats"/>
                <a:ea typeface="Zapf Dingbats"/>
                <a:cs typeface="Zapf Dingbats"/>
                <a:sym typeface="Zapf Dingbats"/>
              </a:rPr>
              <a:t>✔</a:t>
            </a:r>
            <a:endParaRPr lang="en-AU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5B972B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307238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Client Side View</a:t>
            </a:r>
            <a:endParaRPr lang="en-US" dirty="0"/>
          </a:p>
        </p:txBody>
      </p:sp>
      <p:grpSp>
        <p:nvGrpSpPr>
          <p:cNvPr id="17" name="Group 16"/>
          <p:cNvGrpSpPr/>
          <p:nvPr/>
        </p:nvGrpSpPr>
        <p:grpSpPr>
          <a:xfrm>
            <a:off x="7304799" y="2002455"/>
            <a:ext cx="4516760" cy="3418825"/>
            <a:chOff x="4207156" y="2311777"/>
            <a:chExt cx="3777688" cy="2897861"/>
          </a:xfrm>
        </p:grpSpPr>
        <p:grpSp>
          <p:nvGrpSpPr>
            <p:cNvPr id="18" name="Group 17"/>
            <p:cNvGrpSpPr/>
            <p:nvPr/>
          </p:nvGrpSpPr>
          <p:grpSpPr>
            <a:xfrm>
              <a:off x="4406703" y="2624279"/>
              <a:ext cx="3378594" cy="2310439"/>
              <a:chOff x="3020867" y="2960198"/>
              <a:chExt cx="3378594" cy="2310439"/>
            </a:xfrm>
          </p:grpSpPr>
          <p:grpSp>
            <p:nvGrpSpPr>
              <p:cNvPr id="20" name="Group 19"/>
              <p:cNvGrpSpPr/>
              <p:nvPr/>
            </p:nvGrpSpPr>
            <p:grpSpPr>
              <a:xfrm>
                <a:off x="3020867" y="4258965"/>
                <a:ext cx="3378594" cy="1011672"/>
                <a:chOff x="3822778" y="4272621"/>
                <a:chExt cx="3856218" cy="1146227"/>
              </a:xfrm>
            </p:grpSpPr>
            <p:sp>
              <p:nvSpPr>
                <p:cNvPr id="22" name="Can 21"/>
                <p:cNvSpPr/>
                <p:nvPr/>
              </p:nvSpPr>
              <p:spPr>
                <a:xfrm>
                  <a:off x="3822778" y="4272621"/>
                  <a:ext cx="1285406" cy="1146227"/>
                </a:xfrm>
                <a:prstGeom prst="can">
                  <a:avLst/>
                </a:prstGeom>
                <a:solidFill>
                  <a:srgbClr val="7AAB4E"/>
                </a:solidFill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r>
                    <a:rPr lang="en-US" dirty="0" smtClean="0">
                      <a:solidFill>
                        <a:schemeClr val="tx1"/>
                      </a:solidFill>
                    </a:rPr>
                    <a:t>Secondary</a:t>
                  </a:r>
                </a:p>
                <a:p>
                  <a:pPr algn="ctr"/>
                  <a:r>
                    <a:rPr lang="en-US" dirty="0" smtClean="0">
                      <a:solidFill>
                        <a:schemeClr val="tx1"/>
                      </a:solidFill>
                    </a:rPr>
                    <a:t>host2</a:t>
                  </a:r>
                </a:p>
              </p:txBody>
            </p:sp>
            <p:sp>
              <p:nvSpPr>
                <p:cNvPr id="23" name="Can 22"/>
                <p:cNvSpPr/>
                <p:nvPr/>
              </p:nvSpPr>
              <p:spPr>
                <a:xfrm>
                  <a:off x="6393590" y="4272621"/>
                  <a:ext cx="1285406" cy="1146227"/>
                </a:xfrm>
                <a:prstGeom prst="can">
                  <a:avLst/>
                </a:prstGeom>
                <a:solidFill>
                  <a:srgbClr val="7AAB4E"/>
                </a:solidFill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r>
                    <a:rPr lang="en-US" dirty="0" smtClean="0">
                      <a:solidFill>
                        <a:schemeClr val="tx1"/>
                      </a:solidFill>
                    </a:rPr>
                    <a:t>Secondary</a:t>
                  </a:r>
                </a:p>
                <a:p>
                  <a:pPr algn="ctr"/>
                  <a:r>
                    <a:rPr lang="en-US" dirty="0" smtClean="0">
                      <a:solidFill>
                        <a:schemeClr val="tx1"/>
                      </a:solidFill>
                    </a:rPr>
                    <a:t>host3</a:t>
                  </a:r>
                </a:p>
              </p:txBody>
            </p:sp>
          </p:grpSp>
          <p:sp>
            <p:nvSpPr>
              <p:cNvPr id="21" name="Can 20"/>
              <p:cNvSpPr/>
              <p:nvPr/>
            </p:nvSpPr>
            <p:spPr>
              <a:xfrm>
                <a:off x="4147065" y="2960198"/>
                <a:ext cx="1126198" cy="1011672"/>
              </a:xfrm>
              <a:prstGeom prst="can">
                <a:avLst/>
              </a:prstGeom>
              <a:solidFill>
                <a:srgbClr val="7AAB4E"/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Primary</a:t>
                </a:r>
              </a:p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host1</a:t>
                </a:r>
              </a:p>
            </p:txBody>
          </p:sp>
        </p:grpSp>
        <p:sp>
          <p:nvSpPr>
            <p:cNvPr id="19" name="Rectangle 18"/>
            <p:cNvSpPr/>
            <p:nvPr/>
          </p:nvSpPr>
          <p:spPr>
            <a:xfrm>
              <a:off x="4207156" y="2311777"/>
              <a:ext cx="3777688" cy="2897861"/>
            </a:xfrm>
            <a:prstGeom prst="rect">
              <a:avLst/>
            </a:prstGeom>
            <a:noFill/>
            <a:ln>
              <a:solidFill>
                <a:schemeClr val="tx1"/>
              </a:solidFill>
              <a:prstDash val="dot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 smtClean="0">
                <a:solidFill>
                  <a:schemeClr val="tx1"/>
                </a:solidFill>
              </a:endParaRPr>
            </a:p>
          </p:txBody>
        </p:sp>
      </p:grpSp>
      <p:sp>
        <p:nvSpPr>
          <p:cNvPr id="24" name="Rectangle 23"/>
          <p:cNvSpPr/>
          <p:nvPr/>
        </p:nvSpPr>
        <p:spPr>
          <a:xfrm>
            <a:off x="2934528" y="1484671"/>
            <a:ext cx="1881720" cy="827106"/>
          </a:xfrm>
          <a:prstGeom prst="rect">
            <a:avLst/>
          </a:prstGeom>
          <a:solidFill>
            <a:srgbClr val="FF66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Mongo</a:t>
            </a:r>
          </a:p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Client</a:t>
            </a:r>
          </a:p>
        </p:txBody>
      </p:sp>
      <p:sp>
        <p:nvSpPr>
          <p:cNvPr id="3" name="Oval 2"/>
          <p:cNvSpPr/>
          <p:nvPr/>
        </p:nvSpPr>
        <p:spPr>
          <a:xfrm>
            <a:off x="3081076" y="3406846"/>
            <a:ext cx="1595748" cy="793425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Monitor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Thread 1</a:t>
            </a:r>
          </a:p>
        </p:txBody>
      </p:sp>
      <p:sp>
        <p:nvSpPr>
          <p:cNvPr id="14" name="Oval 13"/>
          <p:cNvSpPr/>
          <p:nvPr/>
        </p:nvSpPr>
        <p:spPr>
          <a:xfrm>
            <a:off x="4018374" y="4529511"/>
            <a:ext cx="1595748" cy="793425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Monitor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Thread 2</a:t>
            </a:r>
          </a:p>
        </p:txBody>
      </p:sp>
      <p:cxnSp>
        <p:nvCxnSpPr>
          <p:cNvPr id="6" name="Straight Arrow Connector 5"/>
          <p:cNvCxnSpPr>
            <a:stCxn id="22" idx="2"/>
            <a:endCxn id="14" idx="6"/>
          </p:cNvCxnSpPr>
          <p:nvPr/>
        </p:nvCxnSpPr>
        <p:spPr>
          <a:xfrm flipH="1">
            <a:off x="5614122" y="4500163"/>
            <a:ext cx="1929264" cy="426061"/>
          </a:xfrm>
          <a:prstGeom prst="straightConnector1">
            <a:avLst/>
          </a:prstGeom>
          <a:ln w="38100" cmpd="sng">
            <a:solidFill>
              <a:schemeClr val="tx1">
                <a:lumMod val="65000"/>
                <a:lumOff val="35000"/>
              </a:schemeClr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Rectangle 4"/>
          <p:cNvSpPr/>
          <p:nvPr/>
        </p:nvSpPr>
        <p:spPr>
          <a:xfrm>
            <a:off x="7876332" y="4861271"/>
            <a:ext cx="656033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AU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5B972B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Zapf Dingbats"/>
                <a:ea typeface="Zapf Dingbats"/>
                <a:cs typeface="Zapf Dingbats"/>
                <a:sym typeface="Zapf Dingbats"/>
              </a:rPr>
              <a:t>✔</a:t>
            </a:r>
            <a:endParaRPr lang="en-AU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5B972B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6" name="Oval 15"/>
          <p:cNvSpPr/>
          <p:nvPr/>
        </p:nvSpPr>
        <p:spPr>
          <a:xfrm>
            <a:off x="2136654" y="4500163"/>
            <a:ext cx="1595748" cy="793425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Monitor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Thread 3</a:t>
            </a:r>
          </a:p>
        </p:txBody>
      </p:sp>
    </p:spTree>
    <p:extLst>
      <p:ext uri="{BB962C8B-B14F-4D97-AF65-F5344CB8AC3E}">
        <p14:creationId xmlns:p14="http://schemas.microsoft.com/office/powerpoint/2010/main" val="6471530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Client Side View</a:t>
            </a:r>
            <a:endParaRPr lang="en-US" dirty="0"/>
          </a:p>
        </p:txBody>
      </p:sp>
      <p:grpSp>
        <p:nvGrpSpPr>
          <p:cNvPr id="17" name="Group 16"/>
          <p:cNvGrpSpPr/>
          <p:nvPr/>
        </p:nvGrpSpPr>
        <p:grpSpPr>
          <a:xfrm>
            <a:off x="7304799" y="2002455"/>
            <a:ext cx="4516760" cy="3418825"/>
            <a:chOff x="4207156" y="2311777"/>
            <a:chExt cx="3777688" cy="2897861"/>
          </a:xfrm>
        </p:grpSpPr>
        <p:grpSp>
          <p:nvGrpSpPr>
            <p:cNvPr id="18" name="Group 17"/>
            <p:cNvGrpSpPr/>
            <p:nvPr/>
          </p:nvGrpSpPr>
          <p:grpSpPr>
            <a:xfrm>
              <a:off x="4406703" y="2624279"/>
              <a:ext cx="3378594" cy="2310439"/>
              <a:chOff x="3020867" y="2960198"/>
              <a:chExt cx="3378594" cy="2310439"/>
            </a:xfrm>
          </p:grpSpPr>
          <p:grpSp>
            <p:nvGrpSpPr>
              <p:cNvPr id="20" name="Group 19"/>
              <p:cNvGrpSpPr/>
              <p:nvPr/>
            </p:nvGrpSpPr>
            <p:grpSpPr>
              <a:xfrm>
                <a:off x="3020867" y="4258965"/>
                <a:ext cx="3378594" cy="1011672"/>
                <a:chOff x="3822778" y="4272621"/>
                <a:chExt cx="3856218" cy="1146227"/>
              </a:xfrm>
            </p:grpSpPr>
            <p:sp>
              <p:nvSpPr>
                <p:cNvPr id="22" name="Can 21"/>
                <p:cNvSpPr/>
                <p:nvPr/>
              </p:nvSpPr>
              <p:spPr>
                <a:xfrm>
                  <a:off x="3822778" y="4272621"/>
                  <a:ext cx="1285406" cy="1146227"/>
                </a:xfrm>
                <a:prstGeom prst="can">
                  <a:avLst/>
                </a:prstGeom>
                <a:solidFill>
                  <a:srgbClr val="7AAB4E"/>
                </a:solidFill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r>
                    <a:rPr lang="en-US" dirty="0" smtClean="0">
                      <a:solidFill>
                        <a:schemeClr val="tx1"/>
                      </a:solidFill>
                    </a:rPr>
                    <a:t>Secondary</a:t>
                  </a:r>
                </a:p>
                <a:p>
                  <a:pPr algn="ctr"/>
                  <a:r>
                    <a:rPr lang="en-US" dirty="0" smtClean="0">
                      <a:solidFill>
                        <a:schemeClr val="tx1"/>
                      </a:solidFill>
                    </a:rPr>
                    <a:t>host2</a:t>
                  </a:r>
                </a:p>
              </p:txBody>
            </p:sp>
            <p:sp>
              <p:nvSpPr>
                <p:cNvPr id="23" name="Can 22"/>
                <p:cNvSpPr/>
                <p:nvPr/>
              </p:nvSpPr>
              <p:spPr>
                <a:xfrm>
                  <a:off x="6393590" y="4272621"/>
                  <a:ext cx="1285406" cy="1146227"/>
                </a:xfrm>
                <a:prstGeom prst="can">
                  <a:avLst/>
                </a:prstGeom>
                <a:solidFill>
                  <a:srgbClr val="7AAB4E"/>
                </a:solidFill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r>
                    <a:rPr lang="en-US" dirty="0" smtClean="0">
                      <a:solidFill>
                        <a:schemeClr val="tx1"/>
                      </a:solidFill>
                    </a:rPr>
                    <a:t>Secondary</a:t>
                  </a:r>
                </a:p>
                <a:p>
                  <a:pPr algn="ctr"/>
                  <a:r>
                    <a:rPr lang="en-US" dirty="0" smtClean="0">
                      <a:solidFill>
                        <a:schemeClr val="tx1"/>
                      </a:solidFill>
                    </a:rPr>
                    <a:t>host3</a:t>
                  </a:r>
                </a:p>
              </p:txBody>
            </p:sp>
          </p:grpSp>
          <p:sp>
            <p:nvSpPr>
              <p:cNvPr id="21" name="Can 20"/>
              <p:cNvSpPr/>
              <p:nvPr/>
            </p:nvSpPr>
            <p:spPr>
              <a:xfrm>
                <a:off x="4147065" y="2960198"/>
                <a:ext cx="1126198" cy="1011672"/>
              </a:xfrm>
              <a:prstGeom prst="can">
                <a:avLst/>
              </a:prstGeom>
              <a:solidFill>
                <a:srgbClr val="7AAB4E"/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Primary</a:t>
                </a:r>
              </a:p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host1</a:t>
                </a:r>
              </a:p>
            </p:txBody>
          </p:sp>
        </p:grpSp>
        <p:sp>
          <p:nvSpPr>
            <p:cNvPr id="19" name="Rectangle 18"/>
            <p:cNvSpPr/>
            <p:nvPr/>
          </p:nvSpPr>
          <p:spPr>
            <a:xfrm>
              <a:off x="4207156" y="2311777"/>
              <a:ext cx="3777688" cy="2897861"/>
            </a:xfrm>
            <a:prstGeom prst="rect">
              <a:avLst/>
            </a:prstGeom>
            <a:noFill/>
            <a:ln>
              <a:solidFill>
                <a:schemeClr val="tx1"/>
              </a:solidFill>
              <a:prstDash val="dot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 smtClean="0">
                <a:solidFill>
                  <a:schemeClr val="tx1"/>
                </a:solidFill>
              </a:endParaRPr>
            </a:p>
          </p:txBody>
        </p:sp>
      </p:grpSp>
      <p:sp>
        <p:nvSpPr>
          <p:cNvPr id="24" name="Rectangle 23"/>
          <p:cNvSpPr/>
          <p:nvPr/>
        </p:nvSpPr>
        <p:spPr>
          <a:xfrm>
            <a:off x="2934528" y="1484671"/>
            <a:ext cx="1881720" cy="827106"/>
          </a:xfrm>
          <a:prstGeom prst="rect">
            <a:avLst/>
          </a:prstGeom>
          <a:solidFill>
            <a:srgbClr val="FF66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Mongo</a:t>
            </a:r>
          </a:p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Client</a:t>
            </a:r>
          </a:p>
        </p:txBody>
      </p:sp>
      <p:sp>
        <p:nvSpPr>
          <p:cNvPr id="3" name="Oval 2"/>
          <p:cNvSpPr/>
          <p:nvPr/>
        </p:nvSpPr>
        <p:spPr>
          <a:xfrm>
            <a:off x="3081076" y="3406846"/>
            <a:ext cx="1595748" cy="793425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Monitor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Thread 1</a:t>
            </a:r>
          </a:p>
        </p:txBody>
      </p:sp>
      <p:sp>
        <p:nvSpPr>
          <p:cNvPr id="14" name="Oval 13"/>
          <p:cNvSpPr/>
          <p:nvPr/>
        </p:nvSpPr>
        <p:spPr>
          <a:xfrm>
            <a:off x="4018374" y="4529511"/>
            <a:ext cx="1595748" cy="793425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Monitor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Thread 2</a:t>
            </a:r>
          </a:p>
        </p:txBody>
      </p:sp>
      <p:cxnSp>
        <p:nvCxnSpPr>
          <p:cNvPr id="6" name="Straight Arrow Connector 5"/>
          <p:cNvCxnSpPr>
            <a:stCxn id="22" idx="2"/>
            <a:endCxn id="14" idx="6"/>
          </p:cNvCxnSpPr>
          <p:nvPr/>
        </p:nvCxnSpPr>
        <p:spPr>
          <a:xfrm flipH="1">
            <a:off x="5614122" y="4500163"/>
            <a:ext cx="1929264" cy="426061"/>
          </a:xfrm>
          <a:prstGeom prst="straightConnector1">
            <a:avLst/>
          </a:prstGeom>
          <a:ln w="38100" cmpd="sng">
            <a:solidFill>
              <a:schemeClr val="tx1">
                <a:lumMod val="65000"/>
                <a:lumOff val="35000"/>
              </a:schemeClr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Rectangle 4"/>
          <p:cNvSpPr/>
          <p:nvPr/>
        </p:nvSpPr>
        <p:spPr>
          <a:xfrm>
            <a:off x="7876332" y="4861271"/>
            <a:ext cx="656033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AU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5B972B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Zapf Dingbats"/>
                <a:ea typeface="Zapf Dingbats"/>
                <a:cs typeface="Zapf Dingbats"/>
                <a:sym typeface="Zapf Dingbats"/>
              </a:rPr>
              <a:t>✔</a:t>
            </a:r>
            <a:endParaRPr lang="en-AU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5B972B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6" name="Oval 15"/>
          <p:cNvSpPr/>
          <p:nvPr/>
        </p:nvSpPr>
        <p:spPr>
          <a:xfrm>
            <a:off x="2136654" y="4500163"/>
            <a:ext cx="1595748" cy="793425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Monitor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Thread 3</a:t>
            </a:r>
          </a:p>
        </p:txBody>
      </p:sp>
      <p:sp>
        <p:nvSpPr>
          <p:cNvPr id="25" name="Rectangle 24"/>
          <p:cNvSpPr/>
          <p:nvPr/>
        </p:nvSpPr>
        <p:spPr>
          <a:xfrm>
            <a:off x="254934" y="2556239"/>
            <a:ext cx="1881720" cy="827106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Your</a:t>
            </a:r>
          </a:p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Code</a:t>
            </a:r>
          </a:p>
        </p:txBody>
      </p:sp>
    </p:spTree>
    <p:extLst>
      <p:ext uri="{BB962C8B-B14F-4D97-AF65-F5344CB8AC3E}">
        <p14:creationId xmlns:p14="http://schemas.microsoft.com/office/powerpoint/2010/main" val="17233139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Is Insert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9380" y="1471084"/>
            <a:ext cx="11593594" cy="4974166"/>
          </a:xfrm>
        </p:spPr>
        <p:txBody>
          <a:bodyPr/>
          <a:lstStyle/>
          <a:p>
            <a:pPr marL="0" indent="0">
              <a:buNone/>
            </a:pPr>
            <a:endParaRPr lang="en-US" dirty="0" smtClean="0">
              <a:solidFill>
                <a:srgbClr val="666666"/>
              </a:solidFill>
              <a:latin typeface="Courier"/>
            </a:endParaRPr>
          </a:p>
          <a:p>
            <a:pPr marL="0" indent="0">
              <a:buNone/>
            </a:pPr>
            <a:endParaRPr lang="en-US" dirty="0">
              <a:solidFill>
                <a:srgbClr val="666666"/>
              </a:solidFill>
              <a:latin typeface="Courier"/>
            </a:endParaRPr>
          </a:p>
          <a:p>
            <a:pPr marL="0" indent="0">
              <a:buNone/>
            </a:pPr>
            <a:endParaRPr lang="en-US" dirty="0" smtClean="0">
              <a:solidFill>
                <a:srgbClr val="666666"/>
              </a:solidFill>
              <a:latin typeface="Courier"/>
            </a:endParaRPr>
          </a:p>
          <a:p>
            <a:pPr marL="0" indent="0">
              <a:buNone/>
            </a:pPr>
            <a:endParaRPr lang="en-US" dirty="0">
              <a:solidFill>
                <a:srgbClr val="666666"/>
              </a:solidFill>
              <a:latin typeface="Courier"/>
            </a:endParaRPr>
          </a:p>
          <a:p>
            <a:pPr marL="0" indent="0">
              <a:buNone/>
            </a:pPr>
            <a:endParaRPr lang="en-US" sz="2000" dirty="0" smtClean="0">
              <a:solidFill>
                <a:srgbClr val="666666"/>
              </a:solidFill>
              <a:latin typeface="Courier"/>
            </a:endParaRPr>
          </a:p>
          <a:p>
            <a:pPr marL="0" indent="0">
              <a:buNone/>
            </a:pPr>
            <a:r>
              <a:rPr lang="en-US" sz="3200" dirty="0" smtClean="0">
                <a:solidFill>
                  <a:prstClr val="black"/>
                </a:solidFill>
                <a:latin typeface="Courier"/>
              </a:rPr>
              <a:t>c = </a:t>
            </a:r>
            <a:r>
              <a:rPr lang="en-US" sz="3200" dirty="0" err="1" smtClean="0">
                <a:solidFill>
                  <a:prstClr val="black"/>
                </a:solidFill>
                <a:latin typeface="Courier"/>
              </a:rPr>
              <a:t>MongoClient</a:t>
            </a:r>
            <a:r>
              <a:rPr lang="en-US" sz="3200" dirty="0">
                <a:solidFill>
                  <a:prstClr val="black"/>
                </a:solidFill>
                <a:latin typeface="Courier"/>
              </a:rPr>
              <a:t>( </a:t>
            </a:r>
            <a:r>
              <a:rPr lang="en-US" sz="3200" dirty="0" smtClean="0">
                <a:solidFill>
                  <a:srgbClr val="BB4444"/>
                </a:solidFill>
                <a:latin typeface="Courier"/>
              </a:rPr>
              <a:t>"host1, host2"</a:t>
            </a:r>
            <a:r>
              <a:rPr lang="en-US" sz="3200" dirty="0" smtClean="0">
                <a:solidFill>
                  <a:prstClr val="black"/>
                </a:solidFill>
                <a:latin typeface="Courier"/>
              </a:rPr>
              <a:t>, </a:t>
            </a:r>
          </a:p>
          <a:p>
            <a:pPr marL="0" indent="0">
              <a:buNone/>
            </a:pPr>
            <a:r>
              <a:rPr lang="en-US" sz="3200" dirty="0">
                <a:solidFill>
                  <a:prstClr val="black"/>
                </a:solidFill>
                <a:latin typeface="Courier"/>
              </a:rPr>
              <a:t> </a:t>
            </a:r>
            <a:r>
              <a:rPr lang="en-US" sz="3200" dirty="0" smtClean="0">
                <a:solidFill>
                  <a:prstClr val="black"/>
                </a:solidFill>
                <a:latin typeface="Courier"/>
              </a:rPr>
              <a:t>                </a:t>
            </a:r>
            <a:r>
              <a:rPr lang="en-US" sz="3200" dirty="0" err="1" smtClean="0">
                <a:solidFill>
                  <a:prstClr val="black"/>
                </a:solidFill>
                <a:latin typeface="Courier"/>
              </a:rPr>
              <a:t>replicaSet</a:t>
            </a:r>
            <a:r>
              <a:rPr lang="en-US" sz="3200" dirty="0">
                <a:solidFill>
                  <a:srgbClr val="666666"/>
                </a:solidFill>
                <a:latin typeface="Courier"/>
              </a:rPr>
              <a:t>=</a:t>
            </a:r>
            <a:r>
              <a:rPr lang="en-US" sz="3200" dirty="0">
                <a:solidFill>
                  <a:srgbClr val="BB4444"/>
                </a:solidFill>
                <a:latin typeface="Courier"/>
              </a:rPr>
              <a:t>"</a:t>
            </a:r>
            <a:r>
              <a:rPr lang="en-US" sz="3200" dirty="0" err="1">
                <a:solidFill>
                  <a:srgbClr val="BB4444"/>
                </a:solidFill>
                <a:latin typeface="Courier"/>
              </a:rPr>
              <a:t>replset</a:t>
            </a:r>
            <a:r>
              <a:rPr lang="en-US" sz="3200" dirty="0">
                <a:solidFill>
                  <a:srgbClr val="BB4444"/>
                </a:solidFill>
                <a:latin typeface="Courier"/>
              </a:rPr>
              <a:t>"</a:t>
            </a:r>
            <a:r>
              <a:rPr lang="en-US" sz="3200" dirty="0">
                <a:solidFill>
                  <a:prstClr val="black"/>
                </a:solidFill>
                <a:latin typeface="Courier"/>
              </a:rPr>
              <a:t> </a:t>
            </a:r>
            <a:r>
              <a:rPr lang="en-US" sz="3200" dirty="0" smtClean="0">
                <a:solidFill>
                  <a:prstClr val="black"/>
                </a:solidFill>
                <a:latin typeface="Courier"/>
              </a:rPr>
              <a:t>)</a:t>
            </a:r>
          </a:p>
          <a:p>
            <a:pPr marL="0" indent="0">
              <a:buNone/>
            </a:pPr>
            <a:r>
              <a:rPr lang="en-US" sz="3200" dirty="0" err="1">
                <a:solidFill>
                  <a:prstClr val="black"/>
                </a:solidFill>
                <a:latin typeface="Courier"/>
              </a:rPr>
              <a:t>client</a:t>
            </a:r>
            <a:r>
              <a:rPr lang="en-US" sz="3200" dirty="0" err="1">
                <a:solidFill>
                  <a:srgbClr val="666666"/>
                </a:solidFill>
                <a:latin typeface="Courier"/>
              </a:rPr>
              <a:t>.</a:t>
            </a:r>
            <a:r>
              <a:rPr lang="en-US" sz="3200" dirty="0" err="1">
                <a:solidFill>
                  <a:prstClr val="black"/>
                </a:solidFill>
                <a:latin typeface="Courier"/>
              </a:rPr>
              <a:t>db</a:t>
            </a:r>
            <a:r>
              <a:rPr lang="en-US" sz="3200" dirty="0" err="1">
                <a:solidFill>
                  <a:srgbClr val="666666"/>
                </a:solidFill>
                <a:latin typeface="Courier"/>
              </a:rPr>
              <a:t>.</a:t>
            </a:r>
            <a:r>
              <a:rPr lang="en-US" sz="3200" dirty="0" err="1">
                <a:solidFill>
                  <a:prstClr val="black"/>
                </a:solidFill>
                <a:latin typeface="Courier"/>
              </a:rPr>
              <a:t>col</a:t>
            </a:r>
            <a:r>
              <a:rPr lang="en-US" sz="3200" dirty="0" err="1">
                <a:solidFill>
                  <a:srgbClr val="666666"/>
                </a:solidFill>
                <a:latin typeface="Courier"/>
              </a:rPr>
              <a:t>.</a:t>
            </a:r>
            <a:r>
              <a:rPr lang="en-US" sz="3200" dirty="0" err="1">
                <a:solidFill>
                  <a:prstClr val="black"/>
                </a:solidFill>
                <a:latin typeface="Courier"/>
              </a:rPr>
              <a:t>insert_one</a:t>
            </a:r>
            <a:r>
              <a:rPr lang="en-US" sz="3200" dirty="0">
                <a:solidFill>
                  <a:prstClr val="black"/>
                </a:solidFill>
                <a:latin typeface="Courier"/>
              </a:rPr>
              <a:t>( { </a:t>
            </a:r>
            <a:r>
              <a:rPr lang="en-US" sz="3200" dirty="0">
                <a:solidFill>
                  <a:srgbClr val="BB4444"/>
                </a:solidFill>
                <a:latin typeface="Courier"/>
              </a:rPr>
              <a:t>"a"</a:t>
            </a:r>
            <a:r>
              <a:rPr lang="en-US" sz="3200" dirty="0">
                <a:solidFill>
                  <a:prstClr val="black"/>
                </a:solidFill>
                <a:latin typeface="Courier"/>
              </a:rPr>
              <a:t> : </a:t>
            </a:r>
            <a:r>
              <a:rPr lang="en-US" sz="3200" dirty="0">
                <a:solidFill>
                  <a:srgbClr val="BB4444"/>
                </a:solidFill>
                <a:latin typeface="Courier"/>
              </a:rPr>
              <a:t>"b"</a:t>
            </a:r>
            <a:r>
              <a:rPr lang="en-US" sz="3200" dirty="0">
                <a:solidFill>
                  <a:prstClr val="black"/>
                </a:solidFill>
                <a:latin typeface="Courier"/>
              </a:rPr>
              <a:t> } )</a:t>
            </a:r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8331537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Insert Will Block</a:t>
            </a:r>
            <a:endParaRPr lang="en-US" dirty="0"/>
          </a:p>
        </p:txBody>
      </p:sp>
      <p:grpSp>
        <p:nvGrpSpPr>
          <p:cNvPr id="17" name="Group 16"/>
          <p:cNvGrpSpPr/>
          <p:nvPr/>
        </p:nvGrpSpPr>
        <p:grpSpPr>
          <a:xfrm>
            <a:off x="7304799" y="2002455"/>
            <a:ext cx="4516760" cy="3418825"/>
            <a:chOff x="4207156" y="2311777"/>
            <a:chExt cx="3777688" cy="2897861"/>
          </a:xfrm>
        </p:grpSpPr>
        <p:grpSp>
          <p:nvGrpSpPr>
            <p:cNvPr id="18" name="Group 17"/>
            <p:cNvGrpSpPr/>
            <p:nvPr/>
          </p:nvGrpSpPr>
          <p:grpSpPr>
            <a:xfrm>
              <a:off x="4406703" y="2624279"/>
              <a:ext cx="3378594" cy="2310439"/>
              <a:chOff x="3020867" y="2960198"/>
              <a:chExt cx="3378594" cy="2310439"/>
            </a:xfrm>
          </p:grpSpPr>
          <p:grpSp>
            <p:nvGrpSpPr>
              <p:cNvPr id="20" name="Group 19"/>
              <p:cNvGrpSpPr/>
              <p:nvPr/>
            </p:nvGrpSpPr>
            <p:grpSpPr>
              <a:xfrm>
                <a:off x="3020867" y="4258965"/>
                <a:ext cx="3378594" cy="1011672"/>
                <a:chOff x="3822778" y="4272621"/>
                <a:chExt cx="3856218" cy="1146227"/>
              </a:xfrm>
            </p:grpSpPr>
            <p:sp>
              <p:nvSpPr>
                <p:cNvPr id="22" name="Can 21"/>
                <p:cNvSpPr/>
                <p:nvPr/>
              </p:nvSpPr>
              <p:spPr>
                <a:xfrm>
                  <a:off x="3822778" y="4272621"/>
                  <a:ext cx="1285406" cy="1146227"/>
                </a:xfrm>
                <a:prstGeom prst="can">
                  <a:avLst/>
                </a:prstGeom>
                <a:solidFill>
                  <a:srgbClr val="7AAB4E"/>
                </a:solidFill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r>
                    <a:rPr lang="en-US" dirty="0" smtClean="0">
                      <a:solidFill>
                        <a:schemeClr val="tx1"/>
                      </a:solidFill>
                    </a:rPr>
                    <a:t>Secondary</a:t>
                  </a:r>
                </a:p>
                <a:p>
                  <a:pPr algn="ctr"/>
                  <a:r>
                    <a:rPr lang="en-US" dirty="0" smtClean="0">
                      <a:solidFill>
                        <a:schemeClr val="tx1"/>
                      </a:solidFill>
                    </a:rPr>
                    <a:t>host2</a:t>
                  </a:r>
                </a:p>
              </p:txBody>
            </p:sp>
            <p:sp>
              <p:nvSpPr>
                <p:cNvPr id="23" name="Can 22"/>
                <p:cNvSpPr/>
                <p:nvPr/>
              </p:nvSpPr>
              <p:spPr>
                <a:xfrm>
                  <a:off x="6393590" y="4272621"/>
                  <a:ext cx="1285406" cy="1146227"/>
                </a:xfrm>
                <a:prstGeom prst="can">
                  <a:avLst/>
                </a:prstGeom>
                <a:solidFill>
                  <a:srgbClr val="7AAB4E"/>
                </a:solidFill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r>
                    <a:rPr lang="en-US" dirty="0" smtClean="0">
                      <a:solidFill>
                        <a:schemeClr val="tx1"/>
                      </a:solidFill>
                    </a:rPr>
                    <a:t>Secondary</a:t>
                  </a:r>
                </a:p>
                <a:p>
                  <a:pPr algn="ctr"/>
                  <a:r>
                    <a:rPr lang="en-US" dirty="0" smtClean="0">
                      <a:solidFill>
                        <a:schemeClr val="tx1"/>
                      </a:solidFill>
                    </a:rPr>
                    <a:t>host3</a:t>
                  </a:r>
                </a:p>
              </p:txBody>
            </p:sp>
          </p:grpSp>
          <p:sp>
            <p:nvSpPr>
              <p:cNvPr id="21" name="Can 20"/>
              <p:cNvSpPr/>
              <p:nvPr/>
            </p:nvSpPr>
            <p:spPr>
              <a:xfrm>
                <a:off x="4147065" y="2960198"/>
                <a:ext cx="1126198" cy="1011672"/>
              </a:xfrm>
              <a:prstGeom prst="can">
                <a:avLst/>
              </a:prstGeom>
              <a:solidFill>
                <a:srgbClr val="7AAB4E"/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Primary</a:t>
                </a:r>
              </a:p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host1</a:t>
                </a:r>
              </a:p>
            </p:txBody>
          </p:sp>
        </p:grpSp>
        <p:sp>
          <p:nvSpPr>
            <p:cNvPr id="19" name="Rectangle 18"/>
            <p:cNvSpPr/>
            <p:nvPr/>
          </p:nvSpPr>
          <p:spPr>
            <a:xfrm>
              <a:off x="4207156" y="2311777"/>
              <a:ext cx="3777688" cy="2897861"/>
            </a:xfrm>
            <a:prstGeom prst="rect">
              <a:avLst/>
            </a:prstGeom>
            <a:noFill/>
            <a:ln>
              <a:solidFill>
                <a:schemeClr val="tx1"/>
              </a:solidFill>
              <a:prstDash val="dot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 smtClean="0">
                <a:solidFill>
                  <a:schemeClr val="tx1"/>
                </a:solidFill>
              </a:endParaRPr>
            </a:p>
          </p:txBody>
        </p:sp>
      </p:grpSp>
      <p:sp>
        <p:nvSpPr>
          <p:cNvPr id="24" name="Rectangle 23"/>
          <p:cNvSpPr/>
          <p:nvPr/>
        </p:nvSpPr>
        <p:spPr>
          <a:xfrm>
            <a:off x="2934528" y="1484671"/>
            <a:ext cx="1881720" cy="827106"/>
          </a:xfrm>
          <a:prstGeom prst="rect">
            <a:avLst/>
          </a:prstGeom>
          <a:solidFill>
            <a:srgbClr val="FF66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Mongo</a:t>
            </a:r>
          </a:p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Client</a:t>
            </a:r>
          </a:p>
        </p:txBody>
      </p:sp>
      <p:sp>
        <p:nvSpPr>
          <p:cNvPr id="3" name="Oval 2"/>
          <p:cNvSpPr/>
          <p:nvPr/>
        </p:nvSpPr>
        <p:spPr>
          <a:xfrm>
            <a:off x="3081076" y="3406846"/>
            <a:ext cx="1595748" cy="793425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Monitor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Thread 1</a:t>
            </a:r>
          </a:p>
        </p:txBody>
      </p:sp>
      <p:sp>
        <p:nvSpPr>
          <p:cNvPr id="14" name="Oval 13"/>
          <p:cNvSpPr/>
          <p:nvPr/>
        </p:nvSpPr>
        <p:spPr>
          <a:xfrm>
            <a:off x="4018374" y="4529511"/>
            <a:ext cx="1595748" cy="793425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Monitor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Thread 2</a:t>
            </a:r>
          </a:p>
        </p:txBody>
      </p:sp>
      <p:sp>
        <p:nvSpPr>
          <p:cNvPr id="5" name="Rectangle 4"/>
          <p:cNvSpPr/>
          <p:nvPr/>
        </p:nvSpPr>
        <p:spPr>
          <a:xfrm>
            <a:off x="7876332" y="4861271"/>
            <a:ext cx="656033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AU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5B972B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Zapf Dingbats"/>
                <a:ea typeface="Zapf Dingbats"/>
                <a:cs typeface="Zapf Dingbats"/>
                <a:sym typeface="Zapf Dingbats"/>
              </a:rPr>
              <a:t>✔</a:t>
            </a:r>
            <a:endParaRPr lang="en-AU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5B972B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6" name="Oval 15"/>
          <p:cNvSpPr/>
          <p:nvPr/>
        </p:nvSpPr>
        <p:spPr>
          <a:xfrm>
            <a:off x="2136654" y="4500163"/>
            <a:ext cx="1595748" cy="793425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Monitor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Thread 3</a:t>
            </a:r>
          </a:p>
        </p:txBody>
      </p:sp>
      <p:sp>
        <p:nvSpPr>
          <p:cNvPr id="25" name="Rectangle 24"/>
          <p:cNvSpPr/>
          <p:nvPr/>
        </p:nvSpPr>
        <p:spPr>
          <a:xfrm>
            <a:off x="254934" y="2556239"/>
            <a:ext cx="1881720" cy="827106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Your</a:t>
            </a:r>
          </a:p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Code</a:t>
            </a:r>
          </a:p>
        </p:txBody>
      </p:sp>
      <p:cxnSp>
        <p:nvCxnSpPr>
          <p:cNvPr id="7" name="Straight Arrow Connector 6"/>
          <p:cNvCxnSpPr>
            <a:stCxn id="25" idx="0"/>
            <a:endCxn id="24" idx="1"/>
          </p:cNvCxnSpPr>
          <p:nvPr/>
        </p:nvCxnSpPr>
        <p:spPr>
          <a:xfrm flipV="1">
            <a:off x="1195794" y="1898224"/>
            <a:ext cx="1738734" cy="658015"/>
          </a:xfrm>
          <a:prstGeom prst="straightConnector1">
            <a:avLst/>
          </a:prstGeom>
          <a:ln w="38100" cmpd="sng">
            <a:solidFill>
              <a:schemeClr val="tx1">
                <a:lumMod val="65000"/>
                <a:lumOff val="35000"/>
              </a:schemeClr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830440" y="1594013"/>
            <a:ext cx="13062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Insert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70245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i</a:t>
            </a:r>
            <a:r>
              <a:rPr lang="en-US" dirty="0" err="1" smtClean="0"/>
              <a:t>smaster</a:t>
            </a:r>
            <a:r>
              <a:rPr lang="en-US" dirty="0" smtClean="0"/>
              <a:t> response from Host 1</a:t>
            </a:r>
            <a:endParaRPr lang="en-US" dirty="0"/>
          </a:p>
        </p:txBody>
      </p:sp>
      <p:grpSp>
        <p:nvGrpSpPr>
          <p:cNvPr id="17" name="Group 16"/>
          <p:cNvGrpSpPr/>
          <p:nvPr/>
        </p:nvGrpSpPr>
        <p:grpSpPr>
          <a:xfrm>
            <a:off x="7304799" y="2002455"/>
            <a:ext cx="4516760" cy="3418825"/>
            <a:chOff x="4207156" y="2311777"/>
            <a:chExt cx="3777688" cy="2897861"/>
          </a:xfrm>
        </p:grpSpPr>
        <p:grpSp>
          <p:nvGrpSpPr>
            <p:cNvPr id="18" name="Group 17"/>
            <p:cNvGrpSpPr/>
            <p:nvPr/>
          </p:nvGrpSpPr>
          <p:grpSpPr>
            <a:xfrm>
              <a:off x="4406703" y="2624279"/>
              <a:ext cx="3378594" cy="2310439"/>
              <a:chOff x="3020867" y="2960198"/>
              <a:chExt cx="3378594" cy="2310439"/>
            </a:xfrm>
          </p:grpSpPr>
          <p:grpSp>
            <p:nvGrpSpPr>
              <p:cNvPr id="20" name="Group 19"/>
              <p:cNvGrpSpPr/>
              <p:nvPr/>
            </p:nvGrpSpPr>
            <p:grpSpPr>
              <a:xfrm>
                <a:off x="3020867" y="4258965"/>
                <a:ext cx="3378594" cy="1011672"/>
                <a:chOff x="3822778" y="4272621"/>
                <a:chExt cx="3856218" cy="1146227"/>
              </a:xfrm>
            </p:grpSpPr>
            <p:sp>
              <p:nvSpPr>
                <p:cNvPr id="22" name="Can 21"/>
                <p:cNvSpPr/>
                <p:nvPr/>
              </p:nvSpPr>
              <p:spPr>
                <a:xfrm>
                  <a:off x="3822778" y="4272621"/>
                  <a:ext cx="1285406" cy="1146227"/>
                </a:xfrm>
                <a:prstGeom prst="can">
                  <a:avLst/>
                </a:prstGeom>
                <a:solidFill>
                  <a:srgbClr val="7AAB4E"/>
                </a:solidFill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r>
                    <a:rPr lang="en-US" dirty="0" smtClean="0">
                      <a:solidFill>
                        <a:schemeClr val="tx1"/>
                      </a:solidFill>
                    </a:rPr>
                    <a:t>Secondary</a:t>
                  </a:r>
                </a:p>
                <a:p>
                  <a:pPr algn="ctr"/>
                  <a:r>
                    <a:rPr lang="en-US" dirty="0" smtClean="0">
                      <a:solidFill>
                        <a:schemeClr val="tx1"/>
                      </a:solidFill>
                    </a:rPr>
                    <a:t>host2</a:t>
                  </a:r>
                </a:p>
              </p:txBody>
            </p:sp>
            <p:sp>
              <p:nvSpPr>
                <p:cNvPr id="23" name="Can 22"/>
                <p:cNvSpPr/>
                <p:nvPr/>
              </p:nvSpPr>
              <p:spPr>
                <a:xfrm>
                  <a:off x="6393590" y="4272621"/>
                  <a:ext cx="1285406" cy="1146227"/>
                </a:xfrm>
                <a:prstGeom prst="can">
                  <a:avLst/>
                </a:prstGeom>
                <a:solidFill>
                  <a:srgbClr val="7AAB4E"/>
                </a:solidFill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r>
                    <a:rPr lang="en-US" dirty="0" smtClean="0">
                      <a:solidFill>
                        <a:schemeClr val="tx1"/>
                      </a:solidFill>
                    </a:rPr>
                    <a:t>Secondary</a:t>
                  </a:r>
                </a:p>
                <a:p>
                  <a:pPr algn="ctr"/>
                  <a:r>
                    <a:rPr lang="en-US" dirty="0" smtClean="0">
                      <a:solidFill>
                        <a:schemeClr val="tx1"/>
                      </a:solidFill>
                    </a:rPr>
                    <a:t>host3</a:t>
                  </a:r>
                </a:p>
              </p:txBody>
            </p:sp>
          </p:grpSp>
          <p:sp>
            <p:nvSpPr>
              <p:cNvPr id="21" name="Can 20"/>
              <p:cNvSpPr/>
              <p:nvPr/>
            </p:nvSpPr>
            <p:spPr>
              <a:xfrm>
                <a:off x="4147065" y="2960198"/>
                <a:ext cx="1126198" cy="1011672"/>
              </a:xfrm>
              <a:prstGeom prst="can">
                <a:avLst/>
              </a:prstGeom>
              <a:solidFill>
                <a:srgbClr val="7AAB4E"/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Primary</a:t>
                </a:r>
              </a:p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host1</a:t>
                </a:r>
              </a:p>
            </p:txBody>
          </p:sp>
        </p:grpSp>
        <p:sp>
          <p:nvSpPr>
            <p:cNvPr id="19" name="Rectangle 18"/>
            <p:cNvSpPr/>
            <p:nvPr/>
          </p:nvSpPr>
          <p:spPr>
            <a:xfrm>
              <a:off x="4207156" y="2311777"/>
              <a:ext cx="3777688" cy="2897861"/>
            </a:xfrm>
            <a:prstGeom prst="rect">
              <a:avLst/>
            </a:prstGeom>
            <a:noFill/>
            <a:ln>
              <a:solidFill>
                <a:schemeClr val="tx1"/>
              </a:solidFill>
              <a:prstDash val="dot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 smtClean="0">
                <a:solidFill>
                  <a:schemeClr val="tx1"/>
                </a:solidFill>
              </a:endParaRPr>
            </a:p>
          </p:txBody>
        </p:sp>
      </p:grpSp>
      <p:sp>
        <p:nvSpPr>
          <p:cNvPr id="24" name="Rectangle 23"/>
          <p:cNvSpPr/>
          <p:nvPr/>
        </p:nvSpPr>
        <p:spPr>
          <a:xfrm>
            <a:off x="2934528" y="1484671"/>
            <a:ext cx="1881720" cy="827106"/>
          </a:xfrm>
          <a:prstGeom prst="rect">
            <a:avLst/>
          </a:prstGeom>
          <a:solidFill>
            <a:srgbClr val="FF66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Mongo</a:t>
            </a:r>
          </a:p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Client</a:t>
            </a:r>
          </a:p>
        </p:txBody>
      </p:sp>
      <p:sp>
        <p:nvSpPr>
          <p:cNvPr id="3" name="Oval 2"/>
          <p:cNvSpPr/>
          <p:nvPr/>
        </p:nvSpPr>
        <p:spPr>
          <a:xfrm>
            <a:off x="3081076" y="3406846"/>
            <a:ext cx="1595748" cy="793425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Monitor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Thread 1</a:t>
            </a:r>
          </a:p>
        </p:txBody>
      </p:sp>
      <p:sp>
        <p:nvSpPr>
          <p:cNvPr id="14" name="Oval 13"/>
          <p:cNvSpPr/>
          <p:nvPr/>
        </p:nvSpPr>
        <p:spPr>
          <a:xfrm>
            <a:off x="4018374" y="4529511"/>
            <a:ext cx="1595748" cy="793425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Monitor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Thread 2</a:t>
            </a:r>
          </a:p>
        </p:txBody>
      </p:sp>
      <p:sp>
        <p:nvSpPr>
          <p:cNvPr id="5" name="Rectangle 4"/>
          <p:cNvSpPr/>
          <p:nvPr/>
        </p:nvSpPr>
        <p:spPr>
          <a:xfrm>
            <a:off x="7876332" y="4861271"/>
            <a:ext cx="656033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AU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5B972B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Zapf Dingbats"/>
                <a:ea typeface="Zapf Dingbats"/>
                <a:cs typeface="Zapf Dingbats"/>
                <a:sym typeface="Zapf Dingbats"/>
              </a:rPr>
              <a:t>✔</a:t>
            </a:r>
            <a:endParaRPr lang="en-AU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5B972B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6" name="Oval 15"/>
          <p:cNvSpPr/>
          <p:nvPr/>
        </p:nvSpPr>
        <p:spPr>
          <a:xfrm>
            <a:off x="2136654" y="4500163"/>
            <a:ext cx="1595748" cy="793425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Monitor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Thread 3</a:t>
            </a:r>
          </a:p>
        </p:txBody>
      </p:sp>
      <p:sp>
        <p:nvSpPr>
          <p:cNvPr id="25" name="Rectangle 24"/>
          <p:cNvSpPr/>
          <p:nvPr/>
        </p:nvSpPr>
        <p:spPr>
          <a:xfrm>
            <a:off x="254934" y="2556239"/>
            <a:ext cx="1881720" cy="827106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Your</a:t>
            </a:r>
          </a:p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Code</a:t>
            </a:r>
          </a:p>
        </p:txBody>
      </p:sp>
      <p:cxnSp>
        <p:nvCxnSpPr>
          <p:cNvPr id="7" name="Straight Arrow Connector 6"/>
          <p:cNvCxnSpPr>
            <a:stCxn id="25" idx="0"/>
            <a:endCxn id="24" idx="1"/>
          </p:cNvCxnSpPr>
          <p:nvPr/>
        </p:nvCxnSpPr>
        <p:spPr>
          <a:xfrm flipV="1">
            <a:off x="1195794" y="1898224"/>
            <a:ext cx="1738734" cy="658015"/>
          </a:xfrm>
          <a:prstGeom prst="straightConnector1">
            <a:avLst/>
          </a:prstGeom>
          <a:ln w="38100" cmpd="sng">
            <a:solidFill>
              <a:schemeClr val="tx1">
                <a:lumMod val="65000"/>
                <a:lumOff val="35000"/>
              </a:schemeClr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830440" y="1594013"/>
            <a:ext cx="13062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Insert</a:t>
            </a:r>
            <a:endParaRPr lang="en-US" dirty="0"/>
          </a:p>
        </p:txBody>
      </p:sp>
      <p:cxnSp>
        <p:nvCxnSpPr>
          <p:cNvPr id="8" name="Straight Arrow Connector 7"/>
          <p:cNvCxnSpPr>
            <a:stCxn id="21" idx="2"/>
            <a:endCxn id="3" idx="6"/>
          </p:cNvCxnSpPr>
          <p:nvPr/>
        </p:nvCxnSpPr>
        <p:spPr>
          <a:xfrm flipH="1">
            <a:off x="4676824" y="2967910"/>
            <a:ext cx="4213091" cy="835649"/>
          </a:xfrm>
          <a:prstGeom prst="straightConnector1">
            <a:avLst/>
          </a:prstGeom>
          <a:ln w="38100" cmpd="sng">
            <a:solidFill>
              <a:schemeClr val="tx1">
                <a:lumMod val="65000"/>
                <a:lumOff val="35000"/>
              </a:schemeClr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5845647" y="2572519"/>
            <a:ext cx="10568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ismaster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98569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Now Write Can Proceed</a:t>
            </a:r>
            <a:endParaRPr lang="en-US" dirty="0"/>
          </a:p>
        </p:txBody>
      </p:sp>
      <p:grpSp>
        <p:nvGrpSpPr>
          <p:cNvPr id="17" name="Group 16"/>
          <p:cNvGrpSpPr/>
          <p:nvPr/>
        </p:nvGrpSpPr>
        <p:grpSpPr>
          <a:xfrm>
            <a:off x="7304799" y="2002455"/>
            <a:ext cx="4516760" cy="3418825"/>
            <a:chOff x="4207156" y="2311777"/>
            <a:chExt cx="3777688" cy="2897861"/>
          </a:xfrm>
        </p:grpSpPr>
        <p:grpSp>
          <p:nvGrpSpPr>
            <p:cNvPr id="18" name="Group 17"/>
            <p:cNvGrpSpPr/>
            <p:nvPr/>
          </p:nvGrpSpPr>
          <p:grpSpPr>
            <a:xfrm>
              <a:off x="4406703" y="2624279"/>
              <a:ext cx="3378594" cy="2310439"/>
              <a:chOff x="3020867" y="2960198"/>
              <a:chExt cx="3378594" cy="2310439"/>
            </a:xfrm>
          </p:grpSpPr>
          <p:grpSp>
            <p:nvGrpSpPr>
              <p:cNvPr id="20" name="Group 19"/>
              <p:cNvGrpSpPr/>
              <p:nvPr/>
            </p:nvGrpSpPr>
            <p:grpSpPr>
              <a:xfrm>
                <a:off x="3020867" y="4258965"/>
                <a:ext cx="3378594" cy="1011672"/>
                <a:chOff x="3822778" y="4272621"/>
                <a:chExt cx="3856218" cy="1146227"/>
              </a:xfrm>
            </p:grpSpPr>
            <p:sp>
              <p:nvSpPr>
                <p:cNvPr id="22" name="Can 21"/>
                <p:cNvSpPr/>
                <p:nvPr/>
              </p:nvSpPr>
              <p:spPr>
                <a:xfrm>
                  <a:off x="3822778" y="4272621"/>
                  <a:ext cx="1285406" cy="1146227"/>
                </a:xfrm>
                <a:prstGeom prst="can">
                  <a:avLst/>
                </a:prstGeom>
                <a:solidFill>
                  <a:srgbClr val="7AAB4E"/>
                </a:solidFill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r>
                    <a:rPr lang="en-US" dirty="0" smtClean="0">
                      <a:solidFill>
                        <a:schemeClr val="tx1"/>
                      </a:solidFill>
                    </a:rPr>
                    <a:t>Secondary</a:t>
                  </a:r>
                </a:p>
                <a:p>
                  <a:pPr algn="ctr"/>
                  <a:r>
                    <a:rPr lang="en-US" dirty="0" smtClean="0">
                      <a:solidFill>
                        <a:schemeClr val="tx1"/>
                      </a:solidFill>
                    </a:rPr>
                    <a:t>host2</a:t>
                  </a:r>
                </a:p>
              </p:txBody>
            </p:sp>
            <p:sp>
              <p:nvSpPr>
                <p:cNvPr id="23" name="Can 22"/>
                <p:cNvSpPr/>
                <p:nvPr/>
              </p:nvSpPr>
              <p:spPr>
                <a:xfrm>
                  <a:off x="6393590" y="4272621"/>
                  <a:ext cx="1285406" cy="1146227"/>
                </a:xfrm>
                <a:prstGeom prst="can">
                  <a:avLst/>
                </a:prstGeom>
                <a:solidFill>
                  <a:srgbClr val="7AAB4E"/>
                </a:solidFill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r>
                    <a:rPr lang="en-US" dirty="0" smtClean="0">
                      <a:solidFill>
                        <a:schemeClr val="tx1"/>
                      </a:solidFill>
                    </a:rPr>
                    <a:t>Secondary</a:t>
                  </a:r>
                </a:p>
                <a:p>
                  <a:pPr algn="ctr"/>
                  <a:r>
                    <a:rPr lang="en-US" dirty="0" smtClean="0">
                      <a:solidFill>
                        <a:schemeClr val="tx1"/>
                      </a:solidFill>
                    </a:rPr>
                    <a:t>host3</a:t>
                  </a:r>
                </a:p>
              </p:txBody>
            </p:sp>
          </p:grpSp>
          <p:sp>
            <p:nvSpPr>
              <p:cNvPr id="21" name="Can 20"/>
              <p:cNvSpPr/>
              <p:nvPr/>
            </p:nvSpPr>
            <p:spPr>
              <a:xfrm>
                <a:off x="4147065" y="2960198"/>
                <a:ext cx="1126198" cy="1011672"/>
              </a:xfrm>
              <a:prstGeom prst="can">
                <a:avLst/>
              </a:prstGeom>
              <a:solidFill>
                <a:srgbClr val="7AAB4E"/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Primary</a:t>
                </a:r>
              </a:p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host1</a:t>
                </a:r>
              </a:p>
            </p:txBody>
          </p:sp>
        </p:grpSp>
        <p:sp>
          <p:nvSpPr>
            <p:cNvPr id="19" name="Rectangle 18"/>
            <p:cNvSpPr/>
            <p:nvPr/>
          </p:nvSpPr>
          <p:spPr>
            <a:xfrm>
              <a:off x="4207156" y="2311777"/>
              <a:ext cx="3777688" cy="2897861"/>
            </a:xfrm>
            <a:prstGeom prst="rect">
              <a:avLst/>
            </a:prstGeom>
            <a:noFill/>
            <a:ln>
              <a:solidFill>
                <a:schemeClr val="tx1"/>
              </a:solidFill>
              <a:prstDash val="dot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 smtClean="0">
                <a:solidFill>
                  <a:schemeClr val="tx1"/>
                </a:solidFill>
              </a:endParaRPr>
            </a:p>
          </p:txBody>
        </p:sp>
      </p:grpSp>
      <p:sp>
        <p:nvSpPr>
          <p:cNvPr id="24" name="Rectangle 23"/>
          <p:cNvSpPr/>
          <p:nvPr/>
        </p:nvSpPr>
        <p:spPr>
          <a:xfrm>
            <a:off x="2934528" y="1484671"/>
            <a:ext cx="1881720" cy="827106"/>
          </a:xfrm>
          <a:prstGeom prst="rect">
            <a:avLst/>
          </a:prstGeom>
          <a:solidFill>
            <a:srgbClr val="FF66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Mongo</a:t>
            </a:r>
          </a:p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Client</a:t>
            </a:r>
          </a:p>
        </p:txBody>
      </p:sp>
      <p:sp>
        <p:nvSpPr>
          <p:cNvPr id="3" name="Oval 2"/>
          <p:cNvSpPr/>
          <p:nvPr/>
        </p:nvSpPr>
        <p:spPr>
          <a:xfrm>
            <a:off x="3081076" y="3406846"/>
            <a:ext cx="1595748" cy="793425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Monitor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Thread 1</a:t>
            </a:r>
          </a:p>
        </p:txBody>
      </p:sp>
      <p:sp>
        <p:nvSpPr>
          <p:cNvPr id="14" name="Oval 13"/>
          <p:cNvSpPr/>
          <p:nvPr/>
        </p:nvSpPr>
        <p:spPr>
          <a:xfrm>
            <a:off x="4018374" y="4529511"/>
            <a:ext cx="1595748" cy="793425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Monitor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Thread 2</a:t>
            </a:r>
          </a:p>
        </p:txBody>
      </p:sp>
      <p:sp>
        <p:nvSpPr>
          <p:cNvPr id="5" name="Rectangle 4"/>
          <p:cNvSpPr/>
          <p:nvPr/>
        </p:nvSpPr>
        <p:spPr>
          <a:xfrm>
            <a:off x="7876332" y="4861271"/>
            <a:ext cx="656033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AU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5B972B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Zapf Dingbats"/>
                <a:ea typeface="Zapf Dingbats"/>
                <a:cs typeface="Zapf Dingbats"/>
                <a:sym typeface="Zapf Dingbats"/>
              </a:rPr>
              <a:t>✔</a:t>
            </a:r>
            <a:endParaRPr lang="en-AU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5B972B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6" name="Oval 15"/>
          <p:cNvSpPr/>
          <p:nvPr/>
        </p:nvSpPr>
        <p:spPr>
          <a:xfrm>
            <a:off x="2136654" y="4500163"/>
            <a:ext cx="1595748" cy="793425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Monitor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Thread 3</a:t>
            </a:r>
          </a:p>
        </p:txBody>
      </p:sp>
      <p:sp>
        <p:nvSpPr>
          <p:cNvPr id="25" name="Rectangle 24"/>
          <p:cNvSpPr/>
          <p:nvPr/>
        </p:nvSpPr>
        <p:spPr>
          <a:xfrm>
            <a:off x="254934" y="2556239"/>
            <a:ext cx="1881720" cy="827106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Your</a:t>
            </a:r>
          </a:p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Code</a:t>
            </a:r>
          </a:p>
        </p:txBody>
      </p:sp>
      <p:cxnSp>
        <p:nvCxnSpPr>
          <p:cNvPr id="7" name="Straight Arrow Connector 6"/>
          <p:cNvCxnSpPr>
            <a:stCxn id="25" idx="0"/>
            <a:endCxn id="24" idx="1"/>
          </p:cNvCxnSpPr>
          <p:nvPr/>
        </p:nvCxnSpPr>
        <p:spPr>
          <a:xfrm flipV="1">
            <a:off x="1195794" y="1898224"/>
            <a:ext cx="1738734" cy="658015"/>
          </a:xfrm>
          <a:prstGeom prst="straightConnector1">
            <a:avLst/>
          </a:prstGeom>
          <a:ln w="38100" cmpd="sng">
            <a:solidFill>
              <a:schemeClr val="tx1">
                <a:lumMod val="65000"/>
                <a:lumOff val="35000"/>
              </a:schemeClr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830440" y="1594013"/>
            <a:ext cx="13062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Insert</a:t>
            </a:r>
            <a:endParaRPr lang="en-US" dirty="0"/>
          </a:p>
        </p:txBody>
      </p:sp>
      <p:sp>
        <p:nvSpPr>
          <p:cNvPr id="26" name="Rectangle 25"/>
          <p:cNvSpPr/>
          <p:nvPr/>
        </p:nvSpPr>
        <p:spPr>
          <a:xfrm>
            <a:off x="9249967" y="3365193"/>
            <a:ext cx="656033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AU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5B972B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Zapf Dingbats"/>
                <a:ea typeface="Zapf Dingbats"/>
                <a:cs typeface="Zapf Dingbats"/>
                <a:sym typeface="Zapf Dingbats"/>
              </a:rPr>
              <a:t>✔</a:t>
            </a:r>
            <a:endParaRPr lang="en-AU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5B972B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cxnSp>
        <p:nvCxnSpPr>
          <p:cNvPr id="8" name="Straight Arrow Connector 7"/>
          <p:cNvCxnSpPr>
            <a:stCxn id="24" idx="3"/>
            <a:endCxn id="21" idx="2"/>
          </p:cNvCxnSpPr>
          <p:nvPr/>
        </p:nvCxnSpPr>
        <p:spPr>
          <a:xfrm>
            <a:off x="4816248" y="1898224"/>
            <a:ext cx="4073667" cy="1069686"/>
          </a:xfrm>
          <a:prstGeom prst="straightConnector1">
            <a:avLst/>
          </a:prstGeom>
          <a:ln w="38100" cmpd="sng">
            <a:solidFill>
              <a:schemeClr val="tx1">
                <a:lumMod val="65000"/>
                <a:lumOff val="35000"/>
              </a:schemeClr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5884065" y="1667391"/>
            <a:ext cx="13062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Insert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26646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Later Host 3 Responds</a:t>
            </a:r>
            <a:endParaRPr lang="en-US" dirty="0"/>
          </a:p>
        </p:txBody>
      </p:sp>
      <p:grpSp>
        <p:nvGrpSpPr>
          <p:cNvPr id="17" name="Group 16"/>
          <p:cNvGrpSpPr/>
          <p:nvPr/>
        </p:nvGrpSpPr>
        <p:grpSpPr>
          <a:xfrm>
            <a:off x="7304799" y="2002455"/>
            <a:ext cx="4516760" cy="3418825"/>
            <a:chOff x="4207156" y="2311777"/>
            <a:chExt cx="3777688" cy="2897861"/>
          </a:xfrm>
        </p:grpSpPr>
        <p:grpSp>
          <p:nvGrpSpPr>
            <p:cNvPr id="18" name="Group 17"/>
            <p:cNvGrpSpPr/>
            <p:nvPr/>
          </p:nvGrpSpPr>
          <p:grpSpPr>
            <a:xfrm>
              <a:off x="4406703" y="2624279"/>
              <a:ext cx="3378594" cy="2310439"/>
              <a:chOff x="3020867" y="2960198"/>
              <a:chExt cx="3378594" cy="2310439"/>
            </a:xfrm>
          </p:grpSpPr>
          <p:grpSp>
            <p:nvGrpSpPr>
              <p:cNvPr id="20" name="Group 19"/>
              <p:cNvGrpSpPr/>
              <p:nvPr/>
            </p:nvGrpSpPr>
            <p:grpSpPr>
              <a:xfrm>
                <a:off x="3020867" y="4258965"/>
                <a:ext cx="3378594" cy="1011672"/>
                <a:chOff x="3822778" y="4272621"/>
                <a:chExt cx="3856218" cy="1146227"/>
              </a:xfrm>
            </p:grpSpPr>
            <p:sp>
              <p:nvSpPr>
                <p:cNvPr id="22" name="Can 21"/>
                <p:cNvSpPr/>
                <p:nvPr/>
              </p:nvSpPr>
              <p:spPr>
                <a:xfrm>
                  <a:off x="3822778" y="4272621"/>
                  <a:ext cx="1285406" cy="1146227"/>
                </a:xfrm>
                <a:prstGeom prst="can">
                  <a:avLst/>
                </a:prstGeom>
                <a:solidFill>
                  <a:srgbClr val="7AAB4E"/>
                </a:solidFill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r>
                    <a:rPr lang="en-US" dirty="0" smtClean="0">
                      <a:solidFill>
                        <a:schemeClr val="tx1"/>
                      </a:solidFill>
                    </a:rPr>
                    <a:t>Secondary</a:t>
                  </a:r>
                </a:p>
                <a:p>
                  <a:pPr algn="ctr"/>
                  <a:r>
                    <a:rPr lang="en-US" dirty="0" smtClean="0">
                      <a:solidFill>
                        <a:schemeClr val="tx1"/>
                      </a:solidFill>
                    </a:rPr>
                    <a:t>host2</a:t>
                  </a:r>
                </a:p>
              </p:txBody>
            </p:sp>
            <p:sp>
              <p:nvSpPr>
                <p:cNvPr id="23" name="Can 22"/>
                <p:cNvSpPr/>
                <p:nvPr/>
              </p:nvSpPr>
              <p:spPr>
                <a:xfrm>
                  <a:off x="6393590" y="4272621"/>
                  <a:ext cx="1285406" cy="1146227"/>
                </a:xfrm>
                <a:prstGeom prst="can">
                  <a:avLst/>
                </a:prstGeom>
                <a:solidFill>
                  <a:srgbClr val="7AAB4E"/>
                </a:solidFill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r>
                    <a:rPr lang="en-US" dirty="0" smtClean="0">
                      <a:solidFill>
                        <a:schemeClr val="tx1"/>
                      </a:solidFill>
                    </a:rPr>
                    <a:t>Secondary</a:t>
                  </a:r>
                </a:p>
                <a:p>
                  <a:pPr algn="ctr"/>
                  <a:r>
                    <a:rPr lang="en-US" dirty="0" smtClean="0">
                      <a:solidFill>
                        <a:schemeClr val="tx1"/>
                      </a:solidFill>
                    </a:rPr>
                    <a:t>host3</a:t>
                  </a:r>
                </a:p>
              </p:txBody>
            </p:sp>
          </p:grpSp>
          <p:sp>
            <p:nvSpPr>
              <p:cNvPr id="21" name="Can 20"/>
              <p:cNvSpPr/>
              <p:nvPr/>
            </p:nvSpPr>
            <p:spPr>
              <a:xfrm>
                <a:off x="4147065" y="2960198"/>
                <a:ext cx="1126198" cy="1011672"/>
              </a:xfrm>
              <a:prstGeom prst="can">
                <a:avLst/>
              </a:prstGeom>
              <a:solidFill>
                <a:srgbClr val="7AAB4E"/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Primary</a:t>
                </a:r>
              </a:p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host1</a:t>
                </a:r>
              </a:p>
            </p:txBody>
          </p:sp>
        </p:grpSp>
        <p:sp>
          <p:nvSpPr>
            <p:cNvPr id="19" name="Rectangle 18"/>
            <p:cNvSpPr/>
            <p:nvPr/>
          </p:nvSpPr>
          <p:spPr>
            <a:xfrm>
              <a:off x="4207156" y="2311777"/>
              <a:ext cx="3777688" cy="2897861"/>
            </a:xfrm>
            <a:prstGeom prst="rect">
              <a:avLst/>
            </a:prstGeom>
            <a:noFill/>
            <a:ln>
              <a:solidFill>
                <a:schemeClr val="tx1"/>
              </a:solidFill>
              <a:prstDash val="dot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 smtClean="0">
                <a:solidFill>
                  <a:schemeClr val="tx1"/>
                </a:solidFill>
              </a:endParaRPr>
            </a:p>
          </p:txBody>
        </p:sp>
      </p:grpSp>
      <p:sp>
        <p:nvSpPr>
          <p:cNvPr id="24" name="Rectangle 23"/>
          <p:cNvSpPr/>
          <p:nvPr/>
        </p:nvSpPr>
        <p:spPr>
          <a:xfrm>
            <a:off x="2934528" y="1484671"/>
            <a:ext cx="1881720" cy="827106"/>
          </a:xfrm>
          <a:prstGeom prst="rect">
            <a:avLst/>
          </a:prstGeom>
          <a:solidFill>
            <a:srgbClr val="FF66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Mongo</a:t>
            </a:r>
          </a:p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Client</a:t>
            </a:r>
          </a:p>
        </p:txBody>
      </p:sp>
      <p:sp>
        <p:nvSpPr>
          <p:cNvPr id="3" name="Oval 2"/>
          <p:cNvSpPr/>
          <p:nvPr/>
        </p:nvSpPr>
        <p:spPr>
          <a:xfrm>
            <a:off x="3081076" y="3406846"/>
            <a:ext cx="1595748" cy="793425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Monitor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Thread 1</a:t>
            </a:r>
          </a:p>
        </p:txBody>
      </p:sp>
      <p:sp>
        <p:nvSpPr>
          <p:cNvPr id="14" name="Oval 13"/>
          <p:cNvSpPr/>
          <p:nvPr/>
        </p:nvSpPr>
        <p:spPr>
          <a:xfrm>
            <a:off x="4018374" y="4529511"/>
            <a:ext cx="1595748" cy="793425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Monitor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Thread 2</a:t>
            </a:r>
          </a:p>
        </p:txBody>
      </p:sp>
      <p:sp>
        <p:nvSpPr>
          <p:cNvPr id="5" name="Rectangle 4"/>
          <p:cNvSpPr/>
          <p:nvPr/>
        </p:nvSpPr>
        <p:spPr>
          <a:xfrm>
            <a:off x="7876332" y="4861271"/>
            <a:ext cx="656033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AU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5B972B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Zapf Dingbats"/>
                <a:ea typeface="Zapf Dingbats"/>
                <a:cs typeface="Zapf Dingbats"/>
                <a:sym typeface="Zapf Dingbats"/>
              </a:rPr>
              <a:t>✔</a:t>
            </a:r>
            <a:endParaRPr lang="en-AU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5B972B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6" name="Oval 15"/>
          <p:cNvSpPr/>
          <p:nvPr/>
        </p:nvSpPr>
        <p:spPr>
          <a:xfrm>
            <a:off x="2136654" y="4500163"/>
            <a:ext cx="1595748" cy="793425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Monitor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Thread 3</a:t>
            </a:r>
          </a:p>
        </p:txBody>
      </p:sp>
      <p:sp>
        <p:nvSpPr>
          <p:cNvPr id="25" name="Rectangle 24"/>
          <p:cNvSpPr/>
          <p:nvPr/>
        </p:nvSpPr>
        <p:spPr>
          <a:xfrm>
            <a:off x="254934" y="2556239"/>
            <a:ext cx="1881720" cy="827106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Your</a:t>
            </a:r>
          </a:p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Code</a:t>
            </a:r>
          </a:p>
        </p:txBody>
      </p:sp>
      <p:sp>
        <p:nvSpPr>
          <p:cNvPr id="26" name="Rectangle 25"/>
          <p:cNvSpPr/>
          <p:nvPr/>
        </p:nvSpPr>
        <p:spPr>
          <a:xfrm>
            <a:off x="9249967" y="3365193"/>
            <a:ext cx="656033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AU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5B972B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Zapf Dingbats"/>
                <a:ea typeface="Zapf Dingbats"/>
                <a:cs typeface="Zapf Dingbats"/>
                <a:sym typeface="Zapf Dingbats"/>
              </a:rPr>
              <a:t>✔</a:t>
            </a:r>
            <a:endParaRPr lang="en-AU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5B972B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10601468" y="4883431"/>
            <a:ext cx="656033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AU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5B972B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Zapf Dingbats"/>
                <a:ea typeface="Zapf Dingbats"/>
                <a:cs typeface="Zapf Dingbats"/>
                <a:sym typeface="Zapf Dingbats"/>
              </a:rPr>
              <a:t>✔</a:t>
            </a:r>
            <a:endParaRPr lang="en-AU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5B972B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882115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Steady State</a:t>
            </a:r>
            <a:endParaRPr lang="en-US" dirty="0"/>
          </a:p>
        </p:txBody>
      </p:sp>
      <p:grpSp>
        <p:nvGrpSpPr>
          <p:cNvPr id="17" name="Group 16"/>
          <p:cNvGrpSpPr/>
          <p:nvPr/>
        </p:nvGrpSpPr>
        <p:grpSpPr>
          <a:xfrm>
            <a:off x="7304799" y="2002455"/>
            <a:ext cx="4516760" cy="3418825"/>
            <a:chOff x="4207156" y="2311777"/>
            <a:chExt cx="3777688" cy="2897861"/>
          </a:xfrm>
        </p:grpSpPr>
        <p:grpSp>
          <p:nvGrpSpPr>
            <p:cNvPr id="18" name="Group 17"/>
            <p:cNvGrpSpPr/>
            <p:nvPr/>
          </p:nvGrpSpPr>
          <p:grpSpPr>
            <a:xfrm>
              <a:off x="4406703" y="2624279"/>
              <a:ext cx="3378594" cy="2310439"/>
              <a:chOff x="3020867" y="2960198"/>
              <a:chExt cx="3378594" cy="2310439"/>
            </a:xfrm>
          </p:grpSpPr>
          <p:grpSp>
            <p:nvGrpSpPr>
              <p:cNvPr id="20" name="Group 19"/>
              <p:cNvGrpSpPr/>
              <p:nvPr/>
            </p:nvGrpSpPr>
            <p:grpSpPr>
              <a:xfrm>
                <a:off x="3020867" y="4258965"/>
                <a:ext cx="3378594" cy="1011672"/>
                <a:chOff x="3822778" y="4272621"/>
                <a:chExt cx="3856218" cy="1146227"/>
              </a:xfrm>
            </p:grpSpPr>
            <p:sp>
              <p:nvSpPr>
                <p:cNvPr id="22" name="Can 21"/>
                <p:cNvSpPr/>
                <p:nvPr/>
              </p:nvSpPr>
              <p:spPr>
                <a:xfrm>
                  <a:off x="3822778" y="4272621"/>
                  <a:ext cx="1285406" cy="1146227"/>
                </a:xfrm>
                <a:prstGeom prst="can">
                  <a:avLst/>
                </a:prstGeom>
                <a:solidFill>
                  <a:srgbClr val="7AAB4E"/>
                </a:solidFill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r>
                    <a:rPr lang="en-US" dirty="0" smtClean="0">
                      <a:solidFill>
                        <a:schemeClr val="tx1"/>
                      </a:solidFill>
                    </a:rPr>
                    <a:t>Secondary</a:t>
                  </a:r>
                </a:p>
                <a:p>
                  <a:pPr algn="ctr"/>
                  <a:r>
                    <a:rPr lang="en-US" dirty="0" smtClean="0">
                      <a:solidFill>
                        <a:schemeClr val="tx1"/>
                      </a:solidFill>
                    </a:rPr>
                    <a:t>host2</a:t>
                  </a:r>
                </a:p>
              </p:txBody>
            </p:sp>
            <p:sp>
              <p:nvSpPr>
                <p:cNvPr id="23" name="Can 22"/>
                <p:cNvSpPr/>
                <p:nvPr/>
              </p:nvSpPr>
              <p:spPr>
                <a:xfrm>
                  <a:off x="6393590" y="4272621"/>
                  <a:ext cx="1285406" cy="1146227"/>
                </a:xfrm>
                <a:prstGeom prst="can">
                  <a:avLst/>
                </a:prstGeom>
                <a:solidFill>
                  <a:srgbClr val="7AAB4E"/>
                </a:solidFill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r>
                    <a:rPr lang="en-US" dirty="0" smtClean="0">
                      <a:solidFill>
                        <a:schemeClr val="tx1"/>
                      </a:solidFill>
                    </a:rPr>
                    <a:t>Secondary</a:t>
                  </a:r>
                </a:p>
                <a:p>
                  <a:pPr algn="ctr"/>
                  <a:r>
                    <a:rPr lang="en-US" dirty="0" smtClean="0">
                      <a:solidFill>
                        <a:schemeClr val="tx1"/>
                      </a:solidFill>
                    </a:rPr>
                    <a:t>host3</a:t>
                  </a:r>
                </a:p>
              </p:txBody>
            </p:sp>
          </p:grpSp>
          <p:sp>
            <p:nvSpPr>
              <p:cNvPr id="21" name="Can 20"/>
              <p:cNvSpPr/>
              <p:nvPr/>
            </p:nvSpPr>
            <p:spPr>
              <a:xfrm>
                <a:off x="4147065" y="2960198"/>
                <a:ext cx="1126198" cy="1011672"/>
              </a:xfrm>
              <a:prstGeom prst="can">
                <a:avLst/>
              </a:prstGeom>
              <a:solidFill>
                <a:srgbClr val="7AAB4E"/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Primary</a:t>
                </a:r>
              </a:p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host1</a:t>
                </a:r>
              </a:p>
            </p:txBody>
          </p:sp>
        </p:grpSp>
        <p:sp>
          <p:nvSpPr>
            <p:cNvPr id="19" name="Rectangle 18"/>
            <p:cNvSpPr/>
            <p:nvPr/>
          </p:nvSpPr>
          <p:spPr>
            <a:xfrm>
              <a:off x="4207156" y="2311777"/>
              <a:ext cx="3777688" cy="2897861"/>
            </a:xfrm>
            <a:prstGeom prst="rect">
              <a:avLst/>
            </a:prstGeom>
            <a:noFill/>
            <a:ln>
              <a:solidFill>
                <a:schemeClr val="tx1"/>
              </a:solidFill>
              <a:prstDash val="dot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 smtClean="0">
                <a:solidFill>
                  <a:schemeClr val="tx1"/>
                </a:solidFill>
              </a:endParaRPr>
            </a:p>
          </p:txBody>
        </p:sp>
      </p:grpSp>
      <p:sp>
        <p:nvSpPr>
          <p:cNvPr id="24" name="Rectangle 23"/>
          <p:cNvSpPr/>
          <p:nvPr/>
        </p:nvSpPr>
        <p:spPr>
          <a:xfrm>
            <a:off x="2934528" y="1484671"/>
            <a:ext cx="1881720" cy="827106"/>
          </a:xfrm>
          <a:prstGeom prst="rect">
            <a:avLst/>
          </a:prstGeom>
          <a:solidFill>
            <a:srgbClr val="FF66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Mongo</a:t>
            </a:r>
          </a:p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Client</a:t>
            </a:r>
          </a:p>
        </p:txBody>
      </p:sp>
      <p:sp>
        <p:nvSpPr>
          <p:cNvPr id="3" name="Oval 2"/>
          <p:cNvSpPr/>
          <p:nvPr/>
        </p:nvSpPr>
        <p:spPr>
          <a:xfrm>
            <a:off x="3081076" y="3406846"/>
            <a:ext cx="1595748" cy="793425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Monitor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Thread 1</a:t>
            </a:r>
          </a:p>
        </p:txBody>
      </p:sp>
      <p:sp>
        <p:nvSpPr>
          <p:cNvPr id="14" name="Oval 13"/>
          <p:cNvSpPr/>
          <p:nvPr/>
        </p:nvSpPr>
        <p:spPr>
          <a:xfrm>
            <a:off x="4018374" y="4529511"/>
            <a:ext cx="1595748" cy="793425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Monitor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Thread 2</a:t>
            </a:r>
          </a:p>
        </p:txBody>
      </p:sp>
      <p:sp>
        <p:nvSpPr>
          <p:cNvPr id="5" name="Rectangle 4"/>
          <p:cNvSpPr/>
          <p:nvPr/>
        </p:nvSpPr>
        <p:spPr>
          <a:xfrm>
            <a:off x="7876332" y="4861271"/>
            <a:ext cx="656033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AU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5B972B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Zapf Dingbats"/>
                <a:ea typeface="Zapf Dingbats"/>
                <a:cs typeface="Zapf Dingbats"/>
                <a:sym typeface="Zapf Dingbats"/>
              </a:rPr>
              <a:t>✔</a:t>
            </a:r>
            <a:endParaRPr lang="en-AU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5B972B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6" name="Oval 15"/>
          <p:cNvSpPr/>
          <p:nvPr/>
        </p:nvSpPr>
        <p:spPr>
          <a:xfrm>
            <a:off x="2136654" y="4500163"/>
            <a:ext cx="1595748" cy="793425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Monitor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Thread 3</a:t>
            </a:r>
          </a:p>
        </p:txBody>
      </p:sp>
      <p:sp>
        <p:nvSpPr>
          <p:cNvPr id="25" name="Rectangle 24"/>
          <p:cNvSpPr/>
          <p:nvPr/>
        </p:nvSpPr>
        <p:spPr>
          <a:xfrm>
            <a:off x="254934" y="2556239"/>
            <a:ext cx="1881720" cy="827106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Your</a:t>
            </a:r>
          </a:p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Code</a:t>
            </a:r>
          </a:p>
        </p:txBody>
      </p:sp>
      <p:sp>
        <p:nvSpPr>
          <p:cNvPr id="26" name="Rectangle 25"/>
          <p:cNvSpPr/>
          <p:nvPr/>
        </p:nvSpPr>
        <p:spPr>
          <a:xfrm>
            <a:off x="9249967" y="3365193"/>
            <a:ext cx="656033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AU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5B972B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Zapf Dingbats"/>
                <a:ea typeface="Zapf Dingbats"/>
                <a:cs typeface="Zapf Dingbats"/>
                <a:sym typeface="Zapf Dingbats"/>
              </a:rPr>
              <a:t>✔</a:t>
            </a:r>
            <a:endParaRPr lang="en-AU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5B972B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10601468" y="4883431"/>
            <a:ext cx="656033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AU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5B972B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Zapf Dingbats"/>
                <a:ea typeface="Zapf Dingbats"/>
                <a:cs typeface="Zapf Dingbats"/>
                <a:sym typeface="Zapf Dingbats"/>
              </a:rPr>
              <a:t>✔</a:t>
            </a:r>
            <a:endParaRPr lang="en-AU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5B972B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808527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Life Intervenes</a:t>
            </a:r>
            <a:endParaRPr lang="en-US" dirty="0"/>
          </a:p>
        </p:txBody>
      </p:sp>
      <p:grpSp>
        <p:nvGrpSpPr>
          <p:cNvPr id="17" name="Group 16"/>
          <p:cNvGrpSpPr/>
          <p:nvPr/>
        </p:nvGrpSpPr>
        <p:grpSpPr>
          <a:xfrm>
            <a:off x="7304799" y="2002455"/>
            <a:ext cx="4516760" cy="3418825"/>
            <a:chOff x="4207156" y="2311777"/>
            <a:chExt cx="3777688" cy="2897861"/>
          </a:xfrm>
        </p:grpSpPr>
        <p:grpSp>
          <p:nvGrpSpPr>
            <p:cNvPr id="18" name="Group 17"/>
            <p:cNvGrpSpPr/>
            <p:nvPr/>
          </p:nvGrpSpPr>
          <p:grpSpPr>
            <a:xfrm>
              <a:off x="4406703" y="2624279"/>
              <a:ext cx="3378594" cy="2310439"/>
              <a:chOff x="3020867" y="2960198"/>
              <a:chExt cx="3378594" cy="2310439"/>
            </a:xfrm>
          </p:grpSpPr>
          <p:grpSp>
            <p:nvGrpSpPr>
              <p:cNvPr id="20" name="Group 19"/>
              <p:cNvGrpSpPr/>
              <p:nvPr/>
            </p:nvGrpSpPr>
            <p:grpSpPr>
              <a:xfrm>
                <a:off x="3020867" y="4258965"/>
                <a:ext cx="3378594" cy="1011672"/>
                <a:chOff x="3822778" y="4272621"/>
                <a:chExt cx="3856218" cy="1146227"/>
              </a:xfrm>
            </p:grpSpPr>
            <p:sp>
              <p:nvSpPr>
                <p:cNvPr id="22" name="Can 21"/>
                <p:cNvSpPr/>
                <p:nvPr/>
              </p:nvSpPr>
              <p:spPr>
                <a:xfrm>
                  <a:off x="3822778" y="4272621"/>
                  <a:ext cx="1285406" cy="1146227"/>
                </a:xfrm>
                <a:prstGeom prst="can">
                  <a:avLst/>
                </a:prstGeom>
                <a:solidFill>
                  <a:srgbClr val="7AAB4E"/>
                </a:solidFill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r>
                    <a:rPr lang="en-US" dirty="0" smtClean="0">
                      <a:solidFill>
                        <a:schemeClr val="tx1"/>
                      </a:solidFill>
                    </a:rPr>
                    <a:t>Secondary</a:t>
                  </a:r>
                </a:p>
                <a:p>
                  <a:pPr algn="ctr"/>
                  <a:r>
                    <a:rPr lang="en-US" dirty="0" smtClean="0">
                      <a:solidFill>
                        <a:schemeClr val="tx1"/>
                      </a:solidFill>
                    </a:rPr>
                    <a:t>host2</a:t>
                  </a:r>
                </a:p>
              </p:txBody>
            </p:sp>
            <p:sp>
              <p:nvSpPr>
                <p:cNvPr id="23" name="Can 22"/>
                <p:cNvSpPr/>
                <p:nvPr/>
              </p:nvSpPr>
              <p:spPr>
                <a:xfrm>
                  <a:off x="6393590" y="4272621"/>
                  <a:ext cx="1285406" cy="1146227"/>
                </a:xfrm>
                <a:prstGeom prst="can">
                  <a:avLst/>
                </a:prstGeom>
                <a:solidFill>
                  <a:srgbClr val="7AAB4E"/>
                </a:solidFill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r>
                    <a:rPr lang="en-US" dirty="0" smtClean="0">
                      <a:solidFill>
                        <a:schemeClr val="tx1"/>
                      </a:solidFill>
                    </a:rPr>
                    <a:t>Secondary</a:t>
                  </a:r>
                </a:p>
                <a:p>
                  <a:pPr algn="ctr"/>
                  <a:r>
                    <a:rPr lang="en-US" dirty="0" smtClean="0">
                      <a:solidFill>
                        <a:schemeClr val="tx1"/>
                      </a:solidFill>
                    </a:rPr>
                    <a:t>host3</a:t>
                  </a:r>
                </a:p>
              </p:txBody>
            </p:sp>
          </p:grpSp>
          <p:sp>
            <p:nvSpPr>
              <p:cNvPr id="21" name="Can 20"/>
              <p:cNvSpPr/>
              <p:nvPr/>
            </p:nvSpPr>
            <p:spPr>
              <a:xfrm>
                <a:off x="4147065" y="2960198"/>
                <a:ext cx="1126198" cy="1011672"/>
              </a:xfrm>
              <a:prstGeom prst="can">
                <a:avLst/>
              </a:prstGeom>
              <a:solidFill>
                <a:srgbClr val="7AAB4E"/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Primary</a:t>
                </a:r>
              </a:p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host1</a:t>
                </a:r>
              </a:p>
            </p:txBody>
          </p:sp>
        </p:grpSp>
        <p:sp>
          <p:nvSpPr>
            <p:cNvPr id="19" name="Rectangle 18"/>
            <p:cNvSpPr/>
            <p:nvPr/>
          </p:nvSpPr>
          <p:spPr>
            <a:xfrm>
              <a:off x="4207156" y="2311777"/>
              <a:ext cx="3777688" cy="2897861"/>
            </a:xfrm>
            <a:prstGeom prst="rect">
              <a:avLst/>
            </a:prstGeom>
            <a:noFill/>
            <a:ln>
              <a:solidFill>
                <a:schemeClr val="tx1"/>
              </a:solidFill>
              <a:prstDash val="dot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 smtClean="0">
                <a:solidFill>
                  <a:schemeClr val="tx1"/>
                </a:solidFill>
              </a:endParaRPr>
            </a:p>
          </p:txBody>
        </p:sp>
      </p:grpSp>
      <p:sp>
        <p:nvSpPr>
          <p:cNvPr id="24" name="Rectangle 23"/>
          <p:cNvSpPr/>
          <p:nvPr/>
        </p:nvSpPr>
        <p:spPr>
          <a:xfrm>
            <a:off x="2934528" y="1484671"/>
            <a:ext cx="1881720" cy="827106"/>
          </a:xfrm>
          <a:prstGeom prst="rect">
            <a:avLst/>
          </a:prstGeom>
          <a:solidFill>
            <a:srgbClr val="FF66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Mongo</a:t>
            </a:r>
          </a:p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Client</a:t>
            </a:r>
          </a:p>
        </p:txBody>
      </p:sp>
      <p:sp>
        <p:nvSpPr>
          <p:cNvPr id="3" name="Oval 2"/>
          <p:cNvSpPr/>
          <p:nvPr/>
        </p:nvSpPr>
        <p:spPr>
          <a:xfrm>
            <a:off x="3081076" y="3406846"/>
            <a:ext cx="1595748" cy="793425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Monitor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Thread 1</a:t>
            </a:r>
          </a:p>
        </p:txBody>
      </p:sp>
      <p:sp>
        <p:nvSpPr>
          <p:cNvPr id="14" name="Oval 13"/>
          <p:cNvSpPr/>
          <p:nvPr/>
        </p:nvSpPr>
        <p:spPr>
          <a:xfrm>
            <a:off x="4018374" y="4529511"/>
            <a:ext cx="1595748" cy="793425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Monitor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Thread 2</a:t>
            </a:r>
          </a:p>
        </p:txBody>
      </p:sp>
      <p:sp>
        <p:nvSpPr>
          <p:cNvPr id="5" name="Rectangle 4"/>
          <p:cNvSpPr/>
          <p:nvPr/>
        </p:nvSpPr>
        <p:spPr>
          <a:xfrm>
            <a:off x="7876332" y="4861271"/>
            <a:ext cx="656033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AU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5B972B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Zapf Dingbats"/>
                <a:ea typeface="Zapf Dingbats"/>
                <a:cs typeface="Zapf Dingbats"/>
                <a:sym typeface="Zapf Dingbats"/>
              </a:rPr>
              <a:t>✔</a:t>
            </a:r>
            <a:endParaRPr lang="en-AU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5B972B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6" name="Oval 15"/>
          <p:cNvSpPr/>
          <p:nvPr/>
        </p:nvSpPr>
        <p:spPr>
          <a:xfrm>
            <a:off x="2136654" y="4500163"/>
            <a:ext cx="1595748" cy="793425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Monitor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Thread 3</a:t>
            </a:r>
          </a:p>
        </p:txBody>
      </p:sp>
      <p:sp>
        <p:nvSpPr>
          <p:cNvPr id="25" name="Rectangle 24"/>
          <p:cNvSpPr/>
          <p:nvPr/>
        </p:nvSpPr>
        <p:spPr>
          <a:xfrm>
            <a:off x="254934" y="2556239"/>
            <a:ext cx="1881720" cy="827106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Your</a:t>
            </a:r>
          </a:p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Code</a:t>
            </a:r>
          </a:p>
        </p:txBody>
      </p:sp>
      <p:sp>
        <p:nvSpPr>
          <p:cNvPr id="28" name="Rectangle 27"/>
          <p:cNvSpPr/>
          <p:nvPr/>
        </p:nvSpPr>
        <p:spPr>
          <a:xfrm>
            <a:off x="10601468" y="4883431"/>
            <a:ext cx="656033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AU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5B972B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Zapf Dingbats"/>
                <a:ea typeface="Zapf Dingbats"/>
                <a:cs typeface="Zapf Dingbats"/>
                <a:sym typeface="Zapf Dingbats"/>
              </a:rPr>
              <a:t>✔</a:t>
            </a:r>
            <a:endParaRPr lang="en-AU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5B972B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9219156" y="3383345"/>
            <a:ext cx="770388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6000" dirty="0">
                <a:solidFill>
                  <a:srgbClr val="FF0000"/>
                </a:solidFill>
                <a:latin typeface="Zapf Dingbats"/>
                <a:ea typeface="Zapf Dingbats"/>
                <a:cs typeface="Zapf Dingbats"/>
              </a:rPr>
              <a:t>✖</a:t>
            </a:r>
            <a:endParaRPr lang="en-US" sz="6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94631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Drivers and Frameworks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1295400" y="1824782"/>
            <a:ext cx="9447070" cy="2228697"/>
            <a:chOff x="487308" y="2006064"/>
            <a:chExt cx="8189362" cy="1931986"/>
          </a:xfrm>
        </p:grpSpPr>
        <p:pic>
          <p:nvPicPr>
            <p:cNvPr id="5" name="Picture 33"/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69072" y="3330037"/>
              <a:ext cx="763587" cy="6080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7308" y="2006064"/>
              <a:ext cx="755651" cy="7556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Picture 29"/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82818" y="2083851"/>
              <a:ext cx="644524" cy="8207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Picture 30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95898" y="3315224"/>
              <a:ext cx="825500" cy="538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Picture 36"/>
            <p:cNvPicPr>
              <a:picLocks noChangeAspect="1"/>
            </p:cNvPicPr>
            <p:nvPr/>
          </p:nvPicPr>
          <p:blipFill>
            <a:blip r:embed="rId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39481" y="2070680"/>
              <a:ext cx="566737" cy="6159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" name="Picture 9" descr="Scala_logo.png"/>
            <p:cNvPicPr>
              <a:picLocks noChangeAspect="1"/>
            </p:cNvPicPr>
            <p:nvPr/>
          </p:nvPicPr>
          <p:blipFill>
            <a:blip r:embed="rId7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25032" y="3405444"/>
              <a:ext cx="903288" cy="2635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" name="Picture 27"/>
            <p:cNvPicPr>
              <a:picLocks noChangeAspect="1"/>
            </p:cNvPicPr>
            <p:nvPr/>
          </p:nvPicPr>
          <p:blipFill>
            <a:blip r:embed="rId8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57372" y="2083851"/>
              <a:ext cx="608012" cy="6064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" name="Picture 32"/>
            <p:cNvPicPr>
              <a:picLocks noChangeAspect="1"/>
            </p:cNvPicPr>
            <p:nvPr/>
          </p:nvPicPr>
          <p:blipFill>
            <a:blip r:embed="rId9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83828" y="3270599"/>
              <a:ext cx="414337" cy="4524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" name="Picture 34"/>
            <p:cNvPicPr>
              <a:picLocks noChangeAspect="1"/>
            </p:cNvPicPr>
            <p:nvPr/>
          </p:nvPicPr>
          <p:blipFill>
            <a:blip r:embed="rId10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12158" y="2355196"/>
              <a:ext cx="1228725" cy="303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4" name="Picture 14" descr="nodejs-light.png"/>
            <p:cNvPicPr>
              <a:picLocks noChangeAspect="1"/>
            </p:cNvPicPr>
            <p:nvPr/>
          </p:nvPicPr>
          <p:blipFill>
            <a:blip r:embed="rId11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84445" y="3142600"/>
              <a:ext cx="1292225" cy="646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cxnSp>
        <p:nvCxnSpPr>
          <p:cNvPr id="15" name="Straight Connector 14"/>
          <p:cNvCxnSpPr/>
          <p:nvPr/>
        </p:nvCxnSpPr>
        <p:spPr>
          <a:xfrm>
            <a:off x="381000" y="4419600"/>
            <a:ext cx="11125200" cy="0"/>
          </a:xfrm>
          <a:prstGeom prst="line">
            <a:avLst/>
          </a:prstGeom>
          <a:ln w="19050" cmpd="sng">
            <a:solidFill>
              <a:schemeClr val="bg1">
                <a:lumMod val="75000"/>
              </a:schemeClr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6" name="Picture 15" descr="687474703a2f2f662e636c2e6c792f6974656d732f30563253316e304b3169337931633132326730342f53637265656e25323053686f74253230323031322d30342d31312532306174253230392e35392e3432253230414d2e706e67.png"/>
          <p:cNvPicPr>
            <a:picLocks noChangeAspect="1"/>
          </p:cNvPicPr>
          <p:nvPr/>
        </p:nvPicPr>
        <p:blipFill>
          <a:blip r:embed="rId1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230558" y="5703338"/>
            <a:ext cx="1059093" cy="321144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62333" y="5425704"/>
            <a:ext cx="1134630" cy="664066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53801" y="4806933"/>
            <a:ext cx="1583527" cy="439526"/>
          </a:xfrm>
          <a:prstGeom prst="rect">
            <a:avLst/>
          </a:prstGeom>
        </p:spPr>
      </p:pic>
      <p:sp>
        <p:nvSpPr>
          <p:cNvPr id="19" name="Content Placeholder 1"/>
          <p:cNvSpPr txBox="1">
            <a:spLocks/>
          </p:cNvSpPr>
          <p:nvPr/>
        </p:nvSpPr>
        <p:spPr bwMode="auto">
          <a:xfrm>
            <a:off x="8359047" y="5653259"/>
            <a:ext cx="1501774" cy="49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0" tIns="0" rIns="0" bIns="0"/>
          <a:lstStyle>
            <a:lvl1pPr marL="342900" indent="-342900" algn="l" defTabSz="457200" rtl="0" eaLnBrk="0" fontAlgn="base" hangingPunct="0">
              <a:spcBef>
                <a:spcPts val="1275"/>
              </a:spcBef>
              <a:spcAft>
                <a:spcPct val="0"/>
              </a:spcAft>
              <a:buFont typeface="Arial" charset="0"/>
              <a:buChar char="•"/>
              <a:defRPr sz="2800" kern="1200">
                <a:solidFill>
                  <a:srgbClr val="595959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742950" indent="-285750" algn="l" defTabSz="457200" rtl="0" eaLnBrk="0" fontAlgn="base" hangingPunct="0">
              <a:lnSpc>
                <a:spcPts val="2775"/>
              </a:lnSpc>
              <a:spcBef>
                <a:spcPts val="600"/>
              </a:spcBef>
              <a:spcAft>
                <a:spcPct val="0"/>
              </a:spcAft>
              <a:buFont typeface="Arial" charset="0"/>
              <a:buChar char="–"/>
              <a:defRPr sz="2400" kern="1200">
                <a:solidFill>
                  <a:srgbClr val="595959"/>
                </a:solidFill>
                <a:latin typeface="+mn-lt"/>
                <a:ea typeface="ＭＳ Ｐゴシック" charset="0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rgbClr val="595959"/>
                </a:solidFill>
                <a:latin typeface="+mn-lt"/>
                <a:ea typeface="ＭＳ Ｐゴシック" charset="0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3200" kern="1200">
                <a:solidFill>
                  <a:srgbClr val="595959"/>
                </a:solidFill>
                <a:latin typeface="+mn-lt"/>
                <a:ea typeface="ＭＳ Ｐゴシック" charset="0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3200" kern="1200">
                <a:solidFill>
                  <a:srgbClr val="595959"/>
                </a:solidFill>
                <a:latin typeface="+mn-lt"/>
                <a:ea typeface="ＭＳ Ｐゴシック" charset="0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eaLnBrk="1" fontAlgn="auto" hangingPunct="1">
              <a:spcBef>
                <a:spcPts val="72"/>
              </a:spcBef>
              <a:spcAft>
                <a:spcPts val="0"/>
              </a:spcAft>
              <a:buNone/>
              <a:defRPr/>
            </a:pPr>
            <a:r>
              <a:rPr lang="en-US" sz="1800" dirty="0" err="1">
                <a:solidFill>
                  <a:schemeClr val="tx2"/>
                </a:solidFill>
                <a:latin typeface="+mj-lt"/>
                <a:ea typeface="+mn-ea"/>
                <a:cs typeface="Arial"/>
              </a:rPr>
              <a:t>Morphia</a:t>
            </a:r>
            <a:endParaRPr lang="en-US" sz="1800" dirty="0">
              <a:solidFill>
                <a:schemeClr val="tx2"/>
              </a:solidFill>
              <a:latin typeface="+mj-lt"/>
              <a:ea typeface="+mn-ea"/>
              <a:cs typeface="Arial"/>
            </a:endParaRP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89651" y="4873038"/>
            <a:ext cx="1400684" cy="361262"/>
          </a:xfrm>
          <a:prstGeom prst="rect">
            <a:avLst/>
          </a:prstGeom>
        </p:spPr>
      </p:pic>
      <p:sp>
        <p:nvSpPr>
          <p:cNvPr id="21" name="Content Placeholder 1"/>
          <p:cNvSpPr txBox="1">
            <a:spLocks/>
          </p:cNvSpPr>
          <p:nvPr/>
        </p:nvSpPr>
        <p:spPr bwMode="auto">
          <a:xfrm>
            <a:off x="2667000" y="4873038"/>
            <a:ext cx="2121813" cy="49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0" tIns="0" rIns="0" bIns="0"/>
          <a:lstStyle>
            <a:lvl1pPr marL="342900" indent="-342900" algn="l" defTabSz="457200" rtl="0" eaLnBrk="0" fontAlgn="base" hangingPunct="0">
              <a:spcBef>
                <a:spcPts val="1275"/>
              </a:spcBef>
              <a:spcAft>
                <a:spcPct val="0"/>
              </a:spcAft>
              <a:buFont typeface="Arial" charset="0"/>
              <a:buChar char="•"/>
              <a:defRPr sz="2800" kern="1200">
                <a:solidFill>
                  <a:srgbClr val="595959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742950" indent="-285750" algn="l" defTabSz="457200" rtl="0" eaLnBrk="0" fontAlgn="base" hangingPunct="0">
              <a:lnSpc>
                <a:spcPts val="2775"/>
              </a:lnSpc>
              <a:spcBef>
                <a:spcPts val="600"/>
              </a:spcBef>
              <a:spcAft>
                <a:spcPct val="0"/>
              </a:spcAft>
              <a:buFont typeface="Arial" charset="0"/>
              <a:buChar char="–"/>
              <a:defRPr sz="2400" kern="1200">
                <a:solidFill>
                  <a:srgbClr val="595959"/>
                </a:solidFill>
                <a:latin typeface="+mn-lt"/>
                <a:ea typeface="ＭＳ Ｐゴシック" charset="0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rgbClr val="595959"/>
                </a:solidFill>
                <a:latin typeface="+mn-lt"/>
                <a:ea typeface="ＭＳ Ｐゴシック" charset="0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3200" kern="1200">
                <a:solidFill>
                  <a:srgbClr val="595959"/>
                </a:solidFill>
                <a:latin typeface="+mn-lt"/>
                <a:ea typeface="ＭＳ Ｐゴシック" charset="0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3200" kern="1200">
                <a:solidFill>
                  <a:srgbClr val="595959"/>
                </a:solidFill>
                <a:latin typeface="+mn-lt"/>
                <a:ea typeface="ＭＳ Ｐゴシック" charset="0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eaLnBrk="1" fontAlgn="auto" hangingPunct="1">
              <a:spcBef>
                <a:spcPts val="72"/>
              </a:spcBef>
              <a:spcAft>
                <a:spcPts val="0"/>
              </a:spcAft>
              <a:buNone/>
              <a:defRPr/>
            </a:pPr>
            <a:r>
              <a:rPr lang="en-US" sz="1800" dirty="0">
                <a:solidFill>
                  <a:schemeClr val="tx2"/>
                </a:solidFill>
                <a:latin typeface="+mj-lt"/>
                <a:ea typeface="+mn-ea"/>
                <a:cs typeface="Arial"/>
              </a:rPr>
              <a:t>MEAN Stack</a:t>
            </a:r>
          </a:p>
        </p:txBody>
      </p:sp>
      <p:pic>
        <p:nvPicPr>
          <p:cNvPr id="22" name="Picture 21" descr="django-logo.png"/>
          <p:cNvPicPr>
            <a:picLocks noChangeAspect="1"/>
          </p:cNvPicPr>
          <p:nvPr/>
        </p:nvPicPr>
        <p:blipFill>
          <a:blip r:embed="rId1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394562" y="5703338"/>
            <a:ext cx="814408" cy="2836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21215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Monitor may not detect</a:t>
            </a:r>
            <a:endParaRPr lang="en-US" dirty="0"/>
          </a:p>
        </p:txBody>
      </p:sp>
      <p:grpSp>
        <p:nvGrpSpPr>
          <p:cNvPr id="17" name="Group 16"/>
          <p:cNvGrpSpPr/>
          <p:nvPr/>
        </p:nvGrpSpPr>
        <p:grpSpPr>
          <a:xfrm>
            <a:off x="7304799" y="2002455"/>
            <a:ext cx="4516760" cy="3418825"/>
            <a:chOff x="4207156" y="2311777"/>
            <a:chExt cx="3777688" cy="2897861"/>
          </a:xfrm>
        </p:grpSpPr>
        <p:grpSp>
          <p:nvGrpSpPr>
            <p:cNvPr id="18" name="Group 17"/>
            <p:cNvGrpSpPr/>
            <p:nvPr/>
          </p:nvGrpSpPr>
          <p:grpSpPr>
            <a:xfrm>
              <a:off x="4406703" y="2624279"/>
              <a:ext cx="3378594" cy="2310439"/>
              <a:chOff x="3020867" y="2960198"/>
              <a:chExt cx="3378594" cy="2310439"/>
            </a:xfrm>
          </p:grpSpPr>
          <p:grpSp>
            <p:nvGrpSpPr>
              <p:cNvPr id="20" name="Group 19"/>
              <p:cNvGrpSpPr/>
              <p:nvPr/>
            </p:nvGrpSpPr>
            <p:grpSpPr>
              <a:xfrm>
                <a:off x="3020867" y="4258965"/>
                <a:ext cx="3378594" cy="1011672"/>
                <a:chOff x="3822778" y="4272621"/>
                <a:chExt cx="3856218" cy="1146227"/>
              </a:xfrm>
            </p:grpSpPr>
            <p:sp>
              <p:nvSpPr>
                <p:cNvPr id="22" name="Can 21"/>
                <p:cNvSpPr/>
                <p:nvPr/>
              </p:nvSpPr>
              <p:spPr>
                <a:xfrm>
                  <a:off x="3822778" y="4272621"/>
                  <a:ext cx="1285406" cy="1146227"/>
                </a:xfrm>
                <a:prstGeom prst="can">
                  <a:avLst/>
                </a:prstGeom>
                <a:solidFill>
                  <a:srgbClr val="7AAB4E"/>
                </a:solidFill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r>
                    <a:rPr lang="en-US" dirty="0" smtClean="0">
                      <a:solidFill>
                        <a:schemeClr val="tx1"/>
                      </a:solidFill>
                    </a:rPr>
                    <a:t>Secondary</a:t>
                  </a:r>
                </a:p>
                <a:p>
                  <a:pPr algn="ctr"/>
                  <a:r>
                    <a:rPr lang="en-US" dirty="0" smtClean="0">
                      <a:solidFill>
                        <a:schemeClr val="tx1"/>
                      </a:solidFill>
                    </a:rPr>
                    <a:t>host2</a:t>
                  </a:r>
                </a:p>
              </p:txBody>
            </p:sp>
            <p:sp>
              <p:nvSpPr>
                <p:cNvPr id="23" name="Can 22"/>
                <p:cNvSpPr/>
                <p:nvPr/>
              </p:nvSpPr>
              <p:spPr>
                <a:xfrm>
                  <a:off x="6393590" y="4272621"/>
                  <a:ext cx="1285406" cy="1146227"/>
                </a:xfrm>
                <a:prstGeom prst="can">
                  <a:avLst/>
                </a:prstGeom>
                <a:solidFill>
                  <a:srgbClr val="7AAB4E"/>
                </a:solidFill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r>
                    <a:rPr lang="en-US" dirty="0" smtClean="0">
                      <a:solidFill>
                        <a:schemeClr val="tx1"/>
                      </a:solidFill>
                    </a:rPr>
                    <a:t>Secondary</a:t>
                  </a:r>
                </a:p>
                <a:p>
                  <a:pPr algn="ctr"/>
                  <a:r>
                    <a:rPr lang="en-US" dirty="0" smtClean="0">
                      <a:solidFill>
                        <a:schemeClr val="tx1"/>
                      </a:solidFill>
                    </a:rPr>
                    <a:t>host3</a:t>
                  </a:r>
                </a:p>
              </p:txBody>
            </p:sp>
          </p:grpSp>
          <p:sp>
            <p:nvSpPr>
              <p:cNvPr id="21" name="Can 20"/>
              <p:cNvSpPr/>
              <p:nvPr/>
            </p:nvSpPr>
            <p:spPr>
              <a:xfrm>
                <a:off x="4147065" y="2960198"/>
                <a:ext cx="1126198" cy="1011672"/>
              </a:xfrm>
              <a:prstGeom prst="can">
                <a:avLst/>
              </a:prstGeom>
              <a:solidFill>
                <a:srgbClr val="7AAB4E"/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Primary</a:t>
                </a:r>
              </a:p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host1</a:t>
                </a:r>
              </a:p>
            </p:txBody>
          </p:sp>
        </p:grpSp>
        <p:sp>
          <p:nvSpPr>
            <p:cNvPr id="19" name="Rectangle 18"/>
            <p:cNvSpPr/>
            <p:nvPr/>
          </p:nvSpPr>
          <p:spPr>
            <a:xfrm>
              <a:off x="4207156" y="2311777"/>
              <a:ext cx="3777688" cy="2897861"/>
            </a:xfrm>
            <a:prstGeom prst="rect">
              <a:avLst/>
            </a:prstGeom>
            <a:noFill/>
            <a:ln>
              <a:solidFill>
                <a:schemeClr val="tx1"/>
              </a:solidFill>
              <a:prstDash val="dot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 smtClean="0">
                <a:solidFill>
                  <a:schemeClr val="tx1"/>
                </a:solidFill>
              </a:endParaRPr>
            </a:p>
          </p:txBody>
        </p:sp>
      </p:grpSp>
      <p:sp>
        <p:nvSpPr>
          <p:cNvPr id="24" name="Rectangle 23"/>
          <p:cNvSpPr/>
          <p:nvPr/>
        </p:nvSpPr>
        <p:spPr>
          <a:xfrm>
            <a:off x="2934528" y="1484671"/>
            <a:ext cx="1881720" cy="827106"/>
          </a:xfrm>
          <a:prstGeom prst="rect">
            <a:avLst/>
          </a:prstGeom>
          <a:solidFill>
            <a:srgbClr val="FF66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Mongo</a:t>
            </a:r>
          </a:p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Client</a:t>
            </a:r>
          </a:p>
        </p:txBody>
      </p:sp>
      <p:sp>
        <p:nvSpPr>
          <p:cNvPr id="3" name="Oval 2"/>
          <p:cNvSpPr/>
          <p:nvPr/>
        </p:nvSpPr>
        <p:spPr>
          <a:xfrm>
            <a:off x="3081076" y="3406846"/>
            <a:ext cx="1595748" cy="793425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Monitor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Thread 1</a:t>
            </a:r>
          </a:p>
        </p:txBody>
      </p:sp>
      <p:sp>
        <p:nvSpPr>
          <p:cNvPr id="14" name="Oval 13"/>
          <p:cNvSpPr/>
          <p:nvPr/>
        </p:nvSpPr>
        <p:spPr>
          <a:xfrm>
            <a:off x="4018374" y="4529511"/>
            <a:ext cx="1595748" cy="793425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Monitor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Thread 2</a:t>
            </a:r>
          </a:p>
        </p:txBody>
      </p:sp>
      <p:sp>
        <p:nvSpPr>
          <p:cNvPr id="5" name="Rectangle 4"/>
          <p:cNvSpPr/>
          <p:nvPr/>
        </p:nvSpPr>
        <p:spPr>
          <a:xfrm>
            <a:off x="7876332" y="4861271"/>
            <a:ext cx="656033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AU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5B972B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Zapf Dingbats"/>
                <a:ea typeface="Zapf Dingbats"/>
                <a:cs typeface="Zapf Dingbats"/>
                <a:sym typeface="Zapf Dingbats"/>
              </a:rPr>
              <a:t>✔</a:t>
            </a:r>
            <a:endParaRPr lang="en-AU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5B972B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6" name="Oval 15"/>
          <p:cNvSpPr/>
          <p:nvPr/>
        </p:nvSpPr>
        <p:spPr>
          <a:xfrm>
            <a:off x="2136654" y="4500163"/>
            <a:ext cx="1595748" cy="793425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Monitor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Thread 3</a:t>
            </a:r>
          </a:p>
        </p:txBody>
      </p:sp>
      <p:sp>
        <p:nvSpPr>
          <p:cNvPr id="25" name="Rectangle 24"/>
          <p:cNvSpPr/>
          <p:nvPr/>
        </p:nvSpPr>
        <p:spPr>
          <a:xfrm>
            <a:off x="254934" y="2556239"/>
            <a:ext cx="1881720" cy="827106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Your</a:t>
            </a:r>
          </a:p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Code</a:t>
            </a:r>
          </a:p>
        </p:txBody>
      </p:sp>
      <p:sp>
        <p:nvSpPr>
          <p:cNvPr id="28" name="Rectangle 27"/>
          <p:cNvSpPr/>
          <p:nvPr/>
        </p:nvSpPr>
        <p:spPr>
          <a:xfrm>
            <a:off x="10601468" y="4883431"/>
            <a:ext cx="656033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AU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5B972B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Zapf Dingbats"/>
                <a:ea typeface="Zapf Dingbats"/>
                <a:cs typeface="Zapf Dingbats"/>
                <a:sym typeface="Zapf Dingbats"/>
              </a:rPr>
              <a:t>✔</a:t>
            </a:r>
            <a:endParaRPr lang="en-AU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5B972B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9219156" y="3383345"/>
            <a:ext cx="770388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6000" dirty="0">
                <a:solidFill>
                  <a:srgbClr val="FF0000"/>
                </a:solidFill>
                <a:latin typeface="Zapf Dingbats"/>
                <a:ea typeface="Zapf Dingbats"/>
                <a:cs typeface="Zapf Dingbats"/>
              </a:rPr>
              <a:t>✖</a:t>
            </a:r>
            <a:endParaRPr lang="en-US" sz="6000" dirty="0">
              <a:solidFill>
                <a:srgbClr val="FF0000"/>
              </a:solidFill>
            </a:endParaRPr>
          </a:p>
        </p:txBody>
      </p:sp>
      <p:cxnSp>
        <p:nvCxnSpPr>
          <p:cNvPr id="7" name="Straight Arrow Connector 6"/>
          <p:cNvCxnSpPr>
            <a:stCxn id="25" idx="0"/>
            <a:endCxn id="24" idx="1"/>
          </p:cNvCxnSpPr>
          <p:nvPr/>
        </p:nvCxnSpPr>
        <p:spPr>
          <a:xfrm flipV="1">
            <a:off x="1195794" y="1898224"/>
            <a:ext cx="1738734" cy="658015"/>
          </a:xfrm>
          <a:prstGeom prst="straightConnector1">
            <a:avLst/>
          </a:prstGeom>
          <a:ln w="38100" cmpd="sng">
            <a:solidFill>
              <a:schemeClr val="tx1">
                <a:lumMod val="65000"/>
                <a:lumOff val="35000"/>
              </a:schemeClr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24" idx="3"/>
            <a:endCxn id="21" idx="2"/>
          </p:cNvCxnSpPr>
          <p:nvPr/>
        </p:nvCxnSpPr>
        <p:spPr>
          <a:xfrm>
            <a:off x="4816248" y="1898224"/>
            <a:ext cx="4073667" cy="1069686"/>
          </a:xfrm>
          <a:prstGeom prst="straightConnector1">
            <a:avLst/>
          </a:prstGeom>
          <a:ln w="38100" cmpd="sng">
            <a:solidFill>
              <a:schemeClr val="tx1">
                <a:lumMod val="65000"/>
                <a:lumOff val="35000"/>
              </a:schemeClr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830440" y="1594013"/>
            <a:ext cx="13062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Insert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2538393" y="2527980"/>
            <a:ext cx="30757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 smtClean="0">
                <a:solidFill>
                  <a:srgbClr val="FF0000"/>
                </a:solidFill>
              </a:rPr>
              <a:t>ConnectionFailure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13" name="Straight Arrow Connector 12"/>
          <p:cNvCxnSpPr>
            <a:stCxn id="24" idx="2"/>
            <a:endCxn id="25" idx="3"/>
          </p:cNvCxnSpPr>
          <p:nvPr/>
        </p:nvCxnSpPr>
        <p:spPr>
          <a:xfrm flipH="1">
            <a:off x="2136654" y="2311777"/>
            <a:ext cx="1738734" cy="658015"/>
          </a:xfrm>
          <a:prstGeom prst="straightConnector1">
            <a:avLst/>
          </a:prstGeom>
          <a:ln w="38100" cmpd="sng">
            <a:solidFill>
              <a:schemeClr val="tx1">
                <a:lumMod val="65000"/>
                <a:lumOff val="35000"/>
              </a:schemeClr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687755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 Retry</a:t>
            </a:r>
            <a:endParaRPr lang="en-US" dirty="0"/>
          </a:p>
        </p:txBody>
      </p:sp>
      <p:grpSp>
        <p:nvGrpSpPr>
          <p:cNvPr id="17" name="Group 16"/>
          <p:cNvGrpSpPr/>
          <p:nvPr/>
        </p:nvGrpSpPr>
        <p:grpSpPr>
          <a:xfrm>
            <a:off x="7304799" y="2002455"/>
            <a:ext cx="4516760" cy="3418825"/>
            <a:chOff x="4207156" y="2311777"/>
            <a:chExt cx="3777688" cy="2897861"/>
          </a:xfrm>
        </p:grpSpPr>
        <p:grpSp>
          <p:nvGrpSpPr>
            <p:cNvPr id="18" name="Group 17"/>
            <p:cNvGrpSpPr/>
            <p:nvPr/>
          </p:nvGrpSpPr>
          <p:grpSpPr>
            <a:xfrm>
              <a:off x="4406703" y="2624279"/>
              <a:ext cx="3378594" cy="2310439"/>
              <a:chOff x="3020867" y="2960198"/>
              <a:chExt cx="3378594" cy="2310439"/>
            </a:xfrm>
          </p:grpSpPr>
          <p:grpSp>
            <p:nvGrpSpPr>
              <p:cNvPr id="20" name="Group 19"/>
              <p:cNvGrpSpPr/>
              <p:nvPr/>
            </p:nvGrpSpPr>
            <p:grpSpPr>
              <a:xfrm>
                <a:off x="3020867" y="4258965"/>
                <a:ext cx="3378594" cy="1011672"/>
                <a:chOff x="3822778" y="4272621"/>
                <a:chExt cx="3856218" cy="1146227"/>
              </a:xfrm>
            </p:grpSpPr>
            <p:sp>
              <p:nvSpPr>
                <p:cNvPr id="22" name="Can 21"/>
                <p:cNvSpPr/>
                <p:nvPr/>
              </p:nvSpPr>
              <p:spPr>
                <a:xfrm>
                  <a:off x="3822778" y="4272621"/>
                  <a:ext cx="1285406" cy="1146227"/>
                </a:xfrm>
                <a:prstGeom prst="can">
                  <a:avLst/>
                </a:prstGeom>
                <a:solidFill>
                  <a:srgbClr val="7AAB4E"/>
                </a:solidFill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r>
                    <a:rPr lang="en-US" dirty="0" smtClean="0">
                      <a:solidFill>
                        <a:schemeClr val="tx1"/>
                      </a:solidFill>
                    </a:rPr>
                    <a:t>Secondary</a:t>
                  </a:r>
                </a:p>
                <a:p>
                  <a:pPr algn="ctr"/>
                  <a:r>
                    <a:rPr lang="en-US" dirty="0" smtClean="0">
                      <a:solidFill>
                        <a:schemeClr val="tx1"/>
                      </a:solidFill>
                    </a:rPr>
                    <a:t>host2</a:t>
                  </a:r>
                </a:p>
              </p:txBody>
            </p:sp>
            <p:sp>
              <p:nvSpPr>
                <p:cNvPr id="23" name="Can 22"/>
                <p:cNvSpPr/>
                <p:nvPr/>
              </p:nvSpPr>
              <p:spPr>
                <a:xfrm>
                  <a:off x="6393590" y="4272621"/>
                  <a:ext cx="1285406" cy="1146227"/>
                </a:xfrm>
                <a:prstGeom prst="can">
                  <a:avLst/>
                </a:prstGeom>
                <a:solidFill>
                  <a:srgbClr val="7AAB4E"/>
                </a:solidFill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r>
                    <a:rPr lang="en-US" dirty="0" smtClean="0">
                      <a:solidFill>
                        <a:schemeClr val="tx1"/>
                      </a:solidFill>
                    </a:rPr>
                    <a:t>Secondary</a:t>
                  </a:r>
                </a:p>
                <a:p>
                  <a:pPr algn="ctr"/>
                  <a:r>
                    <a:rPr lang="en-US" dirty="0" smtClean="0">
                      <a:solidFill>
                        <a:schemeClr val="tx1"/>
                      </a:solidFill>
                    </a:rPr>
                    <a:t>host3</a:t>
                  </a:r>
                </a:p>
              </p:txBody>
            </p:sp>
          </p:grpSp>
          <p:sp>
            <p:nvSpPr>
              <p:cNvPr id="21" name="Can 20"/>
              <p:cNvSpPr/>
              <p:nvPr/>
            </p:nvSpPr>
            <p:spPr>
              <a:xfrm>
                <a:off x="4147065" y="2960198"/>
                <a:ext cx="1126198" cy="1011672"/>
              </a:xfrm>
              <a:prstGeom prst="can">
                <a:avLst/>
              </a:prstGeom>
              <a:solidFill>
                <a:schemeClr val="bg1">
                  <a:lumMod val="85000"/>
                </a:schemeClr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dirty="0" smtClean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9" name="Rectangle 18"/>
            <p:cNvSpPr/>
            <p:nvPr/>
          </p:nvSpPr>
          <p:spPr>
            <a:xfrm>
              <a:off x="4207156" y="2311777"/>
              <a:ext cx="3777688" cy="2897861"/>
            </a:xfrm>
            <a:prstGeom prst="rect">
              <a:avLst/>
            </a:prstGeom>
            <a:noFill/>
            <a:ln>
              <a:solidFill>
                <a:schemeClr val="tx1"/>
              </a:solidFill>
              <a:prstDash val="dot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 smtClean="0">
                <a:solidFill>
                  <a:schemeClr val="tx1"/>
                </a:solidFill>
              </a:endParaRPr>
            </a:p>
          </p:txBody>
        </p:sp>
      </p:grpSp>
      <p:sp>
        <p:nvSpPr>
          <p:cNvPr id="24" name="Rectangle 23"/>
          <p:cNvSpPr/>
          <p:nvPr/>
        </p:nvSpPr>
        <p:spPr>
          <a:xfrm>
            <a:off x="2934528" y="1484671"/>
            <a:ext cx="1881720" cy="827106"/>
          </a:xfrm>
          <a:prstGeom prst="rect">
            <a:avLst/>
          </a:prstGeom>
          <a:solidFill>
            <a:srgbClr val="FF66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Mongo</a:t>
            </a:r>
          </a:p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Client</a:t>
            </a:r>
          </a:p>
        </p:txBody>
      </p:sp>
      <p:sp>
        <p:nvSpPr>
          <p:cNvPr id="3" name="Oval 2"/>
          <p:cNvSpPr/>
          <p:nvPr/>
        </p:nvSpPr>
        <p:spPr>
          <a:xfrm>
            <a:off x="3081076" y="3406846"/>
            <a:ext cx="1595748" cy="793425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Monitor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Thread 1</a:t>
            </a:r>
          </a:p>
        </p:txBody>
      </p:sp>
      <p:sp>
        <p:nvSpPr>
          <p:cNvPr id="14" name="Oval 13"/>
          <p:cNvSpPr/>
          <p:nvPr/>
        </p:nvSpPr>
        <p:spPr>
          <a:xfrm>
            <a:off x="4018374" y="4529511"/>
            <a:ext cx="1595748" cy="793425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Monitor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Thread 2</a:t>
            </a:r>
          </a:p>
        </p:txBody>
      </p:sp>
      <p:sp>
        <p:nvSpPr>
          <p:cNvPr id="5" name="Rectangle 4"/>
          <p:cNvSpPr/>
          <p:nvPr/>
        </p:nvSpPr>
        <p:spPr>
          <a:xfrm>
            <a:off x="7876332" y="4861271"/>
            <a:ext cx="656033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AU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5B972B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Zapf Dingbats"/>
                <a:ea typeface="Zapf Dingbats"/>
                <a:cs typeface="Zapf Dingbats"/>
                <a:sym typeface="Zapf Dingbats"/>
              </a:rPr>
              <a:t>✔</a:t>
            </a:r>
            <a:endParaRPr lang="en-AU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5B972B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6" name="Oval 15"/>
          <p:cNvSpPr/>
          <p:nvPr/>
        </p:nvSpPr>
        <p:spPr>
          <a:xfrm>
            <a:off x="2136654" y="4500163"/>
            <a:ext cx="1595748" cy="793425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Monitor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Thread 3</a:t>
            </a:r>
          </a:p>
        </p:txBody>
      </p:sp>
      <p:sp>
        <p:nvSpPr>
          <p:cNvPr id="25" name="Rectangle 24"/>
          <p:cNvSpPr/>
          <p:nvPr/>
        </p:nvSpPr>
        <p:spPr>
          <a:xfrm>
            <a:off x="254934" y="2556239"/>
            <a:ext cx="1881720" cy="827106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Your</a:t>
            </a:r>
          </a:p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Code</a:t>
            </a:r>
          </a:p>
        </p:txBody>
      </p:sp>
      <p:sp>
        <p:nvSpPr>
          <p:cNvPr id="28" name="Rectangle 27"/>
          <p:cNvSpPr/>
          <p:nvPr/>
        </p:nvSpPr>
        <p:spPr>
          <a:xfrm>
            <a:off x="10601468" y="4883431"/>
            <a:ext cx="656033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AU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5B972B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Zapf Dingbats"/>
                <a:ea typeface="Zapf Dingbats"/>
                <a:cs typeface="Zapf Dingbats"/>
                <a:sym typeface="Zapf Dingbats"/>
              </a:rPr>
              <a:t>✔</a:t>
            </a:r>
            <a:endParaRPr lang="en-AU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5B972B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9219156" y="3383345"/>
            <a:ext cx="770388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6000" dirty="0">
                <a:solidFill>
                  <a:srgbClr val="FF0000"/>
                </a:solidFill>
                <a:latin typeface="Zapf Dingbats"/>
                <a:ea typeface="Zapf Dingbats"/>
                <a:cs typeface="Zapf Dingbats"/>
              </a:rPr>
              <a:t>✖</a:t>
            </a:r>
            <a:endParaRPr lang="en-US" sz="6000" dirty="0">
              <a:solidFill>
                <a:srgbClr val="FF0000"/>
              </a:solidFill>
            </a:endParaRPr>
          </a:p>
        </p:txBody>
      </p:sp>
      <p:cxnSp>
        <p:nvCxnSpPr>
          <p:cNvPr id="7" name="Straight Arrow Connector 6"/>
          <p:cNvCxnSpPr>
            <a:stCxn id="25" idx="0"/>
            <a:endCxn id="24" idx="1"/>
          </p:cNvCxnSpPr>
          <p:nvPr/>
        </p:nvCxnSpPr>
        <p:spPr>
          <a:xfrm flipV="1">
            <a:off x="1195794" y="1898224"/>
            <a:ext cx="1738734" cy="658015"/>
          </a:xfrm>
          <a:prstGeom prst="straightConnector1">
            <a:avLst/>
          </a:prstGeom>
          <a:ln w="38100" cmpd="sng">
            <a:solidFill>
              <a:schemeClr val="tx1">
                <a:lumMod val="65000"/>
                <a:lumOff val="35000"/>
              </a:schemeClr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830440" y="1594013"/>
            <a:ext cx="13062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Insert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1025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1143000"/>
          </a:xfrm>
        </p:spPr>
        <p:txBody>
          <a:bodyPr/>
          <a:lstStyle/>
          <a:p>
            <a:r>
              <a:rPr lang="en-US" dirty="0" smtClean="0"/>
              <a:t>Check for Primary</a:t>
            </a:r>
            <a:endParaRPr lang="en-US" dirty="0"/>
          </a:p>
        </p:txBody>
      </p:sp>
      <p:grpSp>
        <p:nvGrpSpPr>
          <p:cNvPr id="17" name="Group 16"/>
          <p:cNvGrpSpPr/>
          <p:nvPr/>
        </p:nvGrpSpPr>
        <p:grpSpPr>
          <a:xfrm>
            <a:off x="7304799" y="2002455"/>
            <a:ext cx="4516760" cy="3418825"/>
            <a:chOff x="4207156" y="2311777"/>
            <a:chExt cx="3777688" cy="2897861"/>
          </a:xfrm>
        </p:grpSpPr>
        <p:grpSp>
          <p:nvGrpSpPr>
            <p:cNvPr id="18" name="Group 17"/>
            <p:cNvGrpSpPr/>
            <p:nvPr/>
          </p:nvGrpSpPr>
          <p:grpSpPr>
            <a:xfrm>
              <a:off x="4406703" y="2624279"/>
              <a:ext cx="3378594" cy="2310439"/>
              <a:chOff x="3020867" y="2960198"/>
              <a:chExt cx="3378594" cy="2310439"/>
            </a:xfrm>
          </p:grpSpPr>
          <p:grpSp>
            <p:nvGrpSpPr>
              <p:cNvPr id="20" name="Group 19"/>
              <p:cNvGrpSpPr/>
              <p:nvPr/>
            </p:nvGrpSpPr>
            <p:grpSpPr>
              <a:xfrm>
                <a:off x="3020867" y="4258965"/>
                <a:ext cx="3378594" cy="1011672"/>
                <a:chOff x="3822778" y="4272621"/>
                <a:chExt cx="3856218" cy="1146227"/>
              </a:xfrm>
            </p:grpSpPr>
            <p:sp>
              <p:nvSpPr>
                <p:cNvPr id="22" name="Can 21"/>
                <p:cNvSpPr/>
                <p:nvPr/>
              </p:nvSpPr>
              <p:spPr>
                <a:xfrm>
                  <a:off x="3822778" y="4272621"/>
                  <a:ext cx="1285406" cy="1146227"/>
                </a:xfrm>
                <a:prstGeom prst="can">
                  <a:avLst/>
                </a:prstGeom>
                <a:solidFill>
                  <a:srgbClr val="7AAB4E"/>
                </a:solidFill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r>
                    <a:rPr lang="en-US" dirty="0" smtClean="0">
                      <a:solidFill>
                        <a:schemeClr val="tx1"/>
                      </a:solidFill>
                    </a:rPr>
                    <a:t>Secondary</a:t>
                  </a:r>
                </a:p>
                <a:p>
                  <a:pPr algn="ctr"/>
                  <a:r>
                    <a:rPr lang="en-US" dirty="0" smtClean="0">
                      <a:solidFill>
                        <a:schemeClr val="tx1"/>
                      </a:solidFill>
                    </a:rPr>
                    <a:t>host2</a:t>
                  </a:r>
                </a:p>
              </p:txBody>
            </p:sp>
            <p:sp>
              <p:nvSpPr>
                <p:cNvPr id="23" name="Can 22"/>
                <p:cNvSpPr/>
                <p:nvPr/>
              </p:nvSpPr>
              <p:spPr>
                <a:xfrm>
                  <a:off x="6393590" y="4272621"/>
                  <a:ext cx="1285406" cy="1146227"/>
                </a:xfrm>
                <a:prstGeom prst="can">
                  <a:avLst/>
                </a:prstGeom>
                <a:solidFill>
                  <a:srgbClr val="7AAB4E"/>
                </a:solidFill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r>
                    <a:rPr lang="en-US" dirty="0" smtClean="0">
                      <a:solidFill>
                        <a:schemeClr val="tx1"/>
                      </a:solidFill>
                    </a:rPr>
                    <a:t>Secondary</a:t>
                  </a:r>
                </a:p>
                <a:p>
                  <a:pPr algn="ctr"/>
                  <a:r>
                    <a:rPr lang="en-US" dirty="0" smtClean="0">
                      <a:solidFill>
                        <a:schemeClr val="tx1"/>
                      </a:solidFill>
                    </a:rPr>
                    <a:t>host3</a:t>
                  </a:r>
                </a:p>
              </p:txBody>
            </p:sp>
          </p:grpSp>
          <p:sp>
            <p:nvSpPr>
              <p:cNvPr id="21" name="Can 20"/>
              <p:cNvSpPr/>
              <p:nvPr/>
            </p:nvSpPr>
            <p:spPr>
              <a:xfrm>
                <a:off x="4147065" y="2960198"/>
                <a:ext cx="1126198" cy="1011672"/>
              </a:xfrm>
              <a:prstGeom prst="can">
                <a:avLst/>
              </a:prstGeom>
              <a:solidFill>
                <a:schemeClr val="bg1">
                  <a:lumMod val="85000"/>
                </a:schemeClr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dirty="0" smtClean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9" name="Rectangle 18"/>
            <p:cNvSpPr/>
            <p:nvPr/>
          </p:nvSpPr>
          <p:spPr>
            <a:xfrm>
              <a:off x="4207156" y="2311777"/>
              <a:ext cx="3777688" cy="2897861"/>
            </a:xfrm>
            <a:prstGeom prst="rect">
              <a:avLst/>
            </a:prstGeom>
            <a:noFill/>
            <a:ln>
              <a:solidFill>
                <a:schemeClr val="tx1"/>
              </a:solidFill>
              <a:prstDash val="dot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 smtClean="0">
                <a:solidFill>
                  <a:schemeClr val="tx1"/>
                </a:solidFill>
              </a:endParaRPr>
            </a:p>
          </p:txBody>
        </p:sp>
      </p:grpSp>
      <p:sp>
        <p:nvSpPr>
          <p:cNvPr id="24" name="Rectangle 23"/>
          <p:cNvSpPr/>
          <p:nvPr/>
        </p:nvSpPr>
        <p:spPr>
          <a:xfrm>
            <a:off x="2934528" y="1484671"/>
            <a:ext cx="1881720" cy="827106"/>
          </a:xfrm>
          <a:prstGeom prst="rect">
            <a:avLst/>
          </a:prstGeom>
          <a:solidFill>
            <a:srgbClr val="FF66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Mongo</a:t>
            </a:r>
          </a:p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Client</a:t>
            </a:r>
          </a:p>
        </p:txBody>
      </p:sp>
      <p:sp>
        <p:nvSpPr>
          <p:cNvPr id="3" name="Oval 2"/>
          <p:cNvSpPr/>
          <p:nvPr/>
        </p:nvSpPr>
        <p:spPr>
          <a:xfrm>
            <a:off x="3081076" y="3406846"/>
            <a:ext cx="1595748" cy="793425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Monitor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Thread 1</a:t>
            </a:r>
          </a:p>
        </p:txBody>
      </p:sp>
      <p:sp>
        <p:nvSpPr>
          <p:cNvPr id="14" name="Oval 13"/>
          <p:cNvSpPr/>
          <p:nvPr/>
        </p:nvSpPr>
        <p:spPr>
          <a:xfrm>
            <a:off x="4018374" y="4529511"/>
            <a:ext cx="1595748" cy="793425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Monitor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Thread 2</a:t>
            </a:r>
          </a:p>
        </p:txBody>
      </p:sp>
      <p:sp>
        <p:nvSpPr>
          <p:cNvPr id="5" name="Rectangle 4"/>
          <p:cNvSpPr/>
          <p:nvPr/>
        </p:nvSpPr>
        <p:spPr>
          <a:xfrm>
            <a:off x="7876332" y="4861271"/>
            <a:ext cx="656033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AU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5B972B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Zapf Dingbats"/>
                <a:ea typeface="Zapf Dingbats"/>
                <a:cs typeface="Zapf Dingbats"/>
                <a:sym typeface="Zapf Dingbats"/>
              </a:rPr>
              <a:t>✔</a:t>
            </a:r>
            <a:endParaRPr lang="en-AU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5B972B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6" name="Oval 15"/>
          <p:cNvSpPr/>
          <p:nvPr/>
        </p:nvSpPr>
        <p:spPr>
          <a:xfrm>
            <a:off x="2136654" y="4500163"/>
            <a:ext cx="1595748" cy="793425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Monitor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Thread 3</a:t>
            </a:r>
          </a:p>
        </p:txBody>
      </p:sp>
      <p:sp>
        <p:nvSpPr>
          <p:cNvPr id="25" name="Rectangle 24"/>
          <p:cNvSpPr/>
          <p:nvPr/>
        </p:nvSpPr>
        <p:spPr>
          <a:xfrm>
            <a:off x="254934" y="2556239"/>
            <a:ext cx="1881720" cy="827106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Your</a:t>
            </a:r>
          </a:p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Code</a:t>
            </a:r>
          </a:p>
        </p:txBody>
      </p:sp>
      <p:sp>
        <p:nvSpPr>
          <p:cNvPr id="28" name="Rectangle 27"/>
          <p:cNvSpPr/>
          <p:nvPr/>
        </p:nvSpPr>
        <p:spPr>
          <a:xfrm>
            <a:off x="10601468" y="4883431"/>
            <a:ext cx="656033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AU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5B972B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Zapf Dingbats"/>
                <a:ea typeface="Zapf Dingbats"/>
                <a:cs typeface="Zapf Dingbats"/>
                <a:sym typeface="Zapf Dingbats"/>
              </a:rPr>
              <a:t>✔</a:t>
            </a:r>
            <a:endParaRPr lang="en-AU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5B972B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9219156" y="3383345"/>
            <a:ext cx="770388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6000" dirty="0">
                <a:solidFill>
                  <a:srgbClr val="FF0000"/>
                </a:solidFill>
                <a:latin typeface="Zapf Dingbats"/>
                <a:ea typeface="Zapf Dingbats"/>
                <a:cs typeface="Zapf Dingbats"/>
              </a:rPr>
              <a:t>✖</a:t>
            </a:r>
            <a:endParaRPr lang="en-US" sz="6000" dirty="0">
              <a:solidFill>
                <a:srgbClr val="FF0000"/>
              </a:solidFill>
            </a:endParaRPr>
          </a:p>
        </p:txBody>
      </p:sp>
      <p:cxnSp>
        <p:nvCxnSpPr>
          <p:cNvPr id="7" name="Straight Arrow Connector 6"/>
          <p:cNvCxnSpPr>
            <a:stCxn id="25" idx="0"/>
            <a:endCxn id="24" idx="1"/>
          </p:cNvCxnSpPr>
          <p:nvPr/>
        </p:nvCxnSpPr>
        <p:spPr>
          <a:xfrm flipV="1">
            <a:off x="1195794" y="1898224"/>
            <a:ext cx="1738734" cy="658015"/>
          </a:xfrm>
          <a:prstGeom prst="straightConnector1">
            <a:avLst/>
          </a:prstGeom>
          <a:ln w="38100" cmpd="sng">
            <a:solidFill>
              <a:schemeClr val="tx1">
                <a:lumMod val="65000"/>
                <a:lumOff val="35000"/>
              </a:schemeClr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830440" y="1594013"/>
            <a:ext cx="13062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Insert</a:t>
            </a:r>
            <a:endParaRPr lang="en-US" dirty="0"/>
          </a:p>
        </p:txBody>
      </p:sp>
      <p:cxnSp>
        <p:nvCxnSpPr>
          <p:cNvPr id="8" name="Straight Arrow Connector 7"/>
          <p:cNvCxnSpPr>
            <a:stCxn id="3" idx="6"/>
          </p:cNvCxnSpPr>
          <p:nvPr/>
        </p:nvCxnSpPr>
        <p:spPr>
          <a:xfrm flipV="1">
            <a:off x="4676824" y="3223465"/>
            <a:ext cx="4213091" cy="580094"/>
          </a:xfrm>
          <a:prstGeom prst="straightConnector1">
            <a:avLst/>
          </a:prstGeom>
          <a:ln w="38100" cmpd="sng">
            <a:solidFill>
              <a:schemeClr val="tx1">
                <a:lumMod val="65000"/>
                <a:lumOff val="35000"/>
              </a:schemeClr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14" idx="6"/>
            <a:endCxn id="22" idx="2"/>
          </p:cNvCxnSpPr>
          <p:nvPr/>
        </p:nvCxnSpPr>
        <p:spPr>
          <a:xfrm flipV="1">
            <a:off x="5614122" y="4500163"/>
            <a:ext cx="1929264" cy="426061"/>
          </a:xfrm>
          <a:prstGeom prst="straightConnector1">
            <a:avLst/>
          </a:prstGeom>
          <a:ln w="38100" cmpd="sng">
            <a:solidFill>
              <a:schemeClr val="tx1">
                <a:lumMod val="65000"/>
                <a:lumOff val="35000"/>
              </a:schemeClr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Freeform 28"/>
          <p:cNvSpPr/>
          <p:nvPr/>
        </p:nvSpPr>
        <p:spPr>
          <a:xfrm>
            <a:off x="2979814" y="5144518"/>
            <a:ext cx="7864756" cy="1205524"/>
          </a:xfrm>
          <a:custGeom>
            <a:avLst/>
            <a:gdLst>
              <a:gd name="connsiteX0" fmla="*/ 0 w 7864756"/>
              <a:gd name="connsiteY0" fmla="*/ 146521 h 1205524"/>
              <a:gd name="connsiteX1" fmla="*/ 3175212 w 7864756"/>
              <a:gd name="connsiteY1" fmla="*/ 1204728 h 1205524"/>
              <a:gd name="connsiteX2" fmla="*/ 7864756 w 7864756"/>
              <a:gd name="connsiteY2" fmla="*/ 0 h 1205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864756" h="1205524">
                <a:moveTo>
                  <a:pt x="0" y="146521"/>
                </a:moveTo>
                <a:cubicBezTo>
                  <a:pt x="932209" y="687834"/>
                  <a:pt x="1864419" y="1229148"/>
                  <a:pt x="3175212" y="1204728"/>
                </a:cubicBezTo>
                <a:cubicBezTo>
                  <a:pt x="4486005" y="1180308"/>
                  <a:pt x="7864756" y="0"/>
                  <a:pt x="7864756" y="0"/>
                </a:cubicBezTo>
              </a:path>
            </a:pathLst>
          </a:custGeom>
          <a:ln w="38100" cmpd="sng">
            <a:solidFill>
              <a:srgbClr val="595959"/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39712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1143000"/>
          </a:xfrm>
        </p:spPr>
        <p:txBody>
          <a:bodyPr/>
          <a:lstStyle/>
          <a:p>
            <a:r>
              <a:rPr lang="en-US" dirty="0" smtClean="0"/>
              <a:t>Host 2 Is Primary</a:t>
            </a:r>
            <a:endParaRPr lang="en-US" dirty="0"/>
          </a:p>
        </p:txBody>
      </p:sp>
      <p:grpSp>
        <p:nvGrpSpPr>
          <p:cNvPr id="17" name="Group 16"/>
          <p:cNvGrpSpPr/>
          <p:nvPr/>
        </p:nvGrpSpPr>
        <p:grpSpPr>
          <a:xfrm>
            <a:off x="7304799" y="2002455"/>
            <a:ext cx="4516760" cy="3418825"/>
            <a:chOff x="4207156" y="2311777"/>
            <a:chExt cx="3777688" cy="2897861"/>
          </a:xfrm>
        </p:grpSpPr>
        <p:grpSp>
          <p:nvGrpSpPr>
            <p:cNvPr id="18" name="Group 17"/>
            <p:cNvGrpSpPr/>
            <p:nvPr/>
          </p:nvGrpSpPr>
          <p:grpSpPr>
            <a:xfrm>
              <a:off x="4406703" y="2624279"/>
              <a:ext cx="3378594" cy="2310439"/>
              <a:chOff x="3020867" y="2960198"/>
              <a:chExt cx="3378594" cy="2310439"/>
            </a:xfrm>
          </p:grpSpPr>
          <p:grpSp>
            <p:nvGrpSpPr>
              <p:cNvPr id="20" name="Group 19"/>
              <p:cNvGrpSpPr/>
              <p:nvPr/>
            </p:nvGrpSpPr>
            <p:grpSpPr>
              <a:xfrm>
                <a:off x="3020867" y="4258965"/>
                <a:ext cx="3378594" cy="1011672"/>
                <a:chOff x="3822778" y="4272621"/>
                <a:chExt cx="3856218" cy="1146227"/>
              </a:xfrm>
            </p:grpSpPr>
            <p:sp>
              <p:nvSpPr>
                <p:cNvPr id="22" name="Can 21"/>
                <p:cNvSpPr/>
                <p:nvPr/>
              </p:nvSpPr>
              <p:spPr>
                <a:xfrm>
                  <a:off x="3822778" y="4272621"/>
                  <a:ext cx="1285406" cy="1146227"/>
                </a:xfrm>
                <a:prstGeom prst="can">
                  <a:avLst/>
                </a:prstGeom>
                <a:solidFill>
                  <a:srgbClr val="7AAB4E"/>
                </a:solidFill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r>
                    <a:rPr lang="en-US" b="1" dirty="0" smtClean="0">
                      <a:solidFill>
                        <a:srgbClr val="0000FF"/>
                      </a:solidFill>
                    </a:rPr>
                    <a:t>Primary</a:t>
                  </a:r>
                </a:p>
                <a:p>
                  <a:pPr algn="ctr"/>
                  <a:r>
                    <a:rPr lang="en-US" dirty="0" smtClean="0">
                      <a:solidFill>
                        <a:schemeClr val="tx1"/>
                      </a:solidFill>
                    </a:rPr>
                    <a:t>host2</a:t>
                  </a:r>
                </a:p>
              </p:txBody>
            </p:sp>
            <p:sp>
              <p:nvSpPr>
                <p:cNvPr id="23" name="Can 22"/>
                <p:cNvSpPr/>
                <p:nvPr/>
              </p:nvSpPr>
              <p:spPr>
                <a:xfrm>
                  <a:off x="6393590" y="4272621"/>
                  <a:ext cx="1285406" cy="1146227"/>
                </a:xfrm>
                <a:prstGeom prst="can">
                  <a:avLst/>
                </a:prstGeom>
                <a:solidFill>
                  <a:srgbClr val="7AAB4E"/>
                </a:solidFill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r>
                    <a:rPr lang="en-US" dirty="0" smtClean="0">
                      <a:solidFill>
                        <a:schemeClr val="tx1"/>
                      </a:solidFill>
                    </a:rPr>
                    <a:t>Secondary</a:t>
                  </a:r>
                </a:p>
                <a:p>
                  <a:pPr algn="ctr"/>
                  <a:r>
                    <a:rPr lang="en-US" dirty="0" smtClean="0">
                      <a:solidFill>
                        <a:schemeClr val="tx1"/>
                      </a:solidFill>
                    </a:rPr>
                    <a:t>host3</a:t>
                  </a:r>
                </a:p>
              </p:txBody>
            </p:sp>
          </p:grpSp>
          <p:sp>
            <p:nvSpPr>
              <p:cNvPr id="21" name="Can 20"/>
              <p:cNvSpPr/>
              <p:nvPr/>
            </p:nvSpPr>
            <p:spPr>
              <a:xfrm>
                <a:off x="4147065" y="2960198"/>
                <a:ext cx="1126198" cy="1011672"/>
              </a:xfrm>
              <a:prstGeom prst="can">
                <a:avLst/>
              </a:prstGeom>
              <a:solidFill>
                <a:schemeClr val="bg1">
                  <a:lumMod val="85000"/>
                </a:schemeClr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dirty="0" smtClean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9" name="Rectangle 18"/>
            <p:cNvSpPr/>
            <p:nvPr/>
          </p:nvSpPr>
          <p:spPr>
            <a:xfrm>
              <a:off x="4207156" y="2311777"/>
              <a:ext cx="3777688" cy="2897861"/>
            </a:xfrm>
            <a:prstGeom prst="rect">
              <a:avLst/>
            </a:prstGeom>
            <a:noFill/>
            <a:ln>
              <a:solidFill>
                <a:schemeClr val="tx1"/>
              </a:solidFill>
              <a:prstDash val="dot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 smtClean="0">
                <a:solidFill>
                  <a:schemeClr val="tx1"/>
                </a:solidFill>
              </a:endParaRPr>
            </a:p>
          </p:txBody>
        </p:sp>
      </p:grpSp>
      <p:sp>
        <p:nvSpPr>
          <p:cNvPr id="24" name="Rectangle 23"/>
          <p:cNvSpPr/>
          <p:nvPr/>
        </p:nvSpPr>
        <p:spPr>
          <a:xfrm>
            <a:off x="2934528" y="1484671"/>
            <a:ext cx="1881720" cy="827106"/>
          </a:xfrm>
          <a:prstGeom prst="rect">
            <a:avLst/>
          </a:prstGeom>
          <a:solidFill>
            <a:srgbClr val="FF66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Mongo</a:t>
            </a:r>
          </a:p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Client</a:t>
            </a:r>
          </a:p>
        </p:txBody>
      </p:sp>
      <p:sp>
        <p:nvSpPr>
          <p:cNvPr id="3" name="Oval 2"/>
          <p:cNvSpPr/>
          <p:nvPr/>
        </p:nvSpPr>
        <p:spPr>
          <a:xfrm>
            <a:off x="3081076" y="3406846"/>
            <a:ext cx="1595748" cy="793425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Monitor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Thread 1</a:t>
            </a:r>
          </a:p>
        </p:txBody>
      </p:sp>
      <p:sp>
        <p:nvSpPr>
          <p:cNvPr id="14" name="Oval 13"/>
          <p:cNvSpPr/>
          <p:nvPr/>
        </p:nvSpPr>
        <p:spPr>
          <a:xfrm>
            <a:off x="4018374" y="4529511"/>
            <a:ext cx="1595748" cy="793425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Monitor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Thread 2</a:t>
            </a:r>
          </a:p>
        </p:txBody>
      </p:sp>
      <p:sp>
        <p:nvSpPr>
          <p:cNvPr id="5" name="Rectangle 4"/>
          <p:cNvSpPr/>
          <p:nvPr/>
        </p:nvSpPr>
        <p:spPr>
          <a:xfrm>
            <a:off x="7876332" y="4861271"/>
            <a:ext cx="656033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AU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5B972B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Zapf Dingbats"/>
                <a:ea typeface="Zapf Dingbats"/>
                <a:cs typeface="Zapf Dingbats"/>
                <a:sym typeface="Zapf Dingbats"/>
              </a:rPr>
              <a:t>✔</a:t>
            </a:r>
            <a:endParaRPr lang="en-AU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5B972B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6" name="Oval 15"/>
          <p:cNvSpPr/>
          <p:nvPr/>
        </p:nvSpPr>
        <p:spPr>
          <a:xfrm>
            <a:off x="2136654" y="4500163"/>
            <a:ext cx="1595748" cy="793425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Monitor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Thread 3</a:t>
            </a:r>
          </a:p>
        </p:txBody>
      </p:sp>
      <p:sp>
        <p:nvSpPr>
          <p:cNvPr id="25" name="Rectangle 24"/>
          <p:cNvSpPr/>
          <p:nvPr/>
        </p:nvSpPr>
        <p:spPr>
          <a:xfrm>
            <a:off x="254934" y="2556239"/>
            <a:ext cx="1881720" cy="827106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Your</a:t>
            </a:r>
          </a:p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Code</a:t>
            </a:r>
          </a:p>
        </p:txBody>
      </p:sp>
      <p:sp>
        <p:nvSpPr>
          <p:cNvPr id="28" name="Rectangle 27"/>
          <p:cNvSpPr/>
          <p:nvPr/>
        </p:nvSpPr>
        <p:spPr>
          <a:xfrm>
            <a:off x="10601468" y="4883431"/>
            <a:ext cx="656033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AU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5B972B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Zapf Dingbats"/>
                <a:ea typeface="Zapf Dingbats"/>
                <a:cs typeface="Zapf Dingbats"/>
                <a:sym typeface="Zapf Dingbats"/>
              </a:rPr>
              <a:t>✔</a:t>
            </a:r>
            <a:endParaRPr lang="en-AU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5B972B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9219156" y="3383345"/>
            <a:ext cx="770388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6000" dirty="0">
                <a:solidFill>
                  <a:srgbClr val="FF0000"/>
                </a:solidFill>
                <a:latin typeface="Zapf Dingbats"/>
                <a:ea typeface="Zapf Dingbats"/>
                <a:cs typeface="Zapf Dingbats"/>
              </a:rPr>
              <a:t>✖</a:t>
            </a:r>
            <a:endParaRPr lang="en-US" sz="6000" dirty="0">
              <a:solidFill>
                <a:srgbClr val="FF0000"/>
              </a:solidFill>
            </a:endParaRPr>
          </a:p>
        </p:txBody>
      </p:sp>
      <p:cxnSp>
        <p:nvCxnSpPr>
          <p:cNvPr id="7" name="Straight Arrow Connector 6"/>
          <p:cNvCxnSpPr>
            <a:stCxn id="25" idx="0"/>
            <a:endCxn id="24" idx="1"/>
          </p:cNvCxnSpPr>
          <p:nvPr/>
        </p:nvCxnSpPr>
        <p:spPr>
          <a:xfrm flipV="1">
            <a:off x="1195794" y="1898224"/>
            <a:ext cx="1738734" cy="658015"/>
          </a:xfrm>
          <a:prstGeom prst="straightConnector1">
            <a:avLst/>
          </a:prstGeom>
          <a:ln w="38100" cmpd="sng">
            <a:solidFill>
              <a:schemeClr val="tx1">
                <a:lumMod val="65000"/>
                <a:lumOff val="35000"/>
              </a:schemeClr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830440" y="1594013"/>
            <a:ext cx="13062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Insert</a:t>
            </a:r>
            <a:endParaRPr lang="en-US" dirty="0"/>
          </a:p>
        </p:txBody>
      </p:sp>
      <p:cxnSp>
        <p:nvCxnSpPr>
          <p:cNvPr id="9" name="Straight Arrow Connector 8"/>
          <p:cNvCxnSpPr>
            <a:stCxn id="24" idx="3"/>
            <a:endCxn id="22" idx="2"/>
          </p:cNvCxnSpPr>
          <p:nvPr/>
        </p:nvCxnSpPr>
        <p:spPr>
          <a:xfrm>
            <a:off x="4816248" y="1898224"/>
            <a:ext cx="2727138" cy="2601939"/>
          </a:xfrm>
          <a:prstGeom prst="straightConnector1">
            <a:avLst/>
          </a:prstGeom>
          <a:ln w="38100" cmpd="sng">
            <a:solidFill>
              <a:schemeClr val="tx1">
                <a:lumMod val="65000"/>
                <a:lumOff val="35000"/>
              </a:schemeClr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306532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Steady State</a:t>
            </a:r>
            <a:endParaRPr lang="en-US" dirty="0"/>
          </a:p>
        </p:txBody>
      </p:sp>
      <p:grpSp>
        <p:nvGrpSpPr>
          <p:cNvPr id="17" name="Group 16"/>
          <p:cNvGrpSpPr/>
          <p:nvPr/>
        </p:nvGrpSpPr>
        <p:grpSpPr>
          <a:xfrm>
            <a:off x="7304799" y="2002455"/>
            <a:ext cx="4516760" cy="3418825"/>
            <a:chOff x="4207156" y="2311777"/>
            <a:chExt cx="3777688" cy="2897861"/>
          </a:xfrm>
        </p:grpSpPr>
        <p:grpSp>
          <p:nvGrpSpPr>
            <p:cNvPr id="18" name="Group 17"/>
            <p:cNvGrpSpPr/>
            <p:nvPr/>
          </p:nvGrpSpPr>
          <p:grpSpPr>
            <a:xfrm>
              <a:off x="4406703" y="2624279"/>
              <a:ext cx="3378594" cy="2310439"/>
              <a:chOff x="3020867" y="2960198"/>
              <a:chExt cx="3378594" cy="2310439"/>
            </a:xfrm>
          </p:grpSpPr>
          <p:grpSp>
            <p:nvGrpSpPr>
              <p:cNvPr id="20" name="Group 19"/>
              <p:cNvGrpSpPr/>
              <p:nvPr/>
            </p:nvGrpSpPr>
            <p:grpSpPr>
              <a:xfrm>
                <a:off x="3020867" y="4258965"/>
                <a:ext cx="3378594" cy="1011672"/>
                <a:chOff x="3822778" y="4272621"/>
                <a:chExt cx="3856218" cy="1146227"/>
              </a:xfrm>
            </p:grpSpPr>
            <p:sp>
              <p:nvSpPr>
                <p:cNvPr id="22" name="Can 21"/>
                <p:cNvSpPr/>
                <p:nvPr/>
              </p:nvSpPr>
              <p:spPr>
                <a:xfrm>
                  <a:off x="3822778" y="4272621"/>
                  <a:ext cx="1285406" cy="1146227"/>
                </a:xfrm>
                <a:prstGeom prst="can">
                  <a:avLst/>
                </a:prstGeom>
                <a:solidFill>
                  <a:srgbClr val="7AAB4E"/>
                </a:solidFill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r>
                    <a:rPr lang="en-US" smtClean="0">
                      <a:solidFill>
                        <a:schemeClr val="tx1"/>
                      </a:solidFill>
                    </a:rPr>
                    <a:t>Secondary</a:t>
                  </a:r>
                  <a:endParaRPr lang="en-US" dirty="0" smtClean="0">
                    <a:solidFill>
                      <a:schemeClr val="tx1"/>
                    </a:solidFill>
                  </a:endParaRPr>
                </a:p>
                <a:p>
                  <a:pPr algn="ctr"/>
                  <a:r>
                    <a:rPr lang="en-US" dirty="0" smtClean="0">
                      <a:solidFill>
                        <a:schemeClr val="tx1"/>
                      </a:solidFill>
                    </a:rPr>
                    <a:t>host2</a:t>
                  </a:r>
                </a:p>
              </p:txBody>
            </p:sp>
            <p:sp>
              <p:nvSpPr>
                <p:cNvPr id="23" name="Can 22"/>
                <p:cNvSpPr/>
                <p:nvPr/>
              </p:nvSpPr>
              <p:spPr>
                <a:xfrm>
                  <a:off x="6393590" y="4272621"/>
                  <a:ext cx="1285406" cy="1146227"/>
                </a:xfrm>
                <a:prstGeom prst="can">
                  <a:avLst/>
                </a:prstGeom>
                <a:solidFill>
                  <a:srgbClr val="7AAB4E"/>
                </a:solidFill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r>
                    <a:rPr lang="en-US" dirty="0" smtClean="0">
                      <a:solidFill>
                        <a:schemeClr val="tx1"/>
                      </a:solidFill>
                    </a:rPr>
                    <a:t>Secondary</a:t>
                  </a:r>
                </a:p>
                <a:p>
                  <a:pPr algn="ctr"/>
                  <a:r>
                    <a:rPr lang="en-US" dirty="0" smtClean="0">
                      <a:solidFill>
                        <a:schemeClr val="tx1"/>
                      </a:solidFill>
                    </a:rPr>
                    <a:t>host3</a:t>
                  </a:r>
                </a:p>
              </p:txBody>
            </p:sp>
          </p:grpSp>
          <p:sp>
            <p:nvSpPr>
              <p:cNvPr id="21" name="Can 20"/>
              <p:cNvSpPr/>
              <p:nvPr/>
            </p:nvSpPr>
            <p:spPr>
              <a:xfrm>
                <a:off x="4147065" y="2960198"/>
                <a:ext cx="1126198" cy="1011672"/>
              </a:xfrm>
              <a:prstGeom prst="can">
                <a:avLst/>
              </a:prstGeom>
              <a:solidFill>
                <a:srgbClr val="7AAB4E"/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smtClean="0">
                    <a:solidFill>
                      <a:schemeClr val="tx1"/>
                    </a:solidFill>
                  </a:rPr>
                  <a:t>Primary</a:t>
                </a:r>
                <a:endParaRPr lang="en-US" dirty="0" smtClean="0">
                  <a:solidFill>
                    <a:schemeClr val="tx1"/>
                  </a:solidFill>
                </a:endParaRPr>
              </a:p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host1</a:t>
                </a:r>
              </a:p>
            </p:txBody>
          </p:sp>
        </p:grpSp>
        <p:sp>
          <p:nvSpPr>
            <p:cNvPr id="19" name="Rectangle 18"/>
            <p:cNvSpPr/>
            <p:nvPr/>
          </p:nvSpPr>
          <p:spPr>
            <a:xfrm>
              <a:off x="4207156" y="2311777"/>
              <a:ext cx="3777688" cy="2897861"/>
            </a:xfrm>
            <a:prstGeom prst="rect">
              <a:avLst/>
            </a:prstGeom>
            <a:noFill/>
            <a:ln>
              <a:solidFill>
                <a:schemeClr val="tx1"/>
              </a:solidFill>
              <a:prstDash val="dot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 smtClean="0">
                <a:solidFill>
                  <a:schemeClr val="tx1"/>
                </a:solidFill>
              </a:endParaRPr>
            </a:p>
          </p:txBody>
        </p:sp>
      </p:grpSp>
      <p:sp>
        <p:nvSpPr>
          <p:cNvPr id="24" name="Rectangle 23"/>
          <p:cNvSpPr/>
          <p:nvPr/>
        </p:nvSpPr>
        <p:spPr>
          <a:xfrm>
            <a:off x="2934528" y="1484671"/>
            <a:ext cx="1881720" cy="827106"/>
          </a:xfrm>
          <a:prstGeom prst="rect">
            <a:avLst/>
          </a:prstGeom>
          <a:solidFill>
            <a:srgbClr val="FF66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Mongo</a:t>
            </a:r>
          </a:p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Client</a:t>
            </a:r>
          </a:p>
        </p:txBody>
      </p:sp>
      <p:sp>
        <p:nvSpPr>
          <p:cNvPr id="3" name="Oval 2"/>
          <p:cNvSpPr/>
          <p:nvPr/>
        </p:nvSpPr>
        <p:spPr>
          <a:xfrm>
            <a:off x="3081076" y="3406846"/>
            <a:ext cx="1595748" cy="793425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Monitor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Thread 1</a:t>
            </a:r>
          </a:p>
        </p:txBody>
      </p:sp>
      <p:sp>
        <p:nvSpPr>
          <p:cNvPr id="14" name="Oval 13"/>
          <p:cNvSpPr/>
          <p:nvPr/>
        </p:nvSpPr>
        <p:spPr>
          <a:xfrm>
            <a:off x="4018374" y="4529511"/>
            <a:ext cx="1595748" cy="793425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Monitor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Thread 2</a:t>
            </a:r>
          </a:p>
        </p:txBody>
      </p:sp>
      <p:sp>
        <p:nvSpPr>
          <p:cNvPr id="5" name="Rectangle 4"/>
          <p:cNvSpPr/>
          <p:nvPr/>
        </p:nvSpPr>
        <p:spPr>
          <a:xfrm>
            <a:off x="7876332" y="4861271"/>
            <a:ext cx="656033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AU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5B972B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Zapf Dingbats"/>
                <a:ea typeface="Zapf Dingbats"/>
                <a:cs typeface="Zapf Dingbats"/>
                <a:sym typeface="Zapf Dingbats"/>
              </a:rPr>
              <a:t>✔</a:t>
            </a:r>
            <a:endParaRPr lang="en-AU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5B972B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6" name="Oval 15"/>
          <p:cNvSpPr/>
          <p:nvPr/>
        </p:nvSpPr>
        <p:spPr>
          <a:xfrm>
            <a:off x="2136654" y="4500163"/>
            <a:ext cx="1595748" cy="793425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Monitor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Thread 3</a:t>
            </a:r>
          </a:p>
        </p:txBody>
      </p:sp>
      <p:sp>
        <p:nvSpPr>
          <p:cNvPr id="25" name="Rectangle 24"/>
          <p:cNvSpPr/>
          <p:nvPr/>
        </p:nvSpPr>
        <p:spPr>
          <a:xfrm>
            <a:off x="254934" y="2556239"/>
            <a:ext cx="1881720" cy="827106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Your</a:t>
            </a:r>
          </a:p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Code</a:t>
            </a:r>
          </a:p>
        </p:txBody>
      </p:sp>
      <p:sp>
        <p:nvSpPr>
          <p:cNvPr id="26" name="Rectangle 25"/>
          <p:cNvSpPr/>
          <p:nvPr/>
        </p:nvSpPr>
        <p:spPr>
          <a:xfrm>
            <a:off x="9249967" y="3365193"/>
            <a:ext cx="656033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AU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5B972B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Zapf Dingbats"/>
                <a:ea typeface="Zapf Dingbats"/>
                <a:cs typeface="Zapf Dingbats"/>
                <a:sym typeface="Zapf Dingbats"/>
              </a:rPr>
              <a:t>✔</a:t>
            </a:r>
            <a:endParaRPr lang="en-AU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5B972B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10601468" y="4883431"/>
            <a:ext cx="656033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AU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5B972B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Zapf Dingbats"/>
                <a:ea typeface="Zapf Dingbats"/>
                <a:cs typeface="Zapf Dingbats"/>
                <a:sym typeface="Zapf Dingbats"/>
              </a:rPr>
              <a:t>✔</a:t>
            </a:r>
            <a:endParaRPr lang="en-AU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5B972B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876875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Does This Mean? - Connect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>
                <a:solidFill>
                  <a:srgbClr val="AA22FF"/>
                </a:solidFill>
                <a:latin typeface="Courier-Bold"/>
              </a:rPr>
              <a:t>import</a:t>
            </a:r>
            <a:r>
              <a:rPr lang="en-US" sz="2800" dirty="0">
                <a:solidFill>
                  <a:prstClr val="black"/>
                </a:solidFill>
                <a:latin typeface="Courier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Courier-Bold"/>
              </a:rPr>
              <a:t>pymongo</a:t>
            </a:r>
            <a:endParaRPr lang="en-US" sz="2800" dirty="0">
              <a:solidFill>
                <a:prstClr val="black"/>
              </a:solidFill>
              <a:latin typeface="Courier"/>
            </a:endParaRPr>
          </a:p>
          <a:p>
            <a:pPr marL="0" indent="0">
              <a:buNone/>
            </a:pPr>
            <a:endParaRPr lang="en-US" sz="2800" dirty="0">
              <a:solidFill>
                <a:prstClr val="black"/>
              </a:solidFill>
              <a:latin typeface="Courier"/>
            </a:endParaRPr>
          </a:p>
          <a:p>
            <a:pPr marL="0" indent="0">
              <a:buNone/>
            </a:pPr>
            <a:r>
              <a:rPr lang="en-US" sz="2800" dirty="0">
                <a:solidFill>
                  <a:prstClr val="black"/>
                </a:solidFill>
                <a:latin typeface="Courier"/>
              </a:rPr>
              <a:t>client </a:t>
            </a:r>
            <a:r>
              <a:rPr lang="en-US" sz="2800" dirty="0">
                <a:solidFill>
                  <a:srgbClr val="666666"/>
                </a:solidFill>
                <a:latin typeface="Courier"/>
              </a:rPr>
              <a:t>=</a:t>
            </a:r>
            <a:r>
              <a:rPr lang="en-US" sz="2800" dirty="0">
                <a:solidFill>
                  <a:prstClr val="black"/>
                </a:solidFill>
                <a:latin typeface="Courier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Courier"/>
              </a:rPr>
              <a:t>pymongo</a:t>
            </a:r>
            <a:r>
              <a:rPr lang="en-US" sz="2800" dirty="0" err="1">
                <a:solidFill>
                  <a:srgbClr val="666666"/>
                </a:solidFill>
                <a:latin typeface="Courier"/>
              </a:rPr>
              <a:t>.</a:t>
            </a:r>
            <a:r>
              <a:rPr lang="en-US" sz="2800" dirty="0" err="1">
                <a:solidFill>
                  <a:prstClr val="black"/>
                </a:solidFill>
                <a:latin typeface="Courier"/>
              </a:rPr>
              <a:t>MongoClient</a:t>
            </a:r>
            <a:r>
              <a:rPr lang="en-US" sz="2800" dirty="0">
                <a:solidFill>
                  <a:prstClr val="black"/>
                </a:solidFill>
                <a:latin typeface="Courier"/>
              </a:rPr>
              <a:t>()</a:t>
            </a:r>
          </a:p>
          <a:p>
            <a:pPr marL="0" indent="0">
              <a:buNone/>
            </a:pPr>
            <a:endParaRPr lang="en-US" sz="2800" dirty="0">
              <a:solidFill>
                <a:prstClr val="black"/>
              </a:solidFill>
              <a:latin typeface="Courier"/>
            </a:endParaRPr>
          </a:p>
          <a:p>
            <a:pPr marL="0" indent="0">
              <a:buNone/>
            </a:pPr>
            <a:r>
              <a:rPr lang="en-US" sz="2800" b="1" dirty="0">
                <a:solidFill>
                  <a:srgbClr val="AA22FF"/>
                </a:solidFill>
                <a:latin typeface="Courier-Bold"/>
              </a:rPr>
              <a:t>try</a:t>
            </a:r>
            <a:r>
              <a:rPr lang="en-US" sz="2800" dirty="0">
                <a:solidFill>
                  <a:prstClr val="black"/>
                </a:solidFill>
                <a:latin typeface="Courier"/>
              </a:rPr>
              <a:t>:</a:t>
            </a:r>
          </a:p>
          <a:p>
            <a:pPr marL="0" indent="0">
              <a:buNone/>
            </a:pPr>
            <a:r>
              <a:rPr lang="en-US" sz="2800" dirty="0">
                <a:solidFill>
                  <a:prstClr val="black"/>
                </a:solidFill>
                <a:latin typeface="Courier"/>
              </a:rPr>
              <a:t>    </a:t>
            </a:r>
            <a:r>
              <a:rPr lang="en-US" sz="2800" dirty="0" err="1">
                <a:solidFill>
                  <a:prstClr val="black"/>
                </a:solidFill>
                <a:latin typeface="Courier"/>
              </a:rPr>
              <a:t>client</a:t>
            </a:r>
            <a:r>
              <a:rPr lang="en-US" sz="2800" dirty="0" err="1">
                <a:solidFill>
                  <a:srgbClr val="666666"/>
                </a:solidFill>
                <a:latin typeface="Courier"/>
              </a:rPr>
              <a:t>.</a:t>
            </a:r>
            <a:r>
              <a:rPr lang="en-US" sz="2800" dirty="0" err="1">
                <a:solidFill>
                  <a:prstClr val="black"/>
                </a:solidFill>
                <a:latin typeface="Courier"/>
              </a:rPr>
              <a:t>admin</a:t>
            </a:r>
            <a:r>
              <a:rPr lang="en-US" sz="2800" dirty="0" err="1">
                <a:solidFill>
                  <a:srgbClr val="666666"/>
                </a:solidFill>
                <a:latin typeface="Courier"/>
              </a:rPr>
              <a:t>.</a:t>
            </a:r>
            <a:r>
              <a:rPr lang="en-US" sz="2800" dirty="0" err="1">
                <a:solidFill>
                  <a:prstClr val="black"/>
                </a:solidFill>
                <a:latin typeface="Courier"/>
              </a:rPr>
              <a:t>command</a:t>
            </a:r>
            <a:r>
              <a:rPr lang="en-US" sz="2800" dirty="0">
                <a:solidFill>
                  <a:prstClr val="black"/>
                </a:solidFill>
                <a:latin typeface="Courier"/>
              </a:rPr>
              <a:t>( </a:t>
            </a:r>
            <a:r>
              <a:rPr lang="en-US" sz="2800" dirty="0">
                <a:solidFill>
                  <a:srgbClr val="BB4444"/>
                </a:solidFill>
                <a:latin typeface="Courier"/>
              </a:rPr>
              <a:t>"</a:t>
            </a:r>
            <a:r>
              <a:rPr lang="en-US" sz="2800" dirty="0" err="1">
                <a:solidFill>
                  <a:srgbClr val="BB4444"/>
                </a:solidFill>
                <a:latin typeface="Courier"/>
              </a:rPr>
              <a:t>ismaster</a:t>
            </a:r>
            <a:r>
              <a:rPr lang="en-US" sz="2800" dirty="0">
                <a:solidFill>
                  <a:srgbClr val="BB4444"/>
                </a:solidFill>
                <a:latin typeface="Courier"/>
              </a:rPr>
              <a:t>"</a:t>
            </a:r>
            <a:r>
              <a:rPr lang="en-US" sz="2800" dirty="0">
                <a:solidFill>
                  <a:prstClr val="black"/>
                </a:solidFill>
                <a:latin typeface="Courier"/>
              </a:rPr>
              <a:t> )</a:t>
            </a:r>
          </a:p>
          <a:p>
            <a:pPr marL="0" indent="0">
              <a:buNone/>
            </a:pPr>
            <a:r>
              <a:rPr lang="en-US" sz="2800" b="1" dirty="0">
                <a:solidFill>
                  <a:srgbClr val="AA22FF"/>
                </a:solidFill>
                <a:latin typeface="Courier-Bold"/>
              </a:rPr>
              <a:t>except</a:t>
            </a:r>
            <a:r>
              <a:rPr lang="en-US" sz="2800" dirty="0">
                <a:solidFill>
                  <a:prstClr val="black"/>
                </a:solidFill>
                <a:latin typeface="Courier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Courier"/>
              </a:rPr>
              <a:t>pymongo</a:t>
            </a:r>
            <a:r>
              <a:rPr lang="en-US" sz="2800" dirty="0" err="1">
                <a:solidFill>
                  <a:srgbClr val="666666"/>
                </a:solidFill>
                <a:latin typeface="Courier"/>
              </a:rPr>
              <a:t>.</a:t>
            </a:r>
            <a:r>
              <a:rPr lang="en-US" sz="2800" dirty="0" err="1">
                <a:solidFill>
                  <a:prstClr val="black"/>
                </a:solidFill>
                <a:latin typeface="Courier"/>
              </a:rPr>
              <a:t>errors</a:t>
            </a:r>
            <a:r>
              <a:rPr lang="en-US" sz="2800" dirty="0" err="1">
                <a:solidFill>
                  <a:srgbClr val="666666"/>
                </a:solidFill>
                <a:latin typeface="Courier"/>
              </a:rPr>
              <a:t>.</a:t>
            </a:r>
            <a:r>
              <a:rPr lang="en-US" sz="2800" dirty="0" err="1">
                <a:solidFill>
                  <a:prstClr val="black"/>
                </a:solidFill>
                <a:latin typeface="Courier"/>
              </a:rPr>
              <a:t>ConnectionFailure</a:t>
            </a:r>
            <a:r>
              <a:rPr lang="en-US" sz="2800" dirty="0">
                <a:solidFill>
                  <a:prstClr val="black"/>
                </a:solidFill>
                <a:latin typeface="Courier"/>
              </a:rPr>
              <a:t>, e :</a:t>
            </a:r>
          </a:p>
          <a:p>
            <a:pPr marL="0" indent="0">
              <a:buNone/>
            </a:pPr>
            <a:r>
              <a:rPr lang="en-US" sz="2800" dirty="0">
                <a:solidFill>
                  <a:prstClr val="black"/>
                </a:solidFill>
                <a:latin typeface="Courier"/>
              </a:rPr>
              <a:t>    </a:t>
            </a:r>
            <a:r>
              <a:rPr lang="en-US" sz="2800" b="1" dirty="0">
                <a:solidFill>
                  <a:srgbClr val="AA22FF"/>
                </a:solidFill>
                <a:latin typeface="Courier-Bold"/>
              </a:rPr>
              <a:t>print</a:t>
            </a:r>
            <a:r>
              <a:rPr lang="en-US" sz="2800" dirty="0">
                <a:solidFill>
                  <a:prstClr val="black"/>
                </a:solidFill>
                <a:latin typeface="Courier"/>
              </a:rPr>
              <a:t>( </a:t>
            </a:r>
            <a:r>
              <a:rPr lang="en-US" sz="2800" dirty="0">
                <a:solidFill>
                  <a:srgbClr val="BB4444"/>
                </a:solidFill>
                <a:latin typeface="Courier"/>
              </a:rPr>
              <a:t>"Cannot connect: </a:t>
            </a:r>
            <a:r>
              <a:rPr lang="en-US" sz="2800" b="1" dirty="0">
                <a:solidFill>
                  <a:srgbClr val="BB6688"/>
                </a:solidFill>
                <a:latin typeface="Courier-Bold"/>
              </a:rPr>
              <a:t>%s</a:t>
            </a:r>
            <a:r>
              <a:rPr lang="en-US" sz="2800" dirty="0">
                <a:solidFill>
                  <a:srgbClr val="BB4444"/>
                </a:solidFill>
                <a:latin typeface="Courier"/>
              </a:rPr>
              <a:t>"</a:t>
            </a:r>
            <a:r>
              <a:rPr lang="en-US" sz="2800" dirty="0">
                <a:solidFill>
                  <a:prstClr val="black"/>
                </a:solidFill>
                <a:latin typeface="Courier"/>
              </a:rPr>
              <a:t> </a:t>
            </a:r>
            <a:r>
              <a:rPr lang="en-US" sz="2800" dirty="0">
                <a:solidFill>
                  <a:srgbClr val="666666"/>
                </a:solidFill>
                <a:latin typeface="Courier"/>
              </a:rPr>
              <a:t>%</a:t>
            </a:r>
            <a:r>
              <a:rPr lang="en-US" sz="2800" dirty="0">
                <a:solidFill>
                  <a:prstClr val="black"/>
                </a:solidFill>
                <a:latin typeface="Courier"/>
              </a:rPr>
              <a:t> e 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7474011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Does This Mean? - Queries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400" b="1" dirty="0">
                <a:solidFill>
                  <a:srgbClr val="AA22FF"/>
                </a:solidFill>
                <a:latin typeface="Courier-Bold"/>
              </a:rPr>
              <a:t>import</a:t>
            </a:r>
            <a:r>
              <a:rPr lang="en-US" sz="2400" dirty="0">
                <a:solidFill>
                  <a:prstClr val="black"/>
                </a:solidFill>
                <a:latin typeface="Courier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Courier-Bold"/>
              </a:rPr>
              <a:t>pymongo</a:t>
            </a:r>
            <a:endParaRPr lang="en-US" sz="2400" b="1" dirty="0" smtClean="0">
              <a:solidFill>
                <a:srgbClr val="0000FF"/>
              </a:solidFill>
              <a:latin typeface="Courier-Bold"/>
            </a:endParaRPr>
          </a:p>
          <a:p>
            <a:pPr marL="0" indent="0">
              <a:buNone/>
            </a:pPr>
            <a:endParaRPr lang="en-US" sz="2400" dirty="0">
              <a:solidFill>
                <a:prstClr val="black"/>
              </a:solidFill>
              <a:latin typeface="Courier"/>
            </a:endParaRPr>
          </a:p>
          <a:p>
            <a:pPr marL="0" indent="0">
              <a:buNone/>
            </a:pPr>
            <a:r>
              <a:rPr lang="en-US" sz="2400" b="1" dirty="0" err="1">
                <a:solidFill>
                  <a:srgbClr val="AA22FF"/>
                </a:solidFill>
                <a:latin typeface="Courier-Bold"/>
              </a:rPr>
              <a:t>def</a:t>
            </a:r>
            <a:r>
              <a:rPr lang="en-US" sz="2400" dirty="0">
                <a:solidFill>
                  <a:prstClr val="black"/>
                </a:solidFill>
                <a:latin typeface="Courier"/>
              </a:rPr>
              <a:t> </a:t>
            </a:r>
            <a:r>
              <a:rPr lang="en-US" sz="2400" dirty="0" err="1">
                <a:solidFill>
                  <a:srgbClr val="00A000"/>
                </a:solidFill>
                <a:latin typeface="Courier"/>
              </a:rPr>
              <a:t>find_with_recovery</a:t>
            </a:r>
            <a:r>
              <a:rPr lang="en-US" sz="2400" dirty="0">
                <a:solidFill>
                  <a:prstClr val="black"/>
                </a:solidFill>
                <a:latin typeface="Courier"/>
              </a:rPr>
              <a:t>( collection, query ) :</a:t>
            </a:r>
          </a:p>
          <a:p>
            <a:pPr marL="0" indent="0">
              <a:buNone/>
            </a:pPr>
            <a:r>
              <a:rPr lang="pl-PL" sz="2400" dirty="0">
                <a:solidFill>
                  <a:prstClr val="black"/>
                </a:solidFill>
                <a:latin typeface="Courier"/>
              </a:rPr>
              <a:t>    </a:t>
            </a:r>
            <a:r>
              <a:rPr lang="pl-PL" sz="2400" b="1" dirty="0" err="1">
                <a:solidFill>
                  <a:srgbClr val="AA22FF"/>
                </a:solidFill>
                <a:latin typeface="Courier-Bold"/>
              </a:rPr>
              <a:t>try</a:t>
            </a:r>
            <a:r>
              <a:rPr lang="pl-PL" sz="2400" dirty="0" smtClean="0">
                <a:solidFill>
                  <a:prstClr val="black"/>
                </a:solidFill>
                <a:latin typeface="Courier"/>
              </a:rPr>
              <a:t>:</a:t>
            </a:r>
          </a:p>
          <a:p>
            <a:pPr marL="0" indent="0">
              <a:buNone/>
            </a:pPr>
            <a:endParaRPr lang="pl-PL" sz="2400" dirty="0">
              <a:solidFill>
                <a:prstClr val="black"/>
              </a:solidFill>
              <a:latin typeface="Courier"/>
            </a:endParaRPr>
          </a:p>
          <a:p>
            <a:pPr marL="0" indent="0">
              <a:buNone/>
            </a:pPr>
            <a:r>
              <a:rPr lang="pl-PL" sz="2400" dirty="0">
                <a:solidFill>
                  <a:prstClr val="black"/>
                </a:solidFill>
                <a:latin typeface="Courier"/>
              </a:rPr>
              <a:t>        </a:t>
            </a:r>
            <a:r>
              <a:rPr lang="pl-PL" sz="2400" b="1" dirty="0">
                <a:solidFill>
                  <a:srgbClr val="AA22FF"/>
                </a:solidFill>
                <a:latin typeface="Courier-Bold"/>
              </a:rPr>
              <a:t>return</a:t>
            </a:r>
            <a:r>
              <a:rPr lang="pl-PL" sz="2400" dirty="0">
                <a:solidFill>
                  <a:prstClr val="black"/>
                </a:solidFill>
                <a:latin typeface="Courier"/>
              </a:rPr>
              <a:t> </a:t>
            </a:r>
            <a:r>
              <a:rPr lang="pl-PL" sz="2400" dirty="0" err="1">
                <a:solidFill>
                  <a:prstClr val="black"/>
                </a:solidFill>
                <a:latin typeface="Courier"/>
              </a:rPr>
              <a:t>collection</a:t>
            </a:r>
            <a:r>
              <a:rPr lang="pl-PL" sz="2400" dirty="0" err="1">
                <a:solidFill>
                  <a:srgbClr val="666666"/>
                </a:solidFill>
                <a:latin typeface="Courier"/>
              </a:rPr>
              <a:t>.</a:t>
            </a:r>
            <a:r>
              <a:rPr lang="pl-PL" sz="2400" dirty="0" err="1">
                <a:solidFill>
                  <a:prstClr val="black"/>
                </a:solidFill>
                <a:latin typeface="Courier"/>
              </a:rPr>
              <a:t>find_one</a:t>
            </a:r>
            <a:r>
              <a:rPr lang="pl-PL" sz="2400" dirty="0">
                <a:solidFill>
                  <a:prstClr val="black"/>
                </a:solidFill>
                <a:latin typeface="Courier"/>
              </a:rPr>
              <a:t>( </a:t>
            </a:r>
            <a:r>
              <a:rPr lang="pl-PL" sz="2400" dirty="0" err="1">
                <a:solidFill>
                  <a:prstClr val="black"/>
                </a:solidFill>
                <a:latin typeface="Courier"/>
              </a:rPr>
              <a:t>query</a:t>
            </a:r>
            <a:r>
              <a:rPr lang="pl-PL" sz="2400" dirty="0">
                <a:solidFill>
                  <a:prstClr val="black"/>
                </a:solidFill>
                <a:latin typeface="Courier"/>
              </a:rPr>
              <a:t> </a:t>
            </a:r>
            <a:r>
              <a:rPr lang="pl-PL" sz="2400" dirty="0" smtClean="0">
                <a:solidFill>
                  <a:prstClr val="black"/>
                </a:solidFill>
                <a:latin typeface="Courier"/>
              </a:rPr>
              <a:t>)</a:t>
            </a:r>
          </a:p>
          <a:p>
            <a:pPr marL="0" indent="0">
              <a:buNone/>
            </a:pPr>
            <a:endParaRPr lang="pl-PL" sz="2400" dirty="0">
              <a:solidFill>
                <a:prstClr val="black"/>
              </a:solidFill>
              <a:latin typeface="Courier"/>
            </a:endParaRPr>
          </a:p>
          <a:p>
            <a:pPr marL="0" indent="0">
              <a:buNone/>
            </a:pPr>
            <a:r>
              <a:rPr lang="pl-PL" sz="2400" dirty="0">
                <a:solidFill>
                  <a:prstClr val="black"/>
                </a:solidFill>
                <a:latin typeface="Courier"/>
              </a:rPr>
              <a:t>    </a:t>
            </a:r>
            <a:r>
              <a:rPr lang="pl-PL" sz="2400" b="1" dirty="0" err="1">
                <a:solidFill>
                  <a:srgbClr val="AA22FF"/>
                </a:solidFill>
                <a:latin typeface="Courier-Bold"/>
              </a:rPr>
              <a:t>except</a:t>
            </a:r>
            <a:r>
              <a:rPr lang="pl-PL" sz="2400" dirty="0">
                <a:solidFill>
                  <a:prstClr val="black"/>
                </a:solidFill>
                <a:latin typeface="Courier"/>
              </a:rPr>
              <a:t> </a:t>
            </a:r>
            <a:r>
              <a:rPr lang="pl-PL" sz="2400" dirty="0" err="1">
                <a:solidFill>
                  <a:prstClr val="black"/>
                </a:solidFill>
                <a:latin typeface="Courier"/>
              </a:rPr>
              <a:t>pymongo</a:t>
            </a:r>
            <a:r>
              <a:rPr lang="pl-PL" sz="2400" dirty="0" err="1">
                <a:solidFill>
                  <a:srgbClr val="666666"/>
                </a:solidFill>
                <a:latin typeface="Courier"/>
              </a:rPr>
              <a:t>.</a:t>
            </a:r>
            <a:r>
              <a:rPr lang="pl-PL" sz="2400" dirty="0" err="1">
                <a:solidFill>
                  <a:prstClr val="black"/>
                </a:solidFill>
                <a:latin typeface="Courier"/>
              </a:rPr>
              <a:t>errors</a:t>
            </a:r>
            <a:r>
              <a:rPr lang="pl-PL" sz="2400" dirty="0" err="1">
                <a:solidFill>
                  <a:srgbClr val="666666"/>
                </a:solidFill>
                <a:latin typeface="Courier"/>
              </a:rPr>
              <a:t>.</a:t>
            </a:r>
            <a:r>
              <a:rPr lang="pl-PL" sz="2400" dirty="0" err="1">
                <a:solidFill>
                  <a:prstClr val="black"/>
                </a:solidFill>
                <a:latin typeface="Courier"/>
              </a:rPr>
              <a:t>ConnectionFailure</a:t>
            </a:r>
            <a:r>
              <a:rPr lang="pl-PL" sz="2400" dirty="0">
                <a:solidFill>
                  <a:prstClr val="black"/>
                </a:solidFill>
                <a:latin typeface="Courier"/>
              </a:rPr>
              <a:t>, e </a:t>
            </a:r>
            <a:r>
              <a:rPr lang="pl-PL" sz="2400" dirty="0" smtClean="0">
                <a:solidFill>
                  <a:prstClr val="black"/>
                </a:solidFill>
                <a:latin typeface="Courier"/>
              </a:rPr>
              <a:t>:</a:t>
            </a:r>
          </a:p>
          <a:p>
            <a:pPr marL="0" indent="0">
              <a:buNone/>
            </a:pPr>
            <a:endParaRPr lang="pl-PL" sz="2400" dirty="0">
              <a:solidFill>
                <a:prstClr val="black"/>
              </a:solidFill>
              <a:latin typeface="Courier"/>
            </a:endParaRPr>
          </a:p>
          <a:p>
            <a:pPr marL="0" indent="0">
              <a:buNone/>
            </a:pPr>
            <a:r>
              <a:rPr lang="pl-PL" sz="2400" dirty="0">
                <a:solidFill>
                  <a:prstClr val="black"/>
                </a:solidFill>
                <a:latin typeface="Courier"/>
              </a:rPr>
              <a:t>        </a:t>
            </a:r>
            <a:r>
              <a:rPr lang="pl-PL" sz="2400" dirty="0" err="1">
                <a:solidFill>
                  <a:prstClr val="black"/>
                </a:solidFill>
                <a:latin typeface="Courier"/>
              </a:rPr>
              <a:t>logging</a:t>
            </a:r>
            <a:r>
              <a:rPr lang="pl-PL" sz="2400" dirty="0" err="1">
                <a:solidFill>
                  <a:srgbClr val="666666"/>
                </a:solidFill>
                <a:latin typeface="Courier"/>
              </a:rPr>
              <a:t>.</a:t>
            </a:r>
            <a:r>
              <a:rPr lang="pl-PL" sz="2400" dirty="0" err="1">
                <a:solidFill>
                  <a:prstClr val="black"/>
                </a:solidFill>
                <a:latin typeface="Courier"/>
              </a:rPr>
              <a:t>info</a:t>
            </a:r>
            <a:r>
              <a:rPr lang="pl-PL" sz="2400" dirty="0">
                <a:solidFill>
                  <a:prstClr val="black"/>
                </a:solidFill>
                <a:latin typeface="Courier"/>
              </a:rPr>
              <a:t>( </a:t>
            </a:r>
            <a:r>
              <a:rPr lang="pl-PL" sz="2400" dirty="0">
                <a:solidFill>
                  <a:srgbClr val="BB4444"/>
                </a:solidFill>
                <a:latin typeface="Courier"/>
              </a:rPr>
              <a:t>"Connection </a:t>
            </a:r>
            <a:r>
              <a:rPr lang="pl-PL" sz="2400" dirty="0" err="1">
                <a:solidFill>
                  <a:srgbClr val="BB4444"/>
                </a:solidFill>
                <a:latin typeface="Courier"/>
              </a:rPr>
              <a:t>failure</a:t>
            </a:r>
            <a:r>
              <a:rPr lang="pl-PL" sz="2400" dirty="0">
                <a:solidFill>
                  <a:srgbClr val="BB4444"/>
                </a:solidFill>
                <a:latin typeface="Courier"/>
              </a:rPr>
              <a:t> : </a:t>
            </a:r>
            <a:r>
              <a:rPr lang="pl-PL" sz="2400" b="1" dirty="0">
                <a:solidFill>
                  <a:srgbClr val="BB6688"/>
                </a:solidFill>
                <a:latin typeface="Courier-Bold"/>
              </a:rPr>
              <a:t>%s</a:t>
            </a:r>
            <a:r>
              <a:rPr lang="pl-PL" sz="2400" dirty="0">
                <a:solidFill>
                  <a:srgbClr val="BB4444"/>
                </a:solidFill>
                <a:latin typeface="Courier"/>
              </a:rPr>
              <a:t>"</a:t>
            </a:r>
            <a:r>
              <a:rPr lang="pl-PL" sz="2400" dirty="0">
                <a:solidFill>
                  <a:prstClr val="black"/>
                </a:solidFill>
                <a:latin typeface="Courier"/>
              </a:rPr>
              <a:t> e ) </a:t>
            </a:r>
          </a:p>
          <a:p>
            <a:pPr marL="0" indent="0">
              <a:buNone/>
            </a:pPr>
            <a:r>
              <a:rPr lang="pl-PL" sz="2400" dirty="0">
                <a:solidFill>
                  <a:prstClr val="black"/>
                </a:solidFill>
                <a:latin typeface="Courier"/>
              </a:rPr>
              <a:t>        </a:t>
            </a:r>
            <a:r>
              <a:rPr lang="pl-PL" sz="2400" b="1" dirty="0">
                <a:solidFill>
                  <a:srgbClr val="AA22FF"/>
                </a:solidFill>
                <a:latin typeface="Courier-Bold"/>
              </a:rPr>
              <a:t>return</a:t>
            </a:r>
            <a:r>
              <a:rPr lang="pl-PL" sz="2400" dirty="0">
                <a:solidFill>
                  <a:prstClr val="black"/>
                </a:solidFill>
                <a:latin typeface="Courier"/>
              </a:rPr>
              <a:t> </a:t>
            </a:r>
            <a:r>
              <a:rPr lang="pl-PL" sz="2400" dirty="0" err="1">
                <a:solidFill>
                  <a:prstClr val="black"/>
                </a:solidFill>
                <a:latin typeface="Courier"/>
              </a:rPr>
              <a:t>collection</a:t>
            </a:r>
            <a:r>
              <a:rPr lang="pl-PL" sz="2400" dirty="0" err="1">
                <a:solidFill>
                  <a:srgbClr val="666666"/>
                </a:solidFill>
                <a:latin typeface="Courier"/>
              </a:rPr>
              <a:t>.</a:t>
            </a:r>
            <a:r>
              <a:rPr lang="pl-PL" sz="2400" dirty="0" err="1">
                <a:solidFill>
                  <a:prstClr val="black"/>
                </a:solidFill>
                <a:latin typeface="Courier"/>
              </a:rPr>
              <a:t>find_one</a:t>
            </a:r>
            <a:r>
              <a:rPr lang="pl-PL" sz="2400" dirty="0">
                <a:solidFill>
                  <a:prstClr val="black"/>
                </a:solidFill>
                <a:latin typeface="Courier"/>
              </a:rPr>
              <a:t>( </a:t>
            </a:r>
            <a:r>
              <a:rPr lang="pl-PL" sz="2400" dirty="0" err="1">
                <a:solidFill>
                  <a:prstClr val="black"/>
                </a:solidFill>
                <a:latin typeface="Courier"/>
              </a:rPr>
              <a:t>query</a:t>
            </a:r>
            <a:r>
              <a:rPr lang="pl-PL" sz="2400" dirty="0">
                <a:solidFill>
                  <a:prstClr val="black"/>
                </a:solidFill>
                <a:latin typeface="Courier"/>
              </a:rPr>
              <a:t> )</a:t>
            </a:r>
          </a:p>
          <a:p>
            <a:pPr marL="0" indent="0">
              <a:buNone/>
            </a:pPr>
            <a:r>
              <a:rPr lang="de-DE" sz="2400" dirty="0">
                <a:solidFill>
                  <a:prstClr val="black"/>
                </a:solidFill>
                <a:latin typeface="Courier"/>
              </a:rPr>
              <a:t>        </a:t>
            </a:r>
          </a:p>
          <a:p>
            <a:pPr marL="0" indent="0">
              <a:buNone/>
            </a:pPr>
            <a:r>
              <a:rPr lang="de-DE" sz="2400" dirty="0">
                <a:solidFill>
                  <a:prstClr val="black"/>
                </a:solidFill>
                <a:latin typeface="Courier"/>
              </a:rPr>
              <a:t>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680984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Does This Mean? - Inserts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800" b="1" dirty="0" err="1">
                <a:solidFill>
                  <a:srgbClr val="AA22FF"/>
                </a:solidFill>
                <a:latin typeface="Courier-Bold"/>
              </a:rPr>
              <a:t>def</a:t>
            </a:r>
            <a:r>
              <a:rPr lang="en-US" sz="2800" dirty="0">
                <a:solidFill>
                  <a:prstClr val="black"/>
                </a:solidFill>
                <a:latin typeface="Courier"/>
              </a:rPr>
              <a:t> </a:t>
            </a:r>
            <a:r>
              <a:rPr lang="en-US" sz="2800" dirty="0" err="1">
                <a:solidFill>
                  <a:srgbClr val="00A000"/>
                </a:solidFill>
                <a:latin typeface="Courier"/>
              </a:rPr>
              <a:t>insert_with_recovery</a:t>
            </a:r>
            <a:r>
              <a:rPr lang="en-US" sz="2800" dirty="0">
                <a:solidFill>
                  <a:prstClr val="black"/>
                </a:solidFill>
                <a:latin typeface="Courier"/>
              </a:rPr>
              <a:t>( collection, doc ) :</a:t>
            </a:r>
          </a:p>
          <a:p>
            <a:pPr marL="0" indent="0">
              <a:buNone/>
            </a:pPr>
            <a:r>
              <a:rPr lang="en-US" sz="2800" dirty="0">
                <a:solidFill>
                  <a:prstClr val="black"/>
                </a:solidFill>
                <a:latin typeface="Courier"/>
              </a:rPr>
              <a:t>     doc[ </a:t>
            </a:r>
            <a:r>
              <a:rPr lang="en-US" sz="2800" dirty="0">
                <a:solidFill>
                  <a:srgbClr val="BB4444"/>
                </a:solidFill>
                <a:latin typeface="Courier"/>
              </a:rPr>
              <a:t>"_id"</a:t>
            </a:r>
            <a:r>
              <a:rPr lang="en-US" sz="2800" dirty="0">
                <a:solidFill>
                  <a:prstClr val="black"/>
                </a:solidFill>
                <a:latin typeface="Courier"/>
              </a:rPr>
              <a:t> ] </a:t>
            </a:r>
            <a:r>
              <a:rPr lang="en-US" sz="2800" dirty="0">
                <a:solidFill>
                  <a:srgbClr val="666666"/>
                </a:solidFill>
                <a:latin typeface="Courier"/>
              </a:rPr>
              <a:t>=</a:t>
            </a:r>
            <a:r>
              <a:rPr lang="en-US" sz="2800" dirty="0">
                <a:solidFill>
                  <a:prstClr val="black"/>
                </a:solidFill>
                <a:latin typeface="Courier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Courier"/>
              </a:rPr>
              <a:t>ObjectId</a:t>
            </a:r>
            <a:r>
              <a:rPr lang="en-US" sz="2800" dirty="0">
                <a:solidFill>
                  <a:prstClr val="black"/>
                </a:solidFill>
                <a:latin typeface="Courier"/>
              </a:rPr>
              <a:t>()</a:t>
            </a:r>
          </a:p>
          <a:p>
            <a:pPr marL="0" indent="0">
              <a:buNone/>
            </a:pPr>
            <a:r>
              <a:rPr lang="pl-PL" sz="2800" dirty="0">
                <a:solidFill>
                  <a:prstClr val="black"/>
                </a:solidFill>
                <a:latin typeface="Courier"/>
              </a:rPr>
              <a:t>    </a:t>
            </a:r>
            <a:r>
              <a:rPr lang="pl-PL" sz="2800" b="1" dirty="0" err="1">
                <a:solidFill>
                  <a:srgbClr val="AA22FF"/>
                </a:solidFill>
                <a:latin typeface="Courier-Bold"/>
              </a:rPr>
              <a:t>try</a:t>
            </a:r>
            <a:r>
              <a:rPr lang="pl-PL" sz="2800" dirty="0">
                <a:solidFill>
                  <a:prstClr val="black"/>
                </a:solidFill>
                <a:latin typeface="Courier"/>
              </a:rPr>
              <a:t>:</a:t>
            </a:r>
          </a:p>
          <a:p>
            <a:pPr marL="0" indent="0">
              <a:buNone/>
            </a:pPr>
            <a:r>
              <a:rPr lang="pl-PL" sz="2800" dirty="0">
                <a:solidFill>
                  <a:prstClr val="black"/>
                </a:solidFill>
                <a:latin typeface="Courier"/>
              </a:rPr>
              <a:t>        </a:t>
            </a:r>
            <a:r>
              <a:rPr lang="pl-PL" sz="2800" dirty="0" err="1">
                <a:solidFill>
                  <a:prstClr val="black"/>
                </a:solidFill>
                <a:latin typeface="Courier"/>
              </a:rPr>
              <a:t>collection</a:t>
            </a:r>
            <a:r>
              <a:rPr lang="pl-PL" sz="2800" dirty="0" err="1">
                <a:solidFill>
                  <a:srgbClr val="666666"/>
                </a:solidFill>
                <a:latin typeface="Courier"/>
              </a:rPr>
              <a:t>.</a:t>
            </a:r>
            <a:r>
              <a:rPr lang="pl-PL" sz="2800" dirty="0" err="1">
                <a:solidFill>
                  <a:prstClr val="black"/>
                </a:solidFill>
                <a:latin typeface="Courier"/>
              </a:rPr>
              <a:t>insert_one</a:t>
            </a:r>
            <a:r>
              <a:rPr lang="pl-PL" sz="2800" dirty="0">
                <a:solidFill>
                  <a:prstClr val="black"/>
                </a:solidFill>
                <a:latin typeface="Courier"/>
              </a:rPr>
              <a:t>( </a:t>
            </a:r>
            <a:r>
              <a:rPr lang="pl-PL" sz="2800" dirty="0" err="1">
                <a:solidFill>
                  <a:prstClr val="black"/>
                </a:solidFill>
                <a:latin typeface="Courier"/>
              </a:rPr>
              <a:t>doc</a:t>
            </a:r>
            <a:r>
              <a:rPr lang="pl-PL" sz="2800" dirty="0">
                <a:solidFill>
                  <a:prstClr val="black"/>
                </a:solidFill>
                <a:latin typeface="Courier"/>
              </a:rPr>
              <a:t> )</a:t>
            </a:r>
          </a:p>
          <a:p>
            <a:pPr marL="0" indent="0">
              <a:buNone/>
            </a:pPr>
            <a:r>
              <a:rPr lang="pl-PL" sz="2800" dirty="0">
                <a:solidFill>
                  <a:prstClr val="black"/>
                </a:solidFill>
                <a:latin typeface="Courier"/>
              </a:rPr>
              <a:t>    </a:t>
            </a:r>
            <a:r>
              <a:rPr lang="pl-PL" sz="2800" b="1" dirty="0" err="1">
                <a:solidFill>
                  <a:srgbClr val="AA22FF"/>
                </a:solidFill>
                <a:latin typeface="Courier-Bold"/>
              </a:rPr>
              <a:t>except</a:t>
            </a:r>
            <a:r>
              <a:rPr lang="pl-PL" sz="2800" dirty="0">
                <a:solidFill>
                  <a:prstClr val="black"/>
                </a:solidFill>
                <a:latin typeface="Courier"/>
              </a:rPr>
              <a:t> </a:t>
            </a:r>
            <a:r>
              <a:rPr lang="pl-PL" sz="2800" dirty="0" err="1">
                <a:solidFill>
                  <a:prstClr val="black"/>
                </a:solidFill>
                <a:latin typeface="Courier"/>
              </a:rPr>
              <a:t>pymongo</a:t>
            </a:r>
            <a:r>
              <a:rPr lang="pl-PL" sz="2800" dirty="0" err="1">
                <a:solidFill>
                  <a:srgbClr val="666666"/>
                </a:solidFill>
                <a:latin typeface="Courier"/>
              </a:rPr>
              <a:t>.</a:t>
            </a:r>
            <a:r>
              <a:rPr lang="pl-PL" sz="2800" dirty="0" err="1">
                <a:solidFill>
                  <a:prstClr val="black"/>
                </a:solidFill>
                <a:latin typeface="Courier"/>
              </a:rPr>
              <a:t>errors</a:t>
            </a:r>
            <a:r>
              <a:rPr lang="pl-PL" sz="2800" dirty="0" err="1">
                <a:solidFill>
                  <a:srgbClr val="666666"/>
                </a:solidFill>
                <a:latin typeface="Courier"/>
              </a:rPr>
              <a:t>.</a:t>
            </a:r>
            <a:r>
              <a:rPr lang="pl-PL" sz="2800" dirty="0" err="1">
                <a:solidFill>
                  <a:prstClr val="black"/>
                </a:solidFill>
                <a:latin typeface="Courier"/>
              </a:rPr>
              <a:t>ConnectionFailure</a:t>
            </a:r>
            <a:r>
              <a:rPr lang="pl-PL" sz="2800" dirty="0">
                <a:solidFill>
                  <a:prstClr val="black"/>
                </a:solidFill>
                <a:latin typeface="Courier"/>
              </a:rPr>
              <a:t>, e:</a:t>
            </a:r>
          </a:p>
          <a:p>
            <a:pPr marL="0" indent="0">
              <a:buNone/>
            </a:pPr>
            <a:r>
              <a:rPr lang="pl-PL" sz="2800" dirty="0">
                <a:solidFill>
                  <a:prstClr val="black"/>
                </a:solidFill>
                <a:latin typeface="Courier"/>
              </a:rPr>
              <a:t>        </a:t>
            </a:r>
            <a:r>
              <a:rPr lang="pl-PL" sz="2800" dirty="0" err="1">
                <a:solidFill>
                  <a:prstClr val="black"/>
                </a:solidFill>
                <a:latin typeface="Courier"/>
              </a:rPr>
              <a:t>logging</a:t>
            </a:r>
            <a:r>
              <a:rPr lang="pl-PL" sz="2800" dirty="0" err="1">
                <a:solidFill>
                  <a:srgbClr val="666666"/>
                </a:solidFill>
                <a:latin typeface="Courier"/>
              </a:rPr>
              <a:t>.</a:t>
            </a:r>
            <a:r>
              <a:rPr lang="pl-PL" sz="2800" dirty="0" err="1">
                <a:solidFill>
                  <a:prstClr val="black"/>
                </a:solidFill>
                <a:latin typeface="Courier"/>
              </a:rPr>
              <a:t>info</a:t>
            </a:r>
            <a:r>
              <a:rPr lang="pl-PL" sz="2800" dirty="0">
                <a:solidFill>
                  <a:prstClr val="black"/>
                </a:solidFill>
                <a:latin typeface="Courier"/>
              </a:rPr>
              <a:t>( </a:t>
            </a:r>
            <a:r>
              <a:rPr lang="pl-PL" sz="2800" dirty="0">
                <a:solidFill>
                  <a:srgbClr val="BB4444"/>
                </a:solidFill>
                <a:latin typeface="Courier"/>
              </a:rPr>
              <a:t>"Connection error: </a:t>
            </a:r>
            <a:r>
              <a:rPr lang="pl-PL" sz="2800" b="1" dirty="0">
                <a:solidFill>
                  <a:srgbClr val="BB6688"/>
                </a:solidFill>
                <a:latin typeface="Courier-Bold"/>
              </a:rPr>
              <a:t>%s</a:t>
            </a:r>
            <a:r>
              <a:rPr lang="pl-PL" sz="2800" dirty="0">
                <a:solidFill>
                  <a:srgbClr val="BB4444"/>
                </a:solidFill>
                <a:latin typeface="Courier"/>
              </a:rPr>
              <a:t>"</a:t>
            </a:r>
            <a:r>
              <a:rPr lang="pl-PL" sz="2800" dirty="0">
                <a:solidFill>
                  <a:prstClr val="black"/>
                </a:solidFill>
                <a:latin typeface="Courier"/>
              </a:rPr>
              <a:t> </a:t>
            </a:r>
            <a:r>
              <a:rPr lang="pl-PL" sz="2800" dirty="0">
                <a:solidFill>
                  <a:srgbClr val="666666"/>
                </a:solidFill>
                <a:latin typeface="Courier"/>
              </a:rPr>
              <a:t>%</a:t>
            </a:r>
            <a:r>
              <a:rPr lang="pl-PL" sz="2800" dirty="0">
                <a:solidFill>
                  <a:prstClr val="black"/>
                </a:solidFill>
                <a:latin typeface="Courier"/>
              </a:rPr>
              <a:t> e )</a:t>
            </a:r>
          </a:p>
          <a:p>
            <a:pPr marL="0" indent="0">
              <a:buNone/>
            </a:pPr>
            <a:r>
              <a:rPr lang="pl-PL" sz="2800" dirty="0">
                <a:solidFill>
                  <a:prstClr val="black"/>
                </a:solidFill>
                <a:latin typeface="Courier"/>
              </a:rPr>
              <a:t>        </a:t>
            </a:r>
            <a:r>
              <a:rPr lang="pl-PL" sz="2800" dirty="0" err="1">
                <a:solidFill>
                  <a:prstClr val="black"/>
                </a:solidFill>
                <a:latin typeface="Courier"/>
              </a:rPr>
              <a:t>collection</a:t>
            </a:r>
            <a:r>
              <a:rPr lang="pl-PL" sz="2800" dirty="0" err="1">
                <a:solidFill>
                  <a:srgbClr val="666666"/>
                </a:solidFill>
                <a:latin typeface="Courier"/>
              </a:rPr>
              <a:t>.</a:t>
            </a:r>
            <a:r>
              <a:rPr lang="pl-PL" sz="2800" dirty="0" err="1">
                <a:solidFill>
                  <a:prstClr val="black"/>
                </a:solidFill>
                <a:latin typeface="Courier"/>
              </a:rPr>
              <a:t>insert_one</a:t>
            </a:r>
            <a:r>
              <a:rPr lang="pl-PL" sz="2800" dirty="0">
                <a:solidFill>
                  <a:prstClr val="black"/>
                </a:solidFill>
                <a:latin typeface="Courier"/>
              </a:rPr>
              <a:t>( </a:t>
            </a:r>
            <a:r>
              <a:rPr lang="pl-PL" sz="2800" dirty="0" err="1">
                <a:solidFill>
                  <a:prstClr val="black"/>
                </a:solidFill>
                <a:latin typeface="Courier"/>
              </a:rPr>
              <a:t>doc</a:t>
            </a:r>
            <a:r>
              <a:rPr lang="pl-PL" sz="2800" dirty="0">
                <a:solidFill>
                  <a:prstClr val="black"/>
                </a:solidFill>
                <a:latin typeface="Courier"/>
              </a:rPr>
              <a:t> )</a:t>
            </a:r>
          </a:p>
          <a:p>
            <a:pPr marL="0" indent="0">
              <a:buNone/>
            </a:pPr>
            <a:r>
              <a:rPr lang="pl-PL" sz="2800" dirty="0">
                <a:solidFill>
                  <a:prstClr val="black"/>
                </a:solidFill>
                <a:latin typeface="Courier"/>
              </a:rPr>
              <a:t>    </a:t>
            </a:r>
            <a:r>
              <a:rPr lang="pl-PL" sz="2800" b="1" dirty="0" err="1">
                <a:solidFill>
                  <a:srgbClr val="AA22FF"/>
                </a:solidFill>
                <a:latin typeface="Courier-Bold"/>
              </a:rPr>
              <a:t>except</a:t>
            </a:r>
            <a:r>
              <a:rPr lang="pl-PL" sz="2800" dirty="0">
                <a:solidFill>
                  <a:prstClr val="black"/>
                </a:solidFill>
                <a:latin typeface="Courier"/>
              </a:rPr>
              <a:t> </a:t>
            </a:r>
            <a:r>
              <a:rPr lang="pl-PL" sz="2800" dirty="0" err="1">
                <a:solidFill>
                  <a:prstClr val="black"/>
                </a:solidFill>
                <a:latin typeface="Courier"/>
              </a:rPr>
              <a:t>DuplicateKeyError</a:t>
            </a:r>
            <a:r>
              <a:rPr lang="pl-PL" sz="2800" dirty="0">
                <a:solidFill>
                  <a:prstClr val="black"/>
                </a:solidFill>
                <a:latin typeface="Courier"/>
              </a:rPr>
              <a:t>:</a:t>
            </a:r>
          </a:p>
          <a:p>
            <a:pPr marL="0" indent="0">
              <a:buNone/>
            </a:pPr>
            <a:r>
              <a:rPr lang="ro-RO" sz="2800" dirty="0">
                <a:solidFill>
                  <a:prstClr val="black"/>
                </a:solidFill>
                <a:latin typeface="Courier"/>
              </a:rPr>
              <a:t>        </a:t>
            </a:r>
            <a:r>
              <a:rPr lang="ro-RO" sz="2800" b="1" dirty="0">
                <a:solidFill>
                  <a:srgbClr val="AA22FF"/>
                </a:solidFill>
                <a:latin typeface="Courier-Bold"/>
              </a:rPr>
              <a:t>pass</a:t>
            </a:r>
            <a:endParaRPr lang="ro-RO" sz="2800" dirty="0">
              <a:solidFill>
                <a:prstClr val="black"/>
              </a:solidFill>
              <a:latin typeface="Courier"/>
            </a:endParaRPr>
          </a:p>
          <a:p>
            <a:pPr marL="0" indent="0">
              <a:buNone/>
            </a:pPr>
            <a:r>
              <a:rPr lang="de-DE" sz="2400" dirty="0">
                <a:solidFill>
                  <a:prstClr val="black"/>
                </a:solidFill>
                <a:latin typeface="Courier"/>
              </a:rPr>
              <a:t> </a:t>
            </a:r>
            <a:r>
              <a:rPr lang="de-DE" sz="2400" dirty="0" smtClean="0">
                <a:solidFill>
                  <a:prstClr val="black"/>
                </a:solidFill>
                <a:latin typeface="Courier"/>
              </a:rPr>
              <a:t>        </a:t>
            </a:r>
            <a:endParaRPr lang="de-DE" sz="2400" dirty="0">
              <a:solidFill>
                <a:prstClr val="black"/>
              </a:solidFill>
              <a:latin typeface="Courier"/>
            </a:endParaRPr>
          </a:p>
          <a:p>
            <a:pPr marL="0" indent="0">
              <a:buNone/>
            </a:pPr>
            <a:r>
              <a:rPr lang="de-DE" sz="2400" dirty="0">
                <a:solidFill>
                  <a:prstClr val="black"/>
                </a:solidFill>
                <a:latin typeface="Courier"/>
              </a:rPr>
              <a:t>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938197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Does This Mean? - Updates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2800" dirty="0" smtClean="0">
              <a:solidFill>
                <a:prstClr val="black"/>
              </a:solidFill>
              <a:latin typeface="Courier"/>
            </a:endParaRPr>
          </a:p>
          <a:p>
            <a:pPr marL="0" indent="0">
              <a:buNone/>
            </a:pPr>
            <a:endParaRPr lang="en-US" sz="2800" dirty="0">
              <a:solidFill>
                <a:prstClr val="black"/>
              </a:solidFill>
              <a:latin typeface="Courier"/>
            </a:endParaRPr>
          </a:p>
          <a:p>
            <a:pPr marL="0" indent="0">
              <a:buNone/>
            </a:pPr>
            <a:r>
              <a:rPr lang="en-US" sz="2800" dirty="0" err="1" smtClean="0">
                <a:solidFill>
                  <a:prstClr val="black"/>
                </a:solidFill>
                <a:latin typeface="Courier"/>
              </a:rPr>
              <a:t>collection</a:t>
            </a:r>
            <a:r>
              <a:rPr lang="en-US" sz="2800" dirty="0" err="1" smtClean="0">
                <a:solidFill>
                  <a:srgbClr val="666666"/>
                </a:solidFill>
                <a:latin typeface="Courier"/>
              </a:rPr>
              <a:t>.</a:t>
            </a:r>
            <a:r>
              <a:rPr lang="en-US" sz="2800" dirty="0" err="1" smtClean="0">
                <a:solidFill>
                  <a:prstClr val="black"/>
                </a:solidFill>
                <a:latin typeface="Courier"/>
              </a:rPr>
              <a:t>update</a:t>
            </a:r>
            <a:r>
              <a:rPr lang="en-US" sz="2800" dirty="0">
                <a:solidFill>
                  <a:prstClr val="black"/>
                </a:solidFill>
                <a:latin typeface="Courier"/>
              </a:rPr>
              <a:t>( { </a:t>
            </a:r>
            <a:r>
              <a:rPr lang="en-US" sz="2800" dirty="0">
                <a:solidFill>
                  <a:srgbClr val="BB4444"/>
                </a:solidFill>
                <a:latin typeface="Courier"/>
              </a:rPr>
              <a:t>"_id"</a:t>
            </a:r>
            <a:r>
              <a:rPr lang="en-US" sz="2800" dirty="0">
                <a:solidFill>
                  <a:prstClr val="black"/>
                </a:solidFill>
                <a:latin typeface="Courier"/>
              </a:rPr>
              <a:t> : </a:t>
            </a:r>
            <a:r>
              <a:rPr lang="en-US" sz="2800" dirty="0">
                <a:solidFill>
                  <a:srgbClr val="666666"/>
                </a:solidFill>
                <a:latin typeface="Courier"/>
              </a:rPr>
              <a:t>1</a:t>
            </a:r>
            <a:r>
              <a:rPr lang="en-US" sz="2800" dirty="0">
                <a:solidFill>
                  <a:prstClr val="black"/>
                </a:solidFill>
                <a:latin typeface="Courier"/>
              </a:rPr>
              <a:t> },</a:t>
            </a:r>
          </a:p>
          <a:p>
            <a:pPr marL="0" indent="0">
              <a:buNone/>
            </a:pPr>
            <a:r>
              <a:rPr lang="en-US" sz="2800" dirty="0">
                <a:solidFill>
                  <a:prstClr val="black"/>
                </a:solidFill>
                <a:latin typeface="Courier"/>
              </a:rPr>
              <a:t>                   { </a:t>
            </a:r>
            <a:r>
              <a:rPr lang="en-US" sz="2800" dirty="0">
                <a:solidFill>
                  <a:srgbClr val="BB4444"/>
                </a:solidFill>
                <a:latin typeface="Courier"/>
              </a:rPr>
              <a:t>"$</a:t>
            </a:r>
            <a:r>
              <a:rPr lang="en-US" sz="2800" dirty="0" err="1">
                <a:solidFill>
                  <a:srgbClr val="BB4444"/>
                </a:solidFill>
                <a:latin typeface="Courier"/>
              </a:rPr>
              <a:t>inc</a:t>
            </a:r>
            <a:r>
              <a:rPr lang="en-US" sz="2800" dirty="0">
                <a:solidFill>
                  <a:srgbClr val="BB4444"/>
                </a:solidFill>
                <a:latin typeface="Courier"/>
              </a:rPr>
              <a:t>"</a:t>
            </a:r>
            <a:r>
              <a:rPr lang="en-US" sz="2800" dirty="0">
                <a:solidFill>
                  <a:prstClr val="black"/>
                </a:solidFill>
                <a:latin typeface="Courier"/>
              </a:rPr>
              <a:t> : { </a:t>
            </a:r>
            <a:r>
              <a:rPr lang="en-US" sz="2800" dirty="0">
                <a:solidFill>
                  <a:srgbClr val="BB4444"/>
                </a:solidFill>
                <a:latin typeface="Courier"/>
              </a:rPr>
              <a:t>"counter"</a:t>
            </a:r>
            <a:r>
              <a:rPr lang="en-US" sz="2800" dirty="0">
                <a:solidFill>
                  <a:prstClr val="black"/>
                </a:solidFill>
                <a:latin typeface="Courier"/>
              </a:rPr>
              <a:t> : </a:t>
            </a:r>
            <a:r>
              <a:rPr lang="en-US" sz="2800" dirty="0">
                <a:solidFill>
                  <a:srgbClr val="666666"/>
                </a:solidFill>
                <a:latin typeface="Courier"/>
              </a:rPr>
              <a:t>1</a:t>
            </a:r>
            <a:r>
              <a:rPr lang="en-US" sz="2800" dirty="0">
                <a:solidFill>
                  <a:prstClr val="black"/>
                </a:solidFill>
                <a:latin typeface="Courier"/>
              </a:rPr>
              <a:t> }})</a:t>
            </a:r>
            <a:r>
              <a:rPr lang="de-DE" sz="2400" dirty="0" smtClean="0">
                <a:solidFill>
                  <a:prstClr val="black"/>
                </a:solidFill>
                <a:latin typeface="Courier"/>
              </a:rPr>
              <a:t>         </a:t>
            </a:r>
            <a:endParaRPr lang="de-DE" sz="2400" dirty="0">
              <a:solidFill>
                <a:prstClr val="black"/>
              </a:solidFill>
              <a:latin typeface="Courier"/>
            </a:endParaRPr>
          </a:p>
          <a:p>
            <a:pPr marL="0" indent="0">
              <a:buNone/>
            </a:pPr>
            <a:r>
              <a:rPr lang="de-DE" sz="2400" dirty="0">
                <a:solidFill>
                  <a:prstClr val="black"/>
                </a:solidFill>
                <a:latin typeface="Courier"/>
              </a:rPr>
              <a:t>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998310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Configuration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3086100" lvl="7" indent="0">
              <a:buNone/>
            </a:pPr>
            <a:r>
              <a:rPr lang="en-US" sz="3600" b="1" dirty="0" err="1" smtClean="0">
                <a:latin typeface="Courier New"/>
                <a:cs typeface="Courier New"/>
              </a:rPr>
              <a:t>connectTimeoutMS</a:t>
            </a:r>
            <a:r>
              <a:rPr lang="en-US" sz="3600" b="1" dirty="0" smtClean="0">
                <a:latin typeface="Courier New"/>
                <a:cs typeface="Courier New"/>
              </a:rPr>
              <a:t> : 30s</a:t>
            </a:r>
          </a:p>
          <a:p>
            <a:pPr marL="3086100" lvl="7" indent="0">
              <a:buNone/>
            </a:pPr>
            <a:r>
              <a:rPr lang="en-US" sz="3600" b="1" dirty="0" err="1" smtClean="0">
                <a:latin typeface="Courier New"/>
                <a:cs typeface="Courier New"/>
              </a:rPr>
              <a:t>serverTimeoutMS</a:t>
            </a:r>
            <a:r>
              <a:rPr lang="en-US" sz="3600" b="1" dirty="0" smtClean="0">
                <a:latin typeface="Courier New"/>
                <a:cs typeface="Courier New"/>
              </a:rPr>
              <a:t> : 30s</a:t>
            </a:r>
            <a:endParaRPr lang="en-US" sz="3600" b="1" dirty="0"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4091377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BSON Side Bar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MongoDB uses a binary format of JSON called BSON (</a:t>
            </a:r>
            <a:r>
              <a:rPr lang="en-US" sz="2400" b="1" dirty="0" smtClean="0"/>
              <a:t>B</a:t>
            </a:r>
            <a:r>
              <a:rPr lang="en-US" sz="2400" dirty="0" smtClean="0"/>
              <a:t>inary, </a:t>
            </a:r>
            <a:r>
              <a:rPr lang="en-US" sz="2400" dirty="0" err="1" smtClean="0"/>
              <a:t>j</a:t>
            </a:r>
            <a:r>
              <a:rPr lang="en-US" sz="2400" b="1" dirty="0" err="1" smtClean="0"/>
              <a:t>SON</a:t>
            </a:r>
            <a:r>
              <a:rPr lang="en-US" sz="2400" dirty="0" smtClean="0"/>
              <a:t>)</a:t>
            </a:r>
          </a:p>
          <a:p>
            <a:r>
              <a:rPr lang="en-US" sz="2400" dirty="0" smtClean="0"/>
              <a:t>Adds type and size information</a:t>
            </a:r>
          </a:p>
          <a:p>
            <a:r>
              <a:rPr lang="en-US" sz="2400" dirty="0" smtClean="0"/>
              <a:t>Allows efficient parsing and skipping </a:t>
            </a:r>
          </a:p>
          <a:p>
            <a:r>
              <a:rPr lang="en-US" sz="2400" dirty="0" smtClean="0"/>
              <a:t>You can use MongoDB Drivers without every knowing that BSON exists</a:t>
            </a:r>
          </a:p>
          <a:p>
            <a:r>
              <a:rPr lang="en-US" sz="2400" dirty="0"/>
              <a:t>Open standard (</a:t>
            </a:r>
            <a:r>
              <a:rPr lang="en-US" sz="2400" dirty="0">
                <a:hlinkClick r:id="rId2"/>
              </a:rPr>
              <a:t>http://bsonspec.org</a:t>
            </a:r>
            <a:r>
              <a:rPr lang="en-US" sz="2400" dirty="0" smtClean="0">
                <a:hlinkClick r:id="rId2"/>
              </a:rPr>
              <a:t>/</a:t>
            </a:r>
            <a:r>
              <a:rPr lang="en-US" sz="2400" dirty="0" smtClean="0"/>
              <a:t>, licensed under the Creative Commons)</a:t>
            </a:r>
          </a:p>
          <a:p>
            <a:r>
              <a:rPr lang="en-US" sz="2400" dirty="0" smtClean="0"/>
              <a:t>There are BSON libraries in every driver if you fancy trying it out</a:t>
            </a:r>
          </a:p>
          <a:p>
            <a:r>
              <a:rPr lang="en-US" sz="2400" dirty="0" smtClean="0"/>
              <a:t>Similar to </a:t>
            </a:r>
            <a:r>
              <a:rPr lang="en-US" sz="2400" dirty="0" err="1" smtClean="0"/>
              <a:t>google</a:t>
            </a:r>
            <a:r>
              <a:rPr lang="en-US" sz="2400" dirty="0" smtClean="0"/>
              <a:t> protocol buffers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244087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1143000"/>
          </a:xfrm>
        </p:spPr>
        <p:txBody>
          <a:bodyPr/>
          <a:lstStyle/>
          <a:p>
            <a:r>
              <a:rPr lang="en-US" dirty="0" err="1" smtClean="0"/>
              <a:t>connectTimeoutMS</a:t>
            </a:r>
            <a:endParaRPr lang="en-US" dirty="0"/>
          </a:p>
        </p:txBody>
      </p:sp>
      <p:grpSp>
        <p:nvGrpSpPr>
          <p:cNvPr id="17" name="Group 16"/>
          <p:cNvGrpSpPr/>
          <p:nvPr/>
        </p:nvGrpSpPr>
        <p:grpSpPr>
          <a:xfrm>
            <a:off x="7304799" y="2002455"/>
            <a:ext cx="4516760" cy="3418825"/>
            <a:chOff x="4207156" y="2311777"/>
            <a:chExt cx="3777688" cy="2897861"/>
          </a:xfrm>
        </p:grpSpPr>
        <p:grpSp>
          <p:nvGrpSpPr>
            <p:cNvPr id="18" name="Group 17"/>
            <p:cNvGrpSpPr/>
            <p:nvPr/>
          </p:nvGrpSpPr>
          <p:grpSpPr>
            <a:xfrm>
              <a:off x="4406703" y="2624279"/>
              <a:ext cx="3378594" cy="2310439"/>
              <a:chOff x="3020867" y="2960198"/>
              <a:chExt cx="3378594" cy="2310439"/>
            </a:xfrm>
          </p:grpSpPr>
          <p:grpSp>
            <p:nvGrpSpPr>
              <p:cNvPr id="20" name="Group 19"/>
              <p:cNvGrpSpPr/>
              <p:nvPr/>
            </p:nvGrpSpPr>
            <p:grpSpPr>
              <a:xfrm>
                <a:off x="3020867" y="4258965"/>
                <a:ext cx="3378594" cy="1011672"/>
                <a:chOff x="3822778" y="4272621"/>
                <a:chExt cx="3856218" cy="1146227"/>
              </a:xfrm>
            </p:grpSpPr>
            <p:sp>
              <p:nvSpPr>
                <p:cNvPr id="22" name="Can 21"/>
                <p:cNvSpPr/>
                <p:nvPr/>
              </p:nvSpPr>
              <p:spPr>
                <a:xfrm>
                  <a:off x="3822778" y="4272621"/>
                  <a:ext cx="1285406" cy="1146227"/>
                </a:xfrm>
                <a:prstGeom prst="can">
                  <a:avLst/>
                </a:prstGeom>
                <a:solidFill>
                  <a:srgbClr val="7AAB4E"/>
                </a:solidFill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r>
                    <a:rPr lang="en-US" dirty="0" smtClean="0">
                      <a:solidFill>
                        <a:schemeClr val="tx1"/>
                      </a:solidFill>
                    </a:rPr>
                    <a:t>Secondary</a:t>
                  </a:r>
                </a:p>
                <a:p>
                  <a:pPr algn="ctr"/>
                  <a:r>
                    <a:rPr lang="en-US" dirty="0" smtClean="0">
                      <a:solidFill>
                        <a:schemeClr val="tx1"/>
                      </a:solidFill>
                    </a:rPr>
                    <a:t>host2</a:t>
                  </a:r>
                </a:p>
              </p:txBody>
            </p:sp>
            <p:sp>
              <p:nvSpPr>
                <p:cNvPr id="23" name="Can 22"/>
                <p:cNvSpPr/>
                <p:nvPr/>
              </p:nvSpPr>
              <p:spPr>
                <a:xfrm>
                  <a:off x="6393590" y="4272621"/>
                  <a:ext cx="1285406" cy="1146227"/>
                </a:xfrm>
                <a:prstGeom prst="can">
                  <a:avLst/>
                </a:prstGeom>
                <a:solidFill>
                  <a:srgbClr val="7AAB4E"/>
                </a:solidFill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r>
                    <a:rPr lang="en-US" dirty="0" smtClean="0">
                      <a:solidFill>
                        <a:schemeClr val="tx1"/>
                      </a:solidFill>
                    </a:rPr>
                    <a:t>Secondary</a:t>
                  </a:r>
                </a:p>
                <a:p>
                  <a:pPr algn="ctr"/>
                  <a:r>
                    <a:rPr lang="en-US" dirty="0" smtClean="0">
                      <a:solidFill>
                        <a:schemeClr val="tx1"/>
                      </a:solidFill>
                    </a:rPr>
                    <a:t>host3</a:t>
                  </a:r>
                </a:p>
              </p:txBody>
            </p:sp>
          </p:grpSp>
          <p:sp>
            <p:nvSpPr>
              <p:cNvPr id="21" name="Can 20"/>
              <p:cNvSpPr/>
              <p:nvPr/>
            </p:nvSpPr>
            <p:spPr>
              <a:xfrm>
                <a:off x="4147065" y="2960198"/>
                <a:ext cx="1126198" cy="1011672"/>
              </a:xfrm>
              <a:prstGeom prst="can">
                <a:avLst/>
              </a:prstGeom>
              <a:solidFill>
                <a:schemeClr val="bg1">
                  <a:lumMod val="85000"/>
                </a:schemeClr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dirty="0" smtClean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9" name="Rectangle 18"/>
            <p:cNvSpPr/>
            <p:nvPr/>
          </p:nvSpPr>
          <p:spPr>
            <a:xfrm>
              <a:off x="4207156" y="2311777"/>
              <a:ext cx="3777688" cy="2897861"/>
            </a:xfrm>
            <a:prstGeom prst="rect">
              <a:avLst/>
            </a:prstGeom>
            <a:noFill/>
            <a:ln>
              <a:solidFill>
                <a:schemeClr val="tx1"/>
              </a:solidFill>
              <a:prstDash val="dot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 smtClean="0">
                <a:solidFill>
                  <a:schemeClr val="tx1"/>
                </a:solidFill>
              </a:endParaRPr>
            </a:p>
          </p:txBody>
        </p:sp>
      </p:grpSp>
      <p:sp>
        <p:nvSpPr>
          <p:cNvPr id="24" name="Rectangle 23"/>
          <p:cNvSpPr/>
          <p:nvPr/>
        </p:nvSpPr>
        <p:spPr>
          <a:xfrm>
            <a:off x="2934528" y="1484671"/>
            <a:ext cx="1881720" cy="827106"/>
          </a:xfrm>
          <a:prstGeom prst="rect">
            <a:avLst/>
          </a:prstGeom>
          <a:solidFill>
            <a:srgbClr val="FF66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Mongo</a:t>
            </a:r>
          </a:p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Client</a:t>
            </a:r>
          </a:p>
        </p:txBody>
      </p:sp>
      <p:sp>
        <p:nvSpPr>
          <p:cNvPr id="3" name="Oval 2"/>
          <p:cNvSpPr/>
          <p:nvPr/>
        </p:nvSpPr>
        <p:spPr>
          <a:xfrm>
            <a:off x="3081076" y="3406846"/>
            <a:ext cx="1595748" cy="793425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Monitor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Thread 1</a:t>
            </a:r>
          </a:p>
        </p:txBody>
      </p:sp>
      <p:sp>
        <p:nvSpPr>
          <p:cNvPr id="14" name="Oval 13"/>
          <p:cNvSpPr/>
          <p:nvPr/>
        </p:nvSpPr>
        <p:spPr>
          <a:xfrm>
            <a:off x="4018374" y="4529511"/>
            <a:ext cx="1595748" cy="793425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Monitor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Thread 2</a:t>
            </a:r>
          </a:p>
        </p:txBody>
      </p:sp>
      <p:sp>
        <p:nvSpPr>
          <p:cNvPr id="5" name="Rectangle 4"/>
          <p:cNvSpPr/>
          <p:nvPr/>
        </p:nvSpPr>
        <p:spPr>
          <a:xfrm>
            <a:off x="7876332" y="4861271"/>
            <a:ext cx="656033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AU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5B972B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Zapf Dingbats"/>
                <a:ea typeface="Zapf Dingbats"/>
                <a:cs typeface="Zapf Dingbats"/>
                <a:sym typeface="Zapf Dingbats"/>
              </a:rPr>
              <a:t>✔</a:t>
            </a:r>
            <a:endParaRPr lang="en-AU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5B972B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6" name="Oval 15"/>
          <p:cNvSpPr/>
          <p:nvPr/>
        </p:nvSpPr>
        <p:spPr>
          <a:xfrm>
            <a:off x="2136654" y="4500163"/>
            <a:ext cx="1595748" cy="793425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Monitor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Thread 3</a:t>
            </a:r>
          </a:p>
        </p:txBody>
      </p:sp>
      <p:sp>
        <p:nvSpPr>
          <p:cNvPr id="25" name="Rectangle 24"/>
          <p:cNvSpPr/>
          <p:nvPr/>
        </p:nvSpPr>
        <p:spPr>
          <a:xfrm>
            <a:off x="254934" y="2556239"/>
            <a:ext cx="1881720" cy="827106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Your</a:t>
            </a:r>
          </a:p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Code</a:t>
            </a:r>
          </a:p>
        </p:txBody>
      </p:sp>
      <p:sp>
        <p:nvSpPr>
          <p:cNvPr id="28" name="Rectangle 27"/>
          <p:cNvSpPr/>
          <p:nvPr/>
        </p:nvSpPr>
        <p:spPr>
          <a:xfrm>
            <a:off x="10601468" y="4883431"/>
            <a:ext cx="656033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AU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5B972B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Zapf Dingbats"/>
                <a:ea typeface="Zapf Dingbats"/>
                <a:cs typeface="Zapf Dingbats"/>
                <a:sym typeface="Zapf Dingbats"/>
              </a:rPr>
              <a:t>✔</a:t>
            </a:r>
            <a:endParaRPr lang="en-AU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5B972B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9219156" y="3383345"/>
            <a:ext cx="770388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6000" dirty="0">
                <a:solidFill>
                  <a:srgbClr val="FF0000"/>
                </a:solidFill>
                <a:latin typeface="Zapf Dingbats"/>
                <a:ea typeface="Zapf Dingbats"/>
                <a:cs typeface="Zapf Dingbats"/>
              </a:rPr>
              <a:t>✖</a:t>
            </a:r>
            <a:endParaRPr lang="en-US" sz="6000" dirty="0">
              <a:solidFill>
                <a:srgbClr val="FF0000"/>
              </a:solidFill>
            </a:endParaRPr>
          </a:p>
        </p:txBody>
      </p:sp>
      <p:cxnSp>
        <p:nvCxnSpPr>
          <p:cNvPr id="7" name="Straight Arrow Connector 6"/>
          <p:cNvCxnSpPr>
            <a:stCxn id="25" idx="0"/>
            <a:endCxn id="24" idx="1"/>
          </p:cNvCxnSpPr>
          <p:nvPr/>
        </p:nvCxnSpPr>
        <p:spPr>
          <a:xfrm flipV="1">
            <a:off x="1195794" y="1898224"/>
            <a:ext cx="1738734" cy="658015"/>
          </a:xfrm>
          <a:prstGeom prst="straightConnector1">
            <a:avLst/>
          </a:prstGeom>
          <a:ln w="38100" cmpd="sng">
            <a:solidFill>
              <a:schemeClr val="tx1">
                <a:lumMod val="65000"/>
                <a:lumOff val="35000"/>
              </a:schemeClr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830440" y="1594013"/>
            <a:ext cx="13062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Insert</a:t>
            </a:r>
            <a:endParaRPr lang="en-US" dirty="0"/>
          </a:p>
        </p:txBody>
      </p:sp>
      <p:cxnSp>
        <p:nvCxnSpPr>
          <p:cNvPr id="8" name="Straight Arrow Connector 7"/>
          <p:cNvCxnSpPr>
            <a:stCxn id="3" idx="6"/>
          </p:cNvCxnSpPr>
          <p:nvPr/>
        </p:nvCxnSpPr>
        <p:spPr>
          <a:xfrm flipV="1">
            <a:off x="4676824" y="3223465"/>
            <a:ext cx="4213091" cy="580094"/>
          </a:xfrm>
          <a:prstGeom prst="straightConnector1">
            <a:avLst/>
          </a:prstGeom>
          <a:ln w="38100" cmpd="sng">
            <a:solidFill>
              <a:schemeClr val="tx1">
                <a:lumMod val="65000"/>
                <a:lumOff val="35000"/>
              </a:schemeClr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14" idx="6"/>
            <a:endCxn id="22" idx="2"/>
          </p:cNvCxnSpPr>
          <p:nvPr/>
        </p:nvCxnSpPr>
        <p:spPr>
          <a:xfrm flipV="1">
            <a:off x="5614122" y="4500163"/>
            <a:ext cx="1929264" cy="426061"/>
          </a:xfrm>
          <a:prstGeom prst="straightConnector1">
            <a:avLst/>
          </a:prstGeom>
          <a:ln w="38100" cmpd="sng">
            <a:solidFill>
              <a:schemeClr val="tx1">
                <a:lumMod val="65000"/>
                <a:lumOff val="35000"/>
              </a:schemeClr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Freeform 28"/>
          <p:cNvSpPr/>
          <p:nvPr/>
        </p:nvSpPr>
        <p:spPr>
          <a:xfrm>
            <a:off x="2979814" y="5144518"/>
            <a:ext cx="7864756" cy="1205524"/>
          </a:xfrm>
          <a:custGeom>
            <a:avLst/>
            <a:gdLst>
              <a:gd name="connsiteX0" fmla="*/ 0 w 7864756"/>
              <a:gd name="connsiteY0" fmla="*/ 146521 h 1205524"/>
              <a:gd name="connsiteX1" fmla="*/ 3175212 w 7864756"/>
              <a:gd name="connsiteY1" fmla="*/ 1204728 h 1205524"/>
              <a:gd name="connsiteX2" fmla="*/ 7864756 w 7864756"/>
              <a:gd name="connsiteY2" fmla="*/ 0 h 1205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864756" h="1205524">
                <a:moveTo>
                  <a:pt x="0" y="146521"/>
                </a:moveTo>
                <a:cubicBezTo>
                  <a:pt x="932209" y="687834"/>
                  <a:pt x="1864419" y="1229148"/>
                  <a:pt x="3175212" y="1204728"/>
                </a:cubicBezTo>
                <a:cubicBezTo>
                  <a:pt x="4486005" y="1180308"/>
                  <a:pt x="7864756" y="0"/>
                  <a:pt x="7864756" y="0"/>
                </a:cubicBezTo>
              </a:path>
            </a:pathLst>
          </a:custGeom>
          <a:ln w="38100" cmpd="sng">
            <a:solidFill>
              <a:srgbClr val="595959"/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863922" y="6202725"/>
            <a:ext cx="254546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err="1" smtClean="0">
                <a:solidFill>
                  <a:srgbClr val="0000FF"/>
                </a:solidFill>
              </a:rPr>
              <a:t>connectTimeoutMS</a:t>
            </a:r>
            <a:endParaRPr lang="en-US" sz="2000" b="1" dirty="0">
              <a:solidFill>
                <a:srgbClr val="0000FF"/>
              </a:solidFill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 flipV="1">
            <a:off x="3409385" y="6202726"/>
            <a:ext cx="1406863" cy="276761"/>
          </a:xfrm>
          <a:prstGeom prst="straightConnector1">
            <a:avLst/>
          </a:prstGeom>
          <a:ln w="12700" cmpd="sng">
            <a:solidFill>
              <a:srgbClr val="595959"/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4018374" y="942945"/>
            <a:ext cx="23323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err="1" smtClean="0">
                <a:solidFill>
                  <a:srgbClr val="0000FF"/>
                </a:solidFill>
              </a:rPr>
              <a:t>serverTimeoutMS</a:t>
            </a:r>
            <a:endParaRPr lang="en-US" sz="2000" b="1" dirty="0">
              <a:solidFill>
                <a:srgbClr val="0000FF"/>
              </a:solidFill>
            </a:endParaRPr>
          </a:p>
        </p:txBody>
      </p:sp>
      <p:cxnSp>
        <p:nvCxnSpPr>
          <p:cNvPr id="31" name="Straight Arrow Connector 30"/>
          <p:cNvCxnSpPr>
            <a:stCxn id="30" idx="1"/>
          </p:cNvCxnSpPr>
          <p:nvPr/>
        </p:nvCxnSpPr>
        <p:spPr>
          <a:xfrm flipH="1">
            <a:off x="3732402" y="1143000"/>
            <a:ext cx="285972" cy="200055"/>
          </a:xfrm>
          <a:prstGeom prst="straightConnector1">
            <a:avLst/>
          </a:prstGeom>
          <a:ln w="12700" cmpd="sng">
            <a:solidFill>
              <a:srgbClr val="595959"/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285019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Reading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The spec author Jess </a:t>
            </a:r>
            <a:r>
              <a:rPr lang="en-US" sz="2400" dirty="0" err="1" smtClean="0"/>
              <a:t>Jiryu</a:t>
            </a:r>
            <a:r>
              <a:rPr lang="en-US" sz="2400" dirty="0" smtClean="0"/>
              <a:t> Davis has a collection of links and his better version of this talk</a:t>
            </a:r>
          </a:p>
          <a:p>
            <a:pPr marL="400050" lvl="1" indent="0">
              <a:buNone/>
            </a:pPr>
            <a:r>
              <a:rPr lang="en-US" sz="2400" dirty="0">
                <a:hlinkClick r:id="rId2"/>
              </a:rPr>
              <a:t>https://emptysqua.re/blog/server-discovery-and-monitoring-in-mongodb-drivers</a:t>
            </a:r>
            <a:r>
              <a:rPr lang="en-US" sz="2400" dirty="0" smtClean="0">
                <a:hlinkClick r:id="rId2"/>
              </a:rPr>
              <a:t>/</a:t>
            </a:r>
            <a:endParaRPr lang="en-US" sz="2400" dirty="0" smtClean="0"/>
          </a:p>
          <a:p>
            <a:pPr marL="400050" lvl="1" indent="0">
              <a:buNone/>
            </a:pPr>
            <a:endParaRPr lang="en-US" sz="2400" dirty="0" smtClean="0"/>
          </a:p>
          <a:p>
            <a:pPr marL="285750"/>
            <a:r>
              <a:rPr lang="en-US" sz="2400" dirty="0" smtClean="0"/>
              <a:t>The full server discovery and monitoring spec is on </a:t>
            </a:r>
            <a:r>
              <a:rPr lang="en-US" sz="2400" dirty="0" err="1" smtClean="0"/>
              <a:t>GitHub</a:t>
            </a:r>
            <a:endParaRPr lang="en-US" sz="2400" dirty="0" smtClean="0"/>
          </a:p>
          <a:p>
            <a:pPr marL="400050" lvl="1" indent="0">
              <a:buNone/>
            </a:pPr>
            <a:r>
              <a:rPr lang="en-US" sz="2400" dirty="0">
                <a:hlinkClick r:id="rId3"/>
              </a:rPr>
              <a:t>https://</a:t>
            </a:r>
            <a:r>
              <a:rPr lang="en-US" sz="2400" dirty="0" err="1">
                <a:hlinkClick r:id="rId3"/>
              </a:rPr>
              <a:t>github.com</a:t>
            </a:r>
            <a:r>
              <a:rPr lang="en-US" sz="2400" dirty="0">
                <a:hlinkClick r:id="rId3"/>
              </a:rPr>
              <a:t>/</a:t>
            </a:r>
            <a:r>
              <a:rPr lang="en-US" sz="2400" dirty="0" err="1">
                <a:hlinkClick r:id="rId3"/>
              </a:rPr>
              <a:t>mongodb</a:t>
            </a:r>
            <a:r>
              <a:rPr lang="en-US" sz="2400" dirty="0">
                <a:hlinkClick r:id="rId3"/>
              </a:rPr>
              <a:t>/specifications/blob/master/source/server-discovery-and-monitoring/server-discovery-and-</a:t>
            </a:r>
            <a:r>
              <a:rPr lang="en-US" sz="2400" dirty="0" err="1" smtClean="0">
                <a:hlinkClick r:id="rId3"/>
              </a:rPr>
              <a:t>monitoring.rst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4475363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MongoDB_ForGiantIdeas_FullColor_RGB_Vert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0" y="2617305"/>
            <a:ext cx="4572000" cy="1623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72512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i</a:t>
            </a:r>
            <a:r>
              <a:rPr lang="en-US" dirty="0" err="1" smtClean="0"/>
              <a:t>nsert_one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Stages</a:t>
            </a:r>
          </a:p>
          <a:p>
            <a:pPr lvl="1"/>
            <a:r>
              <a:rPr lang="en-US" sz="2400" dirty="0" smtClean="0"/>
              <a:t>Parse the parameters</a:t>
            </a:r>
          </a:p>
          <a:p>
            <a:pPr lvl="1"/>
            <a:r>
              <a:rPr lang="en-US" sz="2400" dirty="0" smtClean="0"/>
              <a:t>Get a socket to write data on</a:t>
            </a:r>
          </a:p>
          <a:p>
            <a:pPr lvl="1"/>
            <a:r>
              <a:rPr lang="en-US" sz="2400" dirty="0" smtClean="0"/>
              <a:t>Add the object Id</a:t>
            </a:r>
          </a:p>
          <a:p>
            <a:pPr lvl="1"/>
            <a:r>
              <a:rPr lang="en-US" sz="2400" dirty="0" smtClean="0"/>
              <a:t>Convert the whole insert command and parameters to a SON object</a:t>
            </a:r>
          </a:p>
          <a:p>
            <a:pPr lvl="1"/>
            <a:r>
              <a:rPr lang="en-US" sz="2400" dirty="0" smtClean="0"/>
              <a:t>Apply the </a:t>
            </a:r>
            <a:r>
              <a:rPr lang="en-US" sz="2400" dirty="0" err="1" smtClean="0"/>
              <a:t>writeConcern</a:t>
            </a:r>
            <a:r>
              <a:rPr lang="en-US" sz="2400" dirty="0" smtClean="0"/>
              <a:t> to the command</a:t>
            </a:r>
          </a:p>
          <a:p>
            <a:pPr lvl="1"/>
            <a:r>
              <a:rPr lang="en-US" sz="2400" dirty="0" smtClean="0"/>
              <a:t>Encode the message into a BSON object</a:t>
            </a:r>
          </a:p>
          <a:p>
            <a:pPr lvl="1"/>
            <a:r>
              <a:rPr lang="en-US" sz="2400" dirty="0" smtClean="0"/>
              <a:t>Send the message to the server via the socket (TCP/IP)</a:t>
            </a:r>
          </a:p>
          <a:p>
            <a:pPr lvl="1"/>
            <a:r>
              <a:rPr lang="en-US" sz="2400" dirty="0" smtClean="0"/>
              <a:t>Check for </a:t>
            </a:r>
            <a:r>
              <a:rPr lang="en-US" sz="2400" dirty="0" err="1" smtClean="0"/>
              <a:t>writeErrors</a:t>
            </a:r>
            <a:r>
              <a:rPr lang="en-US" sz="2400" dirty="0" smtClean="0"/>
              <a:t> (e.g. </a:t>
            </a:r>
            <a:r>
              <a:rPr lang="en-US" sz="2400" dirty="0" err="1" smtClean="0"/>
              <a:t>DuplicateKeyError</a:t>
            </a:r>
            <a:r>
              <a:rPr lang="en-US" sz="2400" dirty="0" smtClean="0"/>
              <a:t>)</a:t>
            </a:r>
          </a:p>
          <a:p>
            <a:pPr lvl="1"/>
            <a:r>
              <a:rPr lang="en-US" sz="2400" dirty="0" smtClean="0"/>
              <a:t>Check for </a:t>
            </a:r>
            <a:r>
              <a:rPr lang="en-US" sz="2400" dirty="0" err="1" smtClean="0"/>
              <a:t>writeConcernErrors</a:t>
            </a:r>
            <a:r>
              <a:rPr lang="en-US" sz="2400" dirty="0" smtClean="0"/>
              <a:t> (</a:t>
            </a:r>
            <a:r>
              <a:rPr lang="en-US" sz="2400" dirty="0" err="1" smtClean="0"/>
              <a:t>e.g.writeTimeout</a:t>
            </a:r>
            <a:r>
              <a:rPr lang="en-US" sz="2400" dirty="0" smtClean="0"/>
              <a:t>)</a:t>
            </a:r>
          </a:p>
          <a:p>
            <a:pPr lvl="1"/>
            <a:r>
              <a:rPr lang="en-US" sz="2400" dirty="0" smtClean="0"/>
              <a:t>Return Result object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87909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Bulk Insert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>
                <a:latin typeface="Courier New"/>
                <a:cs typeface="Courier New"/>
              </a:rPr>
              <a:t>bulker </a:t>
            </a:r>
            <a:r>
              <a:rPr lang="en-US" sz="2800" dirty="0">
                <a:latin typeface="Courier New"/>
                <a:cs typeface="Courier New"/>
              </a:rPr>
              <a:t>= </a:t>
            </a:r>
            <a:r>
              <a:rPr lang="en-US" sz="2800" dirty="0" err="1">
                <a:latin typeface="Courier New"/>
                <a:cs typeface="Courier New"/>
              </a:rPr>
              <a:t>collection.initialize_ordered_bulk_op</a:t>
            </a:r>
            <a:r>
              <a:rPr lang="en-US" sz="2800" dirty="0">
                <a:latin typeface="Courier New"/>
                <a:cs typeface="Courier New"/>
              </a:rPr>
              <a:t>(</a:t>
            </a:r>
            <a:r>
              <a:rPr lang="en-US" sz="2800" dirty="0" smtClean="0">
                <a:latin typeface="Courier New"/>
                <a:cs typeface="Courier New"/>
              </a:rPr>
              <a:t>)</a:t>
            </a:r>
          </a:p>
          <a:p>
            <a:pPr marL="0" indent="0">
              <a:buNone/>
            </a:pPr>
            <a:r>
              <a:rPr lang="en-US" sz="2800" dirty="0" err="1" smtClean="0">
                <a:latin typeface="Courier New"/>
                <a:cs typeface="Courier New"/>
              </a:rPr>
              <a:t>bulker.insert</a:t>
            </a:r>
            <a:r>
              <a:rPr lang="en-US" sz="2800" dirty="0">
                <a:latin typeface="Courier New"/>
                <a:cs typeface="Courier New"/>
              </a:rPr>
              <a:t>( </a:t>
            </a:r>
            <a:r>
              <a:rPr lang="en-US" sz="2800" dirty="0" smtClean="0">
                <a:latin typeface="Courier New"/>
                <a:cs typeface="Courier New"/>
              </a:rPr>
              <a:t>{ "a" : "b" } )</a:t>
            </a:r>
          </a:p>
          <a:p>
            <a:pPr marL="0" indent="0">
              <a:buNone/>
            </a:pPr>
            <a:r>
              <a:rPr lang="en-US" sz="2800" dirty="0" err="1" smtClean="0">
                <a:latin typeface="Courier New"/>
                <a:cs typeface="Courier New"/>
              </a:rPr>
              <a:t>bulker.insert</a:t>
            </a:r>
            <a:r>
              <a:rPr lang="en-US" sz="2800" dirty="0">
                <a:latin typeface="Courier New"/>
                <a:cs typeface="Courier New"/>
              </a:rPr>
              <a:t>( { </a:t>
            </a:r>
            <a:r>
              <a:rPr lang="en-US" sz="2800" dirty="0" smtClean="0">
                <a:latin typeface="Courier New"/>
                <a:cs typeface="Courier New"/>
              </a:rPr>
              <a:t>"c" </a:t>
            </a:r>
            <a:r>
              <a:rPr lang="en-US" sz="2800" dirty="0">
                <a:latin typeface="Courier New"/>
                <a:cs typeface="Courier New"/>
              </a:rPr>
              <a:t>: </a:t>
            </a:r>
            <a:r>
              <a:rPr lang="en-US" sz="2800" dirty="0" smtClean="0">
                <a:latin typeface="Courier New"/>
                <a:cs typeface="Courier New"/>
              </a:rPr>
              <a:t>"d" </a:t>
            </a:r>
            <a:r>
              <a:rPr lang="en-US" sz="2800" dirty="0">
                <a:latin typeface="Courier New"/>
                <a:cs typeface="Courier New"/>
              </a:rPr>
              <a:t>} )</a:t>
            </a:r>
          </a:p>
          <a:p>
            <a:pPr marL="0" indent="0">
              <a:buNone/>
            </a:pPr>
            <a:r>
              <a:rPr lang="en-US" sz="2800" dirty="0" err="1" smtClean="0">
                <a:latin typeface="Courier New"/>
                <a:cs typeface="Courier New"/>
              </a:rPr>
              <a:t>bulker.insert</a:t>
            </a:r>
            <a:r>
              <a:rPr lang="en-US" sz="2800" dirty="0">
                <a:latin typeface="Courier New"/>
                <a:cs typeface="Courier New"/>
              </a:rPr>
              <a:t>( { </a:t>
            </a:r>
            <a:r>
              <a:rPr lang="en-US" sz="2800" dirty="0" smtClean="0">
                <a:latin typeface="Courier New"/>
                <a:cs typeface="Courier New"/>
              </a:rPr>
              <a:t>"e" </a:t>
            </a:r>
            <a:r>
              <a:rPr lang="en-US" sz="2800" dirty="0">
                <a:latin typeface="Courier New"/>
                <a:cs typeface="Courier New"/>
              </a:rPr>
              <a:t>: </a:t>
            </a:r>
            <a:r>
              <a:rPr lang="en-US" sz="2800" dirty="0" smtClean="0">
                <a:latin typeface="Courier New"/>
                <a:cs typeface="Courier New"/>
              </a:rPr>
              <a:t>"f" </a:t>
            </a:r>
            <a:r>
              <a:rPr lang="en-US" sz="2800" dirty="0">
                <a:latin typeface="Courier New"/>
                <a:cs typeface="Courier New"/>
              </a:rPr>
              <a:t>} </a:t>
            </a:r>
            <a:r>
              <a:rPr lang="en-US" sz="2800" dirty="0" smtClean="0">
                <a:latin typeface="Courier New"/>
                <a:cs typeface="Courier New"/>
              </a:rPr>
              <a:t>)</a:t>
            </a:r>
          </a:p>
          <a:p>
            <a:pPr marL="0" indent="0">
              <a:buNone/>
            </a:pPr>
            <a:r>
              <a:rPr lang="en-US" sz="2800" dirty="0" smtClean="0">
                <a:latin typeface="Courier New"/>
                <a:cs typeface="Courier New"/>
              </a:rPr>
              <a:t>try</a:t>
            </a:r>
            <a:r>
              <a:rPr lang="en-US" sz="2800" dirty="0">
                <a:latin typeface="Courier New"/>
                <a:cs typeface="Courier New"/>
              </a:rPr>
              <a:t>: </a:t>
            </a:r>
          </a:p>
          <a:p>
            <a:pPr marL="0" indent="0">
              <a:buNone/>
            </a:pPr>
            <a:r>
              <a:rPr lang="en-US" sz="2800" dirty="0">
                <a:latin typeface="Courier New"/>
                <a:cs typeface="Courier New"/>
              </a:rPr>
              <a:t>    </a:t>
            </a:r>
            <a:r>
              <a:rPr lang="en-US" sz="2800" dirty="0" err="1" smtClean="0">
                <a:latin typeface="Courier New"/>
                <a:cs typeface="Courier New"/>
              </a:rPr>
              <a:t>bulker.execute</a:t>
            </a:r>
            <a:r>
              <a:rPr lang="en-US" sz="2800" dirty="0">
                <a:latin typeface="Courier New"/>
                <a:cs typeface="Courier New"/>
              </a:rPr>
              <a:t>()</a:t>
            </a:r>
          </a:p>
          <a:p>
            <a:pPr marL="0" indent="0">
              <a:buNone/>
            </a:pPr>
            <a:r>
              <a:rPr lang="en-US" sz="2800" dirty="0" smtClean="0">
                <a:latin typeface="Courier New"/>
                <a:cs typeface="Courier New"/>
              </a:rPr>
              <a:t>except </a:t>
            </a:r>
            <a:r>
              <a:rPr lang="en-US" sz="2800" dirty="0" err="1">
                <a:latin typeface="Courier New"/>
                <a:cs typeface="Courier New"/>
              </a:rPr>
              <a:t>pymongo.errors.BulkWriteError</a:t>
            </a:r>
            <a:r>
              <a:rPr lang="en-US" sz="2800" dirty="0">
                <a:latin typeface="Courier New"/>
                <a:cs typeface="Courier New"/>
              </a:rPr>
              <a:t> as e :</a:t>
            </a:r>
          </a:p>
          <a:p>
            <a:pPr marL="0" indent="0">
              <a:buNone/>
            </a:pPr>
            <a:r>
              <a:rPr lang="en-US" sz="2800" dirty="0">
                <a:latin typeface="Courier New"/>
                <a:cs typeface="Courier New"/>
              </a:rPr>
              <a:t>    </a:t>
            </a:r>
            <a:r>
              <a:rPr lang="en-US" sz="2800" dirty="0" smtClean="0">
                <a:latin typeface="Courier New"/>
                <a:cs typeface="Courier New"/>
              </a:rPr>
              <a:t>print</a:t>
            </a:r>
            <a:r>
              <a:rPr lang="en-US" sz="2800" dirty="0">
                <a:latin typeface="Courier New"/>
                <a:cs typeface="Courier New"/>
              </a:rPr>
              <a:t>( "Bulk write error : %s" % </a:t>
            </a:r>
            <a:r>
              <a:rPr lang="en-US" sz="2800" dirty="0" err="1" smtClean="0">
                <a:latin typeface="Courier New"/>
                <a:cs typeface="Courier New"/>
              </a:rPr>
              <a:t>e.detail</a:t>
            </a:r>
            <a:r>
              <a:rPr lang="en-US" sz="2800" dirty="0" smtClean="0">
                <a:latin typeface="Courier New"/>
                <a:cs typeface="Courier New"/>
              </a:rPr>
              <a:t> </a:t>
            </a:r>
            <a:r>
              <a:rPr lang="en-US" sz="2800" dirty="0">
                <a:latin typeface="Courier New"/>
                <a:cs typeface="Courier New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722195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Bulk Write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Create Bulker object</a:t>
            </a:r>
          </a:p>
          <a:p>
            <a:r>
              <a:rPr lang="en-US" sz="2400" dirty="0" smtClean="0"/>
              <a:t>Accumulate operations</a:t>
            </a:r>
          </a:p>
          <a:p>
            <a:r>
              <a:rPr lang="en-US" sz="2400" dirty="0" smtClean="0"/>
              <a:t>Each operation is created as a SON object</a:t>
            </a:r>
          </a:p>
          <a:p>
            <a:r>
              <a:rPr lang="en-US" sz="2400" dirty="0" smtClean="0"/>
              <a:t>The operations are accumulated in a list</a:t>
            </a:r>
          </a:p>
          <a:p>
            <a:r>
              <a:rPr lang="en-US" sz="2400" dirty="0" smtClean="0"/>
              <a:t>Once execute is called</a:t>
            </a:r>
          </a:p>
          <a:p>
            <a:pPr lvl="1"/>
            <a:r>
              <a:rPr lang="en-US" sz="2400" dirty="0" smtClean="0"/>
              <a:t>For ordered execute in order added</a:t>
            </a:r>
          </a:p>
          <a:p>
            <a:pPr lvl="1"/>
            <a:r>
              <a:rPr lang="en-US" sz="2400" dirty="0" smtClean="0"/>
              <a:t>For unordered execute INSERT, UPDATEs then DELETE</a:t>
            </a:r>
          </a:p>
          <a:p>
            <a:r>
              <a:rPr lang="en-US" sz="2400" dirty="0" smtClean="0"/>
              <a:t>Errors will abort the whole batch unless no write concern specified</a:t>
            </a:r>
          </a:p>
        </p:txBody>
      </p:sp>
    </p:spTree>
    <p:extLst>
      <p:ext uri="{BB962C8B-B14F-4D97-AF65-F5344CB8AC3E}">
        <p14:creationId xmlns:p14="http://schemas.microsoft.com/office/powerpoint/2010/main" val="37963900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Single Server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453297" y="1303880"/>
            <a:ext cx="1285406" cy="54213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Driver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9" name="Can 18"/>
          <p:cNvSpPr/>
          <p:nvPr/>
        </p:nvSpPr>
        <p:spPr>
          <a:xfrm>
            <a:off x="5532901" y="2624279"/>
            <a:ext cx="1126198" cy="1011672"/>
          </a:xfrm>
          <a:prstGeom prst="can">
            <a:avLst/>
          </a:prstGeom>
          <a:solidFill>
            <a:schemeClr val="accent3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Mongod</a:t>
            </a:r>
            <a:endParaRPr lang="en-US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97858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Replica Set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453297" y="1303880"/>
            <a:ext cx="1285406" cy="542133"/>
          </a:xfrm>
          <a:prstGeom prst="rect">
            <a:avLst/>
          </a:prstGeom>
          <a:solidFill>
            <a:srgbClr val="BFBFBF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Driver</a:t>
            </a:r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3707506" y="2526598"/>
            <a:ext cx="4776988" cy="3448206"/>
            <a:chOff x="4207156" y="2311777"/>
            <a:chExt cx="3777688" cy="2897861"/>
          </a:xfrm>
        </p:grpSpPr>
        <p:grpSp>
          <p:nvGrpSpPr>
            <p:cNvPr id="18" name="Group 17"/>
            <p:cNvGrpSpPr/>
            <p:nvPr/>
          </p:nvGrpSpPr>
          <p:grpSpPr>
            <a:xfrm>
              <a:off x="4406703" y="2624279"/>
              <a:ext cx="3378594" cy="2310439"/>
              <a:chOff x="3020867" y="2960198"/>
              <a:chExt cx="3378594" cy="2310439"/>
            </a:xfrm>
          </p:grpSpPr>
          <p:grpSp>
            <p:nvGrpSpPr>
              <p:cNvPr id="20" name="Group 19"/>
              <p:cNvGrpSpPr/>
              <p:nvPr/>
            </p:nvGrpSpPr>
            <p:grpSpPr>
              <a:xfrm>
                <a:off x="3020867" y="4258965"/>
                <a:ext cx="3378594" cy="1011672"/>
                <a:chOff x="3822778" y="4272621"/>
                <a:chExt cx="3856218" cy="1146227"/>
              </a:xfrm>
            </p:grpSpPr>
            <p:sp>
              <p:nvSpPr>
                <p:cNvPr id="22" name="Can 21"/>
                <p:cNvSpPr/>
                <p:nvPr/>
              </p:nvSpPr>
              <p:spPr>
                <a:xfrm>
                  <a:off x="3822778" y="4272621"/>
                  <a:ext cx="1285406" cy="1146227"/>
                </a:xfrm>
                <a:prstGeom prst="can">
                  <a:avLst/>
                </a:prstGeom>
                <a:solidFill>
                  <a:srgbClr val="7AAB4E"/>
                </a:solidFill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r>
                    <a:rPr lang="en-US" dirty="0" smtClean="0">
                      <a:solidFill>
                        <a:schemeClr val="tx1"/>
                      </a:solidFill>
                    </a:rPr>
                    <a:t>Secondary</a:t>
                  </a:r>
                </a:p>
              </p:txBody>
            </p:sp>
            <p:sp>
              <p:nvSpPr>
                <p:cNvPr id="23" name="Can 22"/>
                <p:cNvSpPr/>
                <p:nvPr/>
              </p:nvSpPr>
              <p:spPr>
                <a:xfrm>
                  <a:off x="6393590" y="4272621"/>
                  <a:ext cx="1285406" cy="1146227"/>
                </a:xfrm>
                <a:prstGeom prst="can">
                  <a:avLst/>
                </a:prstGeom>
                <a:solidFill>
                  <a:srgbClr val="7AAB4E"/>
                </a:solidFill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r>
                    <a:rPr lang="en-US" dirty="0" smtClean="0">
                      <a:solidFill>
                        <a:schemeClr val="tx1"/>
                      </a:solidFill>
                    </a:rPr>
                    <a:t>Secondary</a:t>
                  </a:r>
                </a:p>
              </p:txBody>
            </p:sp>
          </p:grpSp>
          <p:sp>
            <p:nvSpPr>
              <p:cNvPr id="21" name="Can 20"/>
              <p:cNvSpPr/>
              <p:nvPr/>
            </p:nvSpPr>
            <p:spPr>
              <a:xfrm>
                <a:off x="4147065" y="2960198"/>
                <a:ext cx="1126198" cy="1011672"/>
              </a:xfrm>
              <a:prstGeom prst="can">
                <a:avLst/>
              </a:prstGeom>
              <a:solidFill>
                <a:srgbClr val="7AAB4E"/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Primary</a:t>
                </a:r>
              </a:p>
            </p:txBody>
          </p:sp>
        </p:grpSp>
        <p:sp>
          <p:nvSpPr>
            <p:cNvPr id="24" name="Rectangle 23"/>
            <p:cNvSpPr/>
            <p:nvPr/>
          </p:nvSpPr>
          <p:spPr>
            <a:xfrm>
              <a:off x="4207156" y="2311777"/>
              <a:ext cx="3777688" cy="2897861"/>
            </a:xfrm>
            <a:prstGeom prst="rect">
              <a:avLst/>
            </a:prstGeom>
            <a:noFill/>
            <a:ln>
              <a:solidFill>
                <a:schemeClr val="tx1"/>
              </a:solidFill>
              <a:prstDash val="dot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 smtClean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627630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Replica Set Primary Failure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453297" y="1303880"/>
            <a:ext cx="1285406" cy="542133"/>
          </a:xfrm>
          <a:prstGeom prst="rect">
            <a:avLst/>
          </a:prstGeom>
          <a:solidFill>
            <a:srgbClr val="BFBFBF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Driver</a:t>
            </a:r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3707506" y="2526598"/>
            <a:ext cx="4776988" cy="3448206"/>
            <a:chOff x="4207156" y="2311777"/>
            <a:chExt cx="3777688" cy="2897861"/>
          </a:xfrm>
        </p:grpSpPr>
        <p:grpSp>
          <p:nvGrpSpPr>
            <p:cNvPr id="18" name="Group 17"/>
            <p:cNvGrpSpPr/>
            <p:nvPr/>
          </p:nvGrpSpPr>
          <p:grpSpPr>
            <a:xfrm>
              <a:off x="4406703" y="2624279"/>
              <a:ext cx="3378594" cy="2310439"/>
              <a:chOff x="3020867" y="2960198"/>
              <a:chExt cx="3378594" cy="2310439"/>
            </a:xfrm>
          </p:grpSpPr>
          <p:grpSp>
            <p:nvGrpSpPr>
              <p:cNvPr id="20" name="Group 19"/>
              <p:cNvGrpSpPr/>
              <p:nvPr/>
            </p:nvGrpSpPr>
            <p:grpSpPr>
              <a:xfrm>
                <a:off x="3020867" y="4258965"/>
                <a:ext cx="3378594" cy="1011672"/>
                <a:chOff x="3822778" y="4272621"/>
                <a:chExt cx="3856218" cy="1146227"/>
              </a:xfrm>
            </p:grpSpPr>
            <p:sp>
              <p:nvSpPr>
                <p:cNvPr id="22" name="Can 21"/>
                <p:cNvSpPr/>
                <p:nvPr/>
              </p:nvSpPr>
              <p:spPr>
                <a:xfrm>
                  <a:off x="3822778" y="4272621"/>
                  <a:ext cx="1285406" cy="1146227"/>
                </a:xfrm>
                <a:prstGeom prst="can">
                  <a:avLst/>
                </a:prstGeom>
                <a:solidFill>
                  <a:srgbClr val="7AAB4E"/>
                </a:solidFill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r>
                    <a:rPr lang="en-US" dirty="0" smtClean="0">
                      <a:solidFill>
                        <a:schemeClr val="tx1"/>
                      </a:solidFill>
                    </a:rPr>
                    <a:t>Secondary</a:t>
                  </a:r>
                </a:p>
              </p:txBody>
            </p:sp>
            <p:sp>
              <p:nvSpPr>
                <p:cNvPr id="23" name="Can 22"/>
                <p:cNvSpPr/>
                <p:nvPr/>
              </p:nvSpPr>
              <p:spPr>
                <a:xfrm>
                  <a:off x="6393590" y="4272621"/>
                  <a:ext cx="1285406" cy="1146227"/>
                </a:xfrm>
                <a:prstGeom prst="can">
                  <a:avLst/>
                </a:prstGeom>
                <a:solidFill>
                  <a:srgbClr val="7AAB4E"/>
                </a:solidFill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r>
                    <a:rPr lang="en-US" dirty="0" smtClean="0">
                      <a:solidFill>
                        <a:schemeClr val="tx1"/>
                      </a:solidFill>
                    </a:rPr>
                    <a:t>Secondary</a:t>
                  </a:r>
                </a:p>
              </p:txBody>
            </p:sp>
          </p:grpSp>
          <p:sp>
            <p:nvSpPr>
              <p:cNvPr id="21" name="Can 20"/>
              <p:cNvSpPr/>
              <p:nvPr/>
            </p:nvSpPr>
            <p:spPr>
              <a:xfrm>
                <a:off x="4147065" y="2960198"/>
                <a:ext cx="1126198" cy="1011672"/>
              </a:xfrm>
              <a:prstGeom prst="can">
                <a:avLst/>
              </a:prstGeom>
              <a:no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dirty="0" smtClean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24" name="Rectangle 23"/>
            <p:cNvSpPr/>
            <p:nvPr/>
          </p:nvSpPr>
          <p:spPr>
            <a:xfrm>
              <a:off x="4207156" y="2311777"/>
              <a:ext cx="3777688" cy="2897861"/>
            </a:xfrm>
            <a:prstGeom prst="rect">
              <a:avLst/>
            </a:prstGeom>
            <a:noFill/>
            <a:ln>
              <a:solidFill>
                <a:schemeClr val="tx1"/>
              </a:solidFill>
              <a:prstDash val="dot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 smtClean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073932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Replica Set Election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453297" y="1303880"/>
            <a:ext cx="1285406" cy="542133"/>
          </a:xfrm>
          <a:prstGeom prst="rect">
            <a:avLst/>
          </a:prstGeom>
          <a:solidFill>
            <a:srgbClr val="BFBFBF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Driver</a:t>
            </a:r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3707506" y="2526598"/>
            <a:ext cx="4776988" cy="3448206"/>
            <a:chOff x="4207156" y="2311777"/>
            <a:chExt cx="3777688" cy="2897861"/>
          </a:xfrm>
        </p:grpSpPr>
        <p:grpSp>
          <p:nvGrpSpPr>
            <p:cNvPr id="18" name="Group 17"/>
            <p:cNvGrpSpPr/>
            <p:nvPr/>
          </p:nvGrpSpPr>
          <p:grpSpPr>
            <a:xfrm>
              <a:off x="4406703" y="2624279"/>
              <a:ext cx="3378594" cy="2310439"/>
              <a:chOff x="3020867" y="2960198"/>
              <a:chExt cx="3378594" cy="2310439"/>
            </a:xfrm>
          </p:grpSpPr>
          <p:grpSp>
            <p:nvGrpSpPr>
              <p:cNvPr id="20" name="Group 19"/>
              <p:cNvGrpSpPr/>
              <p:nvPr/>
            </p:nvGrpSpPr>
            <p:grpSpPr>
              <a:xfrm>
                <a:off x="3020867" y="4258965"/>
                <a:ext cx="3378594" cy="1011672"/>
                <a:chOff x="3822778" y="4272621"/>
                <a:chExt cx="3856218" cy="1146227"/>
              </a:xfrm>
            </p:grpSpPr>
            <p:sp>
              <p:nvSpPr>
                <p:cNvPr id="22" name="Can 21"/>
                <p:cNvSpPr/>
                <p:nvPr/>
              </p:nvSpPr>
              <p:spPr>
                <a:xfrm>
                  <a:off x="3822778" y="4272621"/>
                  <a:ext cx="1285406" cy="1146227"/>
                </a:xfrm>
                <a:prstGeom prst="can">
                  <a:avLst/>
                </a:prstGeom>
                <a:solidFill>
                  <a:srgbClr val="7AAB4E"/>
                </a:solidFill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r>
                    <a:rPr lang="en-US" dirty="0" smtClean="0">
                      <a:solidFill>
                        <a:schemeClr val="tx1"/>
                      </a:solidFill>
                    </a:rPr>
                    <a:t>Secondary</a:t>
                  </a:r>
                </a:p>
              </p:txBody>
            </p:sp>
            <p:sp>
              <p:nvSpPr>
                <p:cNvPr id="23" name="Can 22"/>
                <p:cNvSpPr/>
                <p:nvPr/>
              </p:nvSpPr>
              <p:spPr>
                <a:xfrm>
                  <a:off x="6393590" y="4272621"/>
                  <a:ext cx="1285406" cy="1146227"/>
                </a:xfrm>
                <a:prstGeom prst="can">
                  <a:avLst/>
                </a:prstGeom>
                <a:solidFill>
                  <a:srgbClr val="7AAB4E"/>
                </a:solidFill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r>
                    <a:rPr lang="en-US" dirty="0" smtClean="0">
                      <a:solidFill>
                        <a:schemeClr val="tx1"/>
                      </a:solidFill>
                    </a:rPr>
                    <a:t>Secondary</a:t>
                  </a:r>
                </a:p>
              </p:txBody>
            </p:sp>
          </p:grpSp>
          <p:sp>
            <p:nvSpPr>
              <p:cNvPr id="21" name="Can 20"/>
              <p:cNvSpPr/>
              <p:nvPr/>
            </p:nvSpPr>
            <p:spPr>
              <a:xfrm>
                <a:off x="4147065" y="2960198"/>
                <a:ext cx="1126198" cy="1011672"/>
              </a:xfrm>
              <a:prstGeom prst="can">
                <a:avLst/>
              </a:prstGeom>
              <a:no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dirty="0" smtClean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24" name="Rectangle 23"/>
            <p:cNvSpPr/>
            <p:nvPr/>
          </p:nvSpPr>
          <p:spPr>
            <a:xfrm>
              <a:off x="4207156" y="2311777"/>
              <a:ext cx="3777688" cy="2897861"/>
            </a:xfrm>
            <a:prstGeom prst="rect">
              <a:avLst/>
            </a:prstGeom>
            <a:noFill/>
            <a:ln>
              <a:solidFill>
                <a:schemeClr val="tx1"/>
              </a:solidFill>
              <a:prstDash val="dot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 smtClean="0">
                <a:solidFill>
                  <a:schemeClr val="tx1"/>
                </a:solidFill>
              </a:endParaRPr>
            </a:p>
          </p:txBody>
        </p:sp>
      </p:grpSp>
      <p:cxnSp>
        <p:nvCxnSpPr>
          <p:cNvPr id="6" name="Straight Arrow Connector 5"/>
          <p:cNvCxnSpPr>
            <a:stCxn id="22" idx="4"/>
            <a:endCxn id="23" idx="2"/>
          </p:cNvCxnSpPr>
          <p:nvPr/>
        </p:nvCxnSpPr>
        <p:spPr>
          <a:xfrm>
            <a:off x="5383947" y="5045772"/>
            <a:ext cx="1424107" cy="0"/>
          </a:xfrm>
          <a:prstGeom prst="straightConnector1">
            <a:avLst/>
          </a:prstGeom>
          <a:ln w="38100" cmpd="sng">
            <a:solidFill>
              <a:schemeClr val="tx1">
                <a:lumMod val="65000"/>
                <a:lumOff val="35000"/>
              </a:schemeClr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392122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Replica Set New Primary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453297" y="1303880"/>
            <a:ext cx="1285406" cy="542133"/>
          </a:xfrm>
          <a:prstGeom prst="rect">
            <a:avLst/>
          </a:prstGeom>
          <a:solidFill>
            <a:srgbClr val="BFBFBF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Driver</a:t>
            </a:r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3707506" y="2526598"/>
            <a:ext cx="4776988" cy="3448206"/>
            <a:chOff x="4207156" y="2311777"/>
            <a:chExt cx="3777688" cy="2897861"/>
          </a:xfrm>
        </p:grpSpPr>
        <p:grpSp>
          <p:nvGrpSpPr>
            <p:cNvPr id="18" name="Group 17"/>
            <p:cNvGrpSpPr/>
            <p:nvPr/>
          </p:nvGrpSpPr>
          <p:grpSpPr>
            <a:xfrm>
              <a:off x="4406703" y="2624279"/>
              <a:ext cx="3378594" cy="2310439"/>
              <a:chOff x="3020867" y="2960198"/>
              <a:chExt cx="3378594" cy="2310439"/>
            </a:xfrm>
          </p:grpSpPr>
          <p:grpSp>
            <p:nvGrpSpPr>
              <p:cNvPr id="20" name="Group 19"/>
              <p:cNvGrpSpPr/>
              <p:nvPr/>
            </p:nvGrpSpPr>
            <p:grpSpPr>
              <a:xfrm>
                <a:off x="3020867" y="4258965"/>
                <a:ext cx="3378594" cy="1011672"/>
                <a:chOff x="3822778" y="4272621"/>
                <a:chExt cx="3856218" cy="1146227"/>
              </a:xfrm>
            </p:grpSpPr>
            <p:sp>
              <p:nvSpPr>
                <p:cNvPr id="22" name="Can 21"/>
                <p:cNvSpPr/>
                <p:nvPr/>
              </p:nvSpPr>
              <p:spPr>
                <a:xfrm>
                  <a:off x="3822778" y="4272621"/>
                  <a:ext cx="1285406" cy="1146227"/>
                </a:xfrm>
                <a:prstGeom prst="can">
                  <a:avLst/>
                </a:prstGeom>
                <a:solidFill>
                  <a:srgbClr val="7AAB4E"/>
                </a:solidFill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r>
                    <a:rPr lang="en-US" dirty="0" smtClean="0">
                      <a:solidFill>
                        <a:schemeClr val="tx1"/>
                      </a:solidFill>
                    </a:rPr>
                    <a:t>Primary</a:t>
                  </a:r>
                </a:p>
              </p:txBody>
            </p:sp>
            <p:sp>
              <p:nvSpPr>
                <p:cNvPr id="23" name="Can 22"/>
                <p:cNvSpPr/>
                <p:nvPr/>
              </p:nvSpPr>
              <p:spPr>
                <a:xfrm>
                  <a:off x="6393590" y="4272621"/>
                  <a:ext cx="1285406" cy="1146227"/>
                </a:xfrm>
                <a:prstGeom prst="can">
                  <a:avLst/>
                </a:prstGeom>
                <a:solidFill>
                  <a:srgbClr val="7AAB4E"/>
                </a:solidFill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r>
                    <a:rPr lang="en-US" dirty="0" smtClean="0">
                      <a:solidFill>
                        <a:schemeClr val="tx1"/>
                      </a:solidFill>
                    </a:rPr>
                    <a:t>Secondary</a:t>
                  </a:r>
                </a:p>
              </p:txBody>
            </p:sp>
          </p:grpSp>
          <p:sp>
            <p:nvSpPr>
              <p:cNvPr id="21" name="Can 20"/>
              <p:cNvSpPr/>
              <p:nvPr/>
            </p:nvSpPr>
            <p:spPr>
              <a:xfrm>
                <a:off x="4147065" y="2960198"/>
                <a:ext cx="1126198" cy="1011672"/>
              </a:xfrm>
              <a:prstGeom prst="can">
                <a:avLst/>
              </a:prstGeom>
              <a:no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dirty="0" smtClean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24" name="Rectangle 23"/>
            <p:cNvSpPr/>
            <p:nvPr/>
          </p:nvSpPr>
          <p:spPr>
            <a:xfrm>
              <a:off x="4207156" y="2311777"/>
              <a:ext cx="3777688" cy="2897861"/>
            </a:xfrm>
            <a:prstGeom prst="rect">
              <a:avLst/>
            </a:prstGeom>
            <a:noFill/>
            <a:ln>
              <a:solidFill>
                <a:schemeClr val="tx1"/>
              </a:solidFill>
              <a:prstDash val="dot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 smtClean="0">
                <a:solidFill>
                  <a:schemeClr val="tx1"/>
                </a:solidFill>
              </a:endParaRPr>
            </a:p>
          </p:txBody>
        </p:sp>
      </p:grpSp>
      <p:cxnSp>
        <p:nvCxnSpPr>
          <p:cNvPr id="6" name="Straight Arrow Connector 5"/>
          <p:cNvCxnSpPr>
            <a:stCxn id="22" idx="4"/>
            <a:endCxn id="23" idx="2"/>
          </p:cNvCxnSpPr>
          <p:nvPr/>
        </p:nvCxnSpPr>
        <p:spPr>
          <a:xfrm>
            <a:off x="5383947" y="5045772"/>
            <a:ext cx="1424107" cy="0"/>
          </a:xfrm>
          <a:prstGeom prst="straightConnector1">
            <a:avLst/>
          </a:prstGeom>
          <a:ln w="38100" cmpd="sng">
            <a:solidFill>
              <a:schemeClr val="tx1">
                <a:lumMod val="65000"/>
                <a:lumOff val="35000"/>
              </a:schemeClr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173679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MongoDB Template New Branding">
  <a:themeElements>
    <a:clrScheme name="MongoDB 2">
      <a:dk1>
        <a:sysClr val="windowText" lastClr="000000"/>
      </a:dk1>
      <a:lt1>
        <a:sysClr val="window" lastClr="FFFFFF"/>
      </a:lt1>
      <a:dk2>
        <a:srgbClr val="242423"/>
      </a:dk2>
      <a:lt2>
        <a:srgbClr val="FFFFFF"/>
      </a:lt2>
      <a:accent1>
        <a:srgbClr val="BBD49E"/>
      </a:accent1>
      <a:accent2>
        <a:srgbClr val="9ABF75"/>
      </a:accent2>
      <a:accent3>
        <a:srgbClr val="7AAB4E"/>
      </a:accent3>
      <a:accent4>
        <a:srgbClr val="5B972B"/>
      </a:accent4>
      <a:accent5>
        <a:srgbClr val="416A20"/>
      </a:accent5>
      <a:accent6>
        <a:srgbClr val="294216"/>
      </a:accent6>
      <a:hlink>
        <a:srgbClr val="5B972B"/>
      </a:hlink>
      <a:folHlink>
        <a:srgbClr val="416A2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solidFill>
            <a:schemeClr val="tx1"/>
          </a:solidFill>
        </a:ln>
        <a:effectLst/>
      </a:spPr>
      <a:bodyPr rtlCol="0" anchor="ctr"/>
      <a:lstStyle>
        <a:defPPr algn="ctr">
          <a:defRPr dirty="0" smtClean="0">
            <a:solidFill>
              <a:schemeClr val="tx1"/>
            </a:solidFill>
          </a:defRPr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 w="38100" cmpd="sng">
          <a:solidFill>
            <a:schemeClr val="tx1">
              <a:lumMod val="65000"/>
              <a:lumOff val="35000"/>
            </a:schemeClr>
          </a:solidFill>
          <a:headEnd type="none"/>
          <a:tailEnd type="arrow"/>
        </a:ln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="" xmlns:thm15="http://schemas.microsoft.com/office/thememl/2012/main" name="mongodb-wide" id="{89F4BDD1-5098-B74F-9F22-D200A6F3B3A0}" vid="{FA7D09A6-2203-744C-A835-8F758266B50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MongoDB Template New Branding.potx</Template>
  <TotalTime>1880</TotalTime>
  <Words>1850</Words>
  <Application>Microsoft Macintosh PowerPoint</Application>
  <PresentationFormat>Custom</PresentationFormat>
  <Paragraphs>650</Paragraphs>
  <Slides>45</Slides>
  <Notes>28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46" baseType="lpstr">
      <vt:lpstr>MongoDB Template New Branding</vt:lpstr>
      <vt:lpstr>A Deep Dive into the Pymongo Driver</vt:lpstr>
      <vt:lpstr>MongoDB</vt:lpstr>
      <vt:lpstr>Drivers and Frameworks</vt:lpstr>
      <vt:lpstr>BSON Side Bar</vt:lpstr>
      <vt:lpstr>Single Server</vt:lpstr>
      <vt:lpstr>Replica Set</vt:lpstr>
      <vt:lpstr>Replica Set Primary Failure</vt:lpstr>
      <vt:lpstr>Replica Set Election</vt:lpstr>
      <vt:lpstr>Replica Set New Primary</vt:lpstr>
      <vt:lpstr>Replica Set Recovery</vt:lpstr>
      <vt:lpstr>Sharded Cluster</vt:lpstr>
      <vt:lpstr>Driver Responsibilities</vt:lpstr>
      <vt:lpstr>Driver Responsibilities</vt:lpstr>
      <vt:lpstr>Example API Calls</vt:lpstr>
      <vt:lpstr>Start MongoClient</vt:lpstr>
      <vt:lpstr>Client Side View</vt:lpstr>
      <vt:lpstr>Client Side View</vt:lpstr>
      <vt:lpstr>What Does ismaster show?</vt:lpstr>
      <vt:lpstr>Topology</vt:lpstr>
      <vt:lpstr>Client Side View</vt:lpstr>
      <vt:lpstr>Client Side View</vt:lpstr>
      <vt:lpstr>Client Side View</vt:lpstr>
      <vt:lpstr>Next Is Insert</vt:lpstr>
      <vt:lpstr>Insert Will Block</vt:lpstr>
      <vt:lpstr>ismaster response from Host 1</vt:lpstr>
      <vt:lpstr>Now Write Can Proceed</vt:lpstr>
      <vt:lpstr>Later Host 3 Responds</vt:lpstr>
      <vt:lpstr>Steady State</vt:lpstr>
      <vt:lpstr>Life Intervenes</vt:lpstr>
      <vt:lpstr>Monitor may not detect</vt:lpstr>
      <vt:lpstr>So Retry</vt:lpstr>
      <vt:lpstr>Check for Primary</vt:lpstr>
      <vt:lpstr>Host 2 Is Primary</vt:lpstr>
      <vt:lpstr>Steady State</vt:lpstr>
      <vt:lpstr>What Does This Mean? - Connect</vt:lpstr>
      <vt:lpstr>What Does This Mean? - Queries</vt:lpstr>
      <vt:lpstr>What Does This Mean? - Inserts</vt:lpstr>
      <vt:lpstr>What Does This Mean? - Updates</vt:lpstr>
      <vt:lpstr>Configuration</vt:lpstr>
      <vt:lpstr>connectTimeoutMS</vt:lpstr>
      <vt:lpstr>More Reading</vt:lpstr>
      <vt:lpstr>PowerPoint Presentation</vt:lpstr>
      <vt:lpstr>insert_one</vt:lpstr>
      <vt:lpstr>Bulk Insert</vt:lpstr>
      <vt:lpstr>Bulk Write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Joe Drumgoole</cp:lastModifiedBy>
  <cp:revision>96</cp:revision>
  <dcterms:created xsi:type="dcterms:W3CDTF">2015-04-27T20:46:45Z</dcterms:created>
  <dcterms:modified xsi:type="dcterms:W3CDTF">2016-07-21T15:55:53Z</dcterms:modified>
</cp:coreProperties>
</file>