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6" r:id="rId2"/>
    <p:sldId id="257" r:id="rId3"/>
    <p:sldId id="358" r:id="rId4"/>
    <p:sldId id="359" r:id="rId5"/>
    <p:sldId id="362" r:id="rId6"/>
    <p:sldId id="372" r:id="rId7"/>
    <p:sldId id="376" r:id="rId8"/>
    <p:sldId id="373" r:id="rId9"/>
    <p:sldId id="374" r:id="rId10"/>
    <p:sldId id="363" r:id="rId11"/>
    <p:sldId id="360" r:id="rId12"/>
    <p:sldId id="467" r:id="rId13"/>
    <p:sldId id="468" r:id="rId14"/>
    <p:sldId id="365" r:id="rId15"/>
    <p:sldId id="417" r:id="rId16"/>
    <p:sldId id="418" r:id="rId17"/>
    <p:sldId id="437" r:id="rId18"/>
    <p:sldId id="445" r:id="rId19"/>
    <p:sldId id="457" r:id="rId20"/>
    <p:sldId id="419" r:id="rId21"/>
    <p:sldId id="458" r:id="rId22"/>
    <p:sldId id="422" r:id="rId23"/>
    <p:sldId id="423" r:id="rId24"/>
    <p:sldId id="449" r:id="rId25"/>
    <p:sldId id="450" r:id="rId26"/>
    <p:sldId id="446" r:id="rId27"/>
    <p:sldId id="398" r:id="rId28"/>
    <p:sldId id="399" r:id="rId29"/>
    <p:sldId id="463" r:id="rId30"/>
    <p:sldId id="464" r:id="rId31"/>
    <p:sldId id="465" r:id="rId32"/>
    <p:sldId id="454" r:id="rId33"/>
    <p:sldId id="428" r:id="rId34"/>
    <p:sldId id="432" r:id="rId35"/>
    <p:sldId id="429" r:id="rId36"/>
    <p:sldId id="430" r:id="rId37"/>
    <p:sldId id="455" r:id="rId38"/>
    <p:sldId id="460" r:id="rId39"/>
    <p:sldId id="456" r:id="rId40"/>
    <p:sldId id="424" r:id="rId41"/>
    <p:sldId id="425" r:id="rId42"/>
    <p:sldId id="466" r:id="rId43"/>
    <p:sldId id="370" r:id="rId44"/>
    <p:sldId id="371" r:id="rId45"/>
    <p:sldId id="385" r:id="rId46"/>
    <p:sldId id="404" r:id="rId47"/>
    <p:sldId id="401" r:id="rId48"/>
    <p:sldId id="386" r:id="rId49"/>
    <p:sldId id="406"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879" autoAdjust="0"/>
  </p:normalViewPr>
  <p:slideViewPr>
    <p:cSldViewPr>
      <p:cViewPr varScale="1">
        <p:scale>
          <a:sx n="73" d="100"/>
          <a:sy n="73" d="100"/>
        </p:scale>
        <p:origin x="492" y="78"/>
      </p:cViewPr>
      <p:guideLst>
        <p:guide orient="horz" pos="2160"/>
        <p:guide pos="2880"/>
      </p:guideLst>
    </p:cSldViewPr>
  </p:slideViewPr>
  <p:notesTextViewPr>
    <p:cViewPr>
      <p:scale>
        <a:sx n="1" d="1"/>
        <a:sy n="1" d="1"/>
      </p:scale>
      <p:origin x="0" y="0"/>
    </p:cViewPr>
  </p:notesTextViewPr>
  <p:sorterViewPr>
    <p:cViewPr>
      <p:scale>
        <a:sx n="200" d="100"/>
        <a:sy n="200" d="100"/>
      </p:scale>
      <p:origin x="0" y="-172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7F0AFD-9734-4EFA-A1F8-89D8DB5F82C2}" type="datetimeFigureOut">
              <a:rPr lang="en-US" smtClean="0"/>
              <a:pPr/>
              <a:t>7/18/2016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2E250B-2420-423D-B781-55B80E3B0B85}" type="slidenum">
              <a:rPr lang="en-US" smtClean="0"/>
              <a:pPr/>
              <a:t>‹#›</a:t>
            </a:fld>
            <a:endParaRPr lang="en-US"/>
          </a:p>
        </p:txBody>
      </p:sp>
    </p:spTree>
    <p:extLst>
      <p:ext uri="{BB962C8B-B14F-4D97-AF65-F5344CB8AC3E}">
        <p14:creationId xmlns:p14="http://schemas.microsoft.com/office/powerpoint/2010/main" val="715994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2E250B-2420-423D-B781-55B80E3B0B8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E250B-2420-423D-B781-55B80E3B0B85}" type="slidenum">
              <a:rPr lang="en-US" smtClean="0"/>
              <a:pPr/>
              <a:t>10</a:t>
            </a:fld>
            <a:endParaRPr lang="en-US"/>
          </a:p>
        </p:txBody>
      </p:sp>
    </p:spTree>
    <p:extLst>
      <p:ext uri="{BB962C8B-B14F-4D97-AF65-F5344CB8AC3E}">
        <p14:creationId xmlns:p14="http://schemas.microsoft.com/office/powerpoint/2010/main" val="28816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E250B-2420-423D-B781-55B80E3B0B85}" type="slidenum">
              <a:rPr lang="en-US" smtClean="0"/>
              <a:pPr/>
              <a:t>11</a:t>
            </a:fld>
            <a:endParaRPr lang="en-US"/>
          </a:p>
        </p:txBody>
      </p:sp>
    </p:spTree>
    <p:extLst>
      <p:ext uri="{BB962C8B-B14F-4D97-AF65-F5344CB8AC3E}">
        <p14:creationId xmlns:p14="http://schemas.microsoft.com/office/powerpoint/2010/main" val="28816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E250B-2420-423D-B781-55B80E3B0B85}" type="slidenum">
              <a:rPr lang="en-US" smtClean="0"/>
              <a:pPr/>
              <a:t>12</a:t>
            </a:fld>
            <a:endParaRPr lang="en-US"/>
          </a:p>
        </p:txBody>
      </p:sp>
    </p:spTree>
    <p:extLst>
      <p:ext uri="{BB962C8B-B14F-4D97-AF65-F5344CB8AC3E}">
        <p14:creationId xmlns:p14="http://schemas.microsoft.com/office/powerpoint/2010/main" val="3972020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E250B-2420-423D-B781-55B80E3B0B85}" type="slidenum">
              <a:rPr lang="en-US" smtClean="0"/>
              <a:pPr/>
              <a:t>13</a:t>
            </a:fld>
            <a:endParaRPr lang="en-US"/>
          </a:p>
        </p:txBody>
      </p:sp>
    </p:spTree>
    <p:extLst>
      <p:ext uri="{BB962C8B-B14F-4D97-AF65-F5344CB8AC3E}">
        <p14:creationId xmlns:p14="http://schemas.microsoft.com/office/powerpoint/2010/main" val="3431914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E250B-2420-423D-B781-55B80E3B0B85}" type="slidenum">
              <a:rPr lang="en-US" smtClean="0"/>
              <a:pPr/>
              <a:t>14</a:t>
            </a:fld>
            <a:endParaRPr lang="en-US"/>
          </a:p>
        </p:txBody>
      </p:sp>
    </p:spTree>
    <p:extLst>
      <p:ext uri="{BB962C8B-B14F-4D97-AF65-F5344CB8AC3E}">
        <p14:creationId xmlns:p14="http://schemas.microsoft.com/office/powerpoint/2010/main" val="28816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62E250B-2420-423D-B781-55B80E3B0B8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37470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62E250B-2420-423D-B781-55B80E3B0B8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01633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62E250B-2420-423D-B781-55B80E3B0B8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053990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62E250B-2420-423D-B781-55B80E3B0B8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809597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Although function calls in EFL are usually executed in parallel, function calls in the condition of an if statement are not executed in parallel, but sequentially, as usual in sequential execution languages. That way, the body of the block controlled by the first true condition is executed in parallel to the rest of the EFL-block. </a:t>
            </a:r>
          </a:p>
          <a:p>
            <a:r>
              <a:rPr lang="en-US" sz="1200" kern="1200" dirty="0">
                <a:solidFill>
                  <a:schemeClr val="tx1"/>
                </a:solidFill>
                <a:effectLst/>
                <a:latin typeface="+mn-lt"/>
                <a:ea typeface="+mn-ea"/>
                <a:cs typeface="+mn-cs"/>
              </a:rPr>
              <a:t>If the conditions were evaluated in parallel to the rest of the </a:t>
            </a:r>
            <a:r>
              <a:rPr lang="en-US" sz="1200" i="1" kern="1200" dirty="0">
                <a:solidFill>
                  <a:schemeClr val="tx1"/>
                </a:solidFill>
                <a:effectLst/>
                <a:latin typeface="+mn-lt"/>
                <a:ea typeface="+mn-ea"/>
                <a:cs typeface="+mn-cs"/>
              </a:rPr>
              <a:t>if</a:t>
            </a:r>
            <a:r>
              <a:rPr lang="en-US" sz="1200" kern="1200" dirty="0">
                <a:solidFill>
                  <a:schemeClr val="tx1"/>
                </a:solidFill>
                <a:effectLst/>
                <a:latin typeface="+mn-lt"/>
                <a:ea typeface="+mn-ea"/>
                <a:cs typeface="+mn-cs"/>
              </a:rPr>
              <a:t>-block (like they are in </a:t>
            </a:r>
            <a:r>
              <a:rPr lang="en-US" sz="1200" kern="1200" dirty="0" err="1">
                <a:solidFill>
                  <a:schemeClr val="tx1"/>
                </a:solidFill>
                <a:effectLst/>
                <a:latin typeface="+mn-lt"/>
                <a:ea typeface="+mn-ea"/>
                <a:cs typeface="+mn-cs"/>
              </a:rPr>
              <a:t>pif</a:t>
            </a:r>
            <a:r>
              <a:rPr lang="en-US" sz="1200" kern="1200" dirty="0">
                <a:solidFill>
                  <a:schemeClr val="tx1"/>
                </a:solidFill>
                <a:effectLst/>
                <a:latin typeface="+mn-lt"/>
                <a:ea typeface="+mn-ea"/>
                <a:cs typeface="+mn-cs"/>
              </a:rPr>
              <a:t>, see below), the decision of which block to execute inside the if statement would have to be delayed until the results of all the conditions are determined. This would create a barrier in the parallel execution of the whole EFL-block. Therefore, we decided that the conditions of an if statement are not evaluated in parallel</a:t>
            </a:r>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If </a:t>
            </a:r>
            <a:r>
              <a:rPr lang="en-US" sz="1200" kern="1200" dirty="0">
                <a:solidFill>
                  <a:schemeClr val="tx1"/>
                </a:solidFill>
                <a:effectLst/>
                <a:latin typeface="+mn-lt"/>
                <a:ea typeface="+mn-ea"/>
                <a:cs typeface="+mn-cs"/>
              </a:rPr>
              <a:t>the programmer would like to utilize parallelization to evaluate if conditions, then he has two options: (1) to use a </a:t>
            </a:r>
            <a:r>
              <a:rPr lang="en-US" sz="1200" kern="1200" dirty="0" err="1">
                <a:solidFill>
                  <a:schemeClr val="tx1"/>
                </a:solidFill>
                <a:effectLst/>
                <a:latin typeface="+mn-lt"/>
                <a:ea typeface="+mn-ea"/>
                <a:cs typeface="+mn-cs"/>
              </a:rPr>
              <a:t>pif</a:t>
            </a:r>
            <a:r>
              <a:rPr lang="en-US" sz="1200" kern="1200" dirty="0">
                <a:solidFill>
                  <a:schemeClr val="tx1"/>
                </a:solidFill>
                <a:effectLst/>
                <a:latin typeface="+mn-lt"/>
                <a:ea typeface="+mn-ea"/>
                <a:cs typeface="+mn-cs"/>
              </a:rPr>
              <a:t>-block (see below), or (2) to write an EFL-block in which the necessary conditions are evaluated in parallel and the results are saved to variables, and then, use the results in a subsequent EFL-block. </a:t>
            </a:r>
            <a:endParaRPr lang="en-US" dirty="0"/>
          </a:p>
        </p:txBody>
      </p:sp>
      <p:sp>
        <p:nvSpPr>
          <p:cNvPr id="4" name="Slide Number Placeholder 3"/>
          <p:cNvSpPr>
            <a:spLocks noGrp="1"/>
          </p:cNvSpPr>
          <p:nvPr>
            <p:ph type="sldNum" sz="quarter" idx="10"/>
          </p:nvPr>
        </p:nvSpPr>
        <p:spPr/>
        <p:txBody>
          <a:bodyPr/>
          <a:lstStyle/>
          <a:p>
            <a:fld id="{E62E250B-2420-423D-B781-55B80E3B0B85}" type="slidenum">
              <a:rPr lang="en-US" smtClean="0"/>
              <a:pPr/>
              <a:t>19</a:t>
            </a:fld>
            <a:endParaRPr lang="en-US"/>
          </a:p>
        </p:txBody>
      </p:sp>
    </p:spTree>
    <p:extLst>
      <p:ext uri="{BB962C8B-B14F-4D97-AF65-F5344CB8AC3E}">
        <p14:creationId xmlns:p14="http://schemas.microsoft.com/office/powerpoint/2010/main" val="3048499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E250B-2420-423D-B781-55B80E3B0B85}" type="slidenum">
              <a:rPr lang="en-US" smtClean="0"/>
              <a:pPr/>
              <a:t>2</a:t>
            </a:fld>
            <a:endParaRPr lang="en-US"/>
          </a:p>
        </p:txBody>
      </p:sp>
    </p:spTree>
    <p:extLst>
      <p:ext uri="{BB962C8B-B14F-4D97-AF65-F5344CB8AC3E}">
        <p14:creationId xmlns:p14="http://schemas.microsoft.com/office/powerpoint/2010/main" val="1316275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Similar to C, it is a set of assignment expressions,  with variable(s) being assigned to, followed by the assignment operator (the equals sign), followed by the expression whose value is assigned to the variable(s).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Whereas in a sequential execution model language, these two statements would execute in sequence, according to their occurrence in the text of the program, in EFL they are executed in an unspecified order (actually in parallel). The benefit of this is particularly felt when used with calls to functions that are CPU-intensive.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second example shows EFL's Assignment-block's core semantics: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two calls to the long-running function </a:t>
            </a:r>
            <a:r>
              <a:rPr lang="en-US" sz="1200" kern="1200" dirty="0" err="1">
                <a:solidFill>
                  <a:schemeClr val="tx1"/>
                </a:solidFill>
                <a:effectLst/>
                <a:latin typeface="+mn-lt"/>
                <a:ea typeface="+mn-ea"/>
                <a:cs typeface="+mn-cs"/>
              </a:rPr>
              <a:t>cpuIntensiveOp</a:t>
            </a:r>
            <a:r>
              <a:rPr lang="en-US" sz="1200" kern="1200" dirty="0">
                <a:solidFill>
                  <a:schemeClr val="tx1"/>
                </a:solidFill>
                <a:effectLst/>
                <a:latin typeface="+mn-lt"/>
                <a:ea typeface="+mn-ea"/>
                <a:cs typeface="+mn-cs"/>
              </a:rPr>
              <a:t> are executed in parallel and their returned values are assigned to the OUT variables myVal1 and myVal2. An OUT variable cannot be used as index to an array </a:t>
            </a:r>
            <a:r>
              <a:rPr lang="en-US" sz="1200" kern="1200" dirty="0" err="1">
                <a:solidFill>
                  <a:schemeClr val="tx1"/>
                </a:solidFill>
                <a:effectLst/>
                <a:latin typeface="+mn-lt"/>
                <a:ea typeface="+mn-ea"/>
                <a:cs typeface="+mn-cs"/>
              </a:rPr>
              <a:t>arr,but</a:t>
            </a:r>
            <a:r>
              <a:rPr lang="en-US" sz="1200" kern="1200" dirty="0">
                <a:solidFill>
                  <a:schemeClr val="tx1"/>
                </a:solidFill>
                <a:effectLst/>
                <a:latin typeface="+mn-lt"/>
                <a:ea typeface="+mn-ea"/>
                <a:cs typeface="+mn-cs"/>
              </a:rPr>
              <a:t> the value returned by a function call may be used as index (for example </a:t>
            </a:r>
            <a:r>
              <a:rPr lang="en-US" sz="1200" kern="1200" dirty="0" err="1">
                <a:solidFill>
                  <a:schemeClr val="tx1"/>
                </a:solidFill>
                <a:effectLst/>
                <a:latin typeface="+mn-lt"/>
                <a:ea typeface="+mn-ea"/>
                <a:cs typeface="+mn-cs"/>
              </a:rPr>
              <a:t>arr</a:t>
            </a:r>
            <a:r>
              <a:rPr lang="en-US" sz="1200" kern="1200" dirty="0">
                <a:solidFill>
                  <a:schemeClr val="tx1"/>
                </a:solidFill>
                <a:effectLst/>
                <a:latin typeface="+mn-lt"/>
                <a:ea typeface="+mn-ea"/>
                <a:cs typeface="+mn-cs"/>
              </a:rPr>
              <a:t>[f(x)]). In this case f(x) is evaluated in parallel with other statements in the EFL-block. Likewise, if a function is called with values which are a result of function calls, then those are calculated in parallel but </a:t>
            </a:r>
            <a:r>
              <a:rPr lang="en-US" sz="1200" i="1"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the ‘outer’ function call. Note that the evaluation of such expressions in EFL is similar to the substitution model of expression evaluation in functional programming languages like Scheme [10]. In the following example, all of the calls to f are calculated in parallel:</a:t>
            </a: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arr</a:t>
            </a:r>
            <a:r>
              <a:rPr lang="en-US" sz="1200" kern="1200" dirty="0">
                <a:solidFill>
                  <a:schemeClr val="tx1"/>
                </a:solidFill>
                <a:effectLst/>
                <a:latin typeface="+mn-lt"/>
                <a:ea typeface="+mn-ea"/>
                <a:cs typeface="+mn-cs"/>
              </a:rPr>
              <a:t>[f(a)] =  g(f(x) * f(y), f(z));</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Only after the parallel calls to f on the </a:t>
            </a:r>
            <a:r>
              <a:rPr lang="en-US" sz="1200" kern="1200" dirty="0" err="1">
                <a:solidFill>
                  <a:schemeClr val="tx1"/>
                </a:solidFill>
                <a:effectLst/>
                <a:latin typeface="+mn-lt"/>
                <a:ea typeface="+mn-ea"/>
                <a:cs typeface="+mn-cs"/>
              </a:rPr>
              <a:t>r.h.s</a:t>
            </a:r>
            <a:r>
              <a:rPr lang="en-US" sz="1200" kern="1200" dirty="0">
                <a:solidFill>
                  <a:schemeClr val="tx1"/>
                </a:solidFill>
                <a:effectLst/>
                <a:latin typeface="+mn-lt"/>
                <a:ea typeface="+mn-ea"/>
                <a:cs typeface="+mn-cs"/>
              </a:rPr>
              <a:t>. of the assignment return their results, is g called.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62E250B-2420-423D-B781-55B80E3B0B85}" type="slidenum">
              <a:rPr lang="en-US" smtClean="0"/>
              <a:pPr/>
              <a:t>20</a:t>
            </a:fld>
            <a:endParaRPr lang="en-US"/>
          </a:p>
        </p:txBody>
      </p:sp>
    </p:spTree>
    <p:extLst>
      <p:ext uri="{BB962C8B-B14F-4D97-AF65-F5344CB8AC3E}">
        <p14:creationId xmlns:p14="http://schemas.microsoft.com/office/powerpoint/2010/main" val="2440833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Similar to C, it is a set of assignment expressions,  with variable(s) being assigned to, followed by the assignment operator (the equals sign), followed by the expression whose value is assigned to the variable(s).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Whereas in a sequential execution model language, these two statements would execute in sequence, according to their occurrence in the text of the program, in EFL they are executed in an unspecified order (actually in parallel). The benefit of this is particularly felt when used with calls to functions that are CPU-intensive.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second example shows EFL's Assignment-block's core semantics: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two calls to the long-running function </a:t>
            </a:r>
            <a:r>
              <a:rPr lang="en-US" sz="1200" kern="1200" dirty="0" err="1">
                <a:solidFill>
                  <a:schemeClr val="tx1"/>
                </a:solidFill>
                <a:effectLst/>
                <a:latin typeface="+mn-lt"/>
                <a:ea typeface="+mn-ea"/>
                <a:cs typeface="+mn-cs"/>
              </a:rPr>
              <a:t>cpuIntensiveOp</a:t>
            </a:r>
            <a:r>
              <a:rPr lang="en-US" sz="1200" kern="1200" dirty="0">
                <a:solidFill>
                  <a:schemeClr val="tx1"/>
                </a:solidFill>
                <a:effectLst/>
                <a:latin typeface="+mn-lt"/>
                <a:ea typeface="+mn-ea"/>
                <a:cs typeface="+mn-cs"/>
              </a:rPr>
              <a:t> are executed in parallel and their returned values are assigned to the OUT variables myVal1 and myVal2. An OUT variable cannot be used as index to an array </a:t>
            </a:r>
            <a:r>
              <a:rPr lang="en-US" sz="1200" kern="1200" dirty="0" err="1">
                <a:solidFill>
                  <a:schemeClr val="tx1"/>
                </a:solidFill>
                <a:effectLst/>
                <a:latin typeface="+mn-lt"/>
                <a:ea typeface="+mn-ea"/>
                <a:cs typeface="+mn-cs"/>
              </a:rPr>
              <a:t>arr,but</a:t>
            </a:r>
            <a:r>
              <a:rPr lang="en-US" sz="1200" kern="1200" dirty="0">
                <a:solidFill>
                  <a:schemeClr val="tx1"/>
                </a:solidFill>
                <a:effectLst/>
                <a:latin typeface="+mn-lt"/>
                <a:ea typeface="+mn-ea"/>
                <a:cs typeface="+mn-cs"/>
              </a:rPr>
              <a:t> the value returned by a function call may be used as index (for example </a:t>
            </a:r>
            <a:r>
              <a:rPr lang="en-US" sz="1200" kern="1200" dirty="0" err="1">
                <a:solidFill>
                  <a:schemeClr val="tx1"/>
                </a:solidFill>
                <a:effectLst/>
                <a:latin typeface="+mn-lt"/>
                <a:ea typeface="+mn-ea"/>
                <a:cs typeface="+mn-cs"/>
              </a:rPr>
              <a:t>arr</a:t>
            </a:r>
            <a:r>
              <a:rPr lang="en-US" sz="1200" kern="1200" dirty="0">
                <a:solidFill>
                  <a:schemeClr val="tx1"/>
                </a:solidFill>
                <a:effectLst/>
                <a:latin typeface="+mn-lt"/>
                <a:ea typeface="+mn-ea"/>
                <a:cs typeface="+mn-cs"/>
              </a:rPr>
              <a:t>[f(x)]). In this case f(x) is evaluated in parallel with other statements in the EFL-block. Likewise, if a function is called with values which are a result of function calls, then those are calculated in parallel but </a:t>
            </a:r>
            <a:r>
              <a:rPr lang="en-US" sz="1200" i="1"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the ‘outer’ function call. Note that the evaluation of such expressions in EFL is similar to the substitution model of expression evaluation in functional programming languages like Scheme [10]. In the following example, all of the calls to f are calculated in parallel:</a:t>
            </a: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arr</a:t>
            </a:r>
            <a:r>
              <a:rPr lang="en-US" sz="1200" kern="1200" dirty="0">
                <a:solidFill>
                  <a:schemeClr val="tx1"/>
                </a:solidFill>
                <a:effectLst/>
                <a:latin typeface="+mn-lt"/>
                <a:ea typeface="+mn-ea"/>
                <a:cs typeface="+mn-cs"/>
              </a:rPr>
              <a:t>[f(a)] =  g(f(x) * f(y), f(z));</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Only after the parallel calls to f on the </a:t>
            </a:r>
            <a:r>
              <a:rPr lang="en-US" sz="1200" kern="1200" dirty="0" err="1">
                <a:solidFill>
                  <a:schemeClr val="tx1"/>
                </a:solidFill>
                <a:effectLst/>
                <a:latin typeface="+mn-lt"/>
                <a:ea typeface="+mn-ea"/>
                <a:cs typeface="+mn-cs"/>
              </a:rPr>
              <a:t>r.h.s</a:t>
            </a:r>
            <a:r>
              <a:rPr lang="en-US" sz="1200" kern="1200" dirty="0">
                <a:solidFill>
                  <a:schemeClr val="tx1"/>
                </a:solidFill>
                <a:effectLst/>
                <a:latin typeface="+mn-lt"/>
                <a:ea typeface="+mn-ea"/>
                <a:cs typeface="+mn-cs"/>
              </a:rPr>
              <a:t>. of the assignment return their results, is g called.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62E250B-2420-423D-B781-55B80E3B0B85}" type="slidenum">
              <a:rPr lang="en-US" smtClean="0"/>
              <a:pPr/>
              <a:t>21</a:t>
            </a:fld>
            <a:endParaRPr lang="en-US"/>
          </a:p>
        </p:txBody>
      </p:sp>
    </p:spTree>
    <p:extLst>
      <p:ext uri="{BB962C8B-B14F-4D97-AF65-F5344CB8AC3E}">
        <p14:creationId xmlns:p14="http://schemas.microsoft.com/office/powerpoint/2010/main" val="37945900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is similar to the </a:t>
            </a:r>
            <a:r>
              <a:rPr lang="en-US" sz="1200" i="1" kern="1200" dirty="0">
                <a:solidFill>
                  <a:schemeClr val="tx1"/>
                </a:solidFill>
                <a:effectLst/>
                <a:latin typeface="+mn-lt"/>
                <a:ea typeface="+mn-ea"/>
                <a:cs typeface="+mn-cs"/>
              </a:rPr>
              <a:t>if</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block</a:t>
            </a:r>
            <a:r>
              <a:rPr lang="en-US" sz="1200" kern="1200" dirty="0">
                <a:solidFill>
                  <a:schemeClr val="tx1"/>
                </a:solidFill>
                <a:effectLst/>
                <a:latin typeface="+mn-lt"/>
                <a:ea typeface="+mn-ea"/>
                <a:cs typeface="+mn-cs"/>
              </a:rPr>
              <a:t> in that it provides a mechanism for conditionally executing code. Using the keyword </a:t>
            </a:r>
            <a:r>
              <a:rPr lang="en-US" sz="1200" kern="1200" dirty="0" err="1">
                <a:solidFill>
                  <a:schemeClr val="tx1"/>
                </a:solidFill>
                <a:effectLst/>
                <a:latin typeface="+mn-lt"/>
                <a:ea typeface="+mn-ea"/>
                <a:cs typeface="+mn-cs"/>
              </a:rPr>
              <a:t>pif</a:t>
            </a:r>
            <a:r>
              <a:rPr lang="en-US" sz="1200" kern="1200" dirty="0">
                <a:solidFill>
                  <a:schemeClr val="tx1"/>
                </a:solidFill>
                <a:effectLst/>
                <a:latin typeface="+mn-lt"/>
                <a:ea typeface="+mn-ea"/>
                <a:cs typeface="+mn-cs"/>
              </a:rPr>
              <a:t>, this construct allows for all of the conditions of the </a:t>
            </a:r>
            <a:r>
              <a:rPr lang="en-US" sz="1200" kern="1200" dirty="0" err="1">
                <a:solidFill>
                  <a:schemeClr val="tx1"/>
                </a:solidFill>
                <a:effectLst/>
                <a:latin typeface="+mn-lt"/>
                <a:ea typeface="+mn-ea"/>
                <a:cs typeface="+mn-cs"/>
              </a:rPr>
              <a:t>pif</a:t>
            </a:r>
            <a:r>
              <a:rPr lang="en-US" sz="1200" kern="1200" dirty="0">
                <a:solidFill>
                  <a:schemeClr val="tx1"/>
                </a:solidFill>
                <a:effectLst/>
                <a:latin typeface="+mn-lt"/>
                <a:ea typeface="+mn-ea"/>
                <a:cs typeface="+mn-cs"/>
              </a:rPr>
              <a:t> to be evaluated in parallel. The </a:t>
            </a:r>
            <a:r>
              <a:rPr lang="en-US" sz="1200" kern="1200" dirty="0" err="1">
                <a:solidFill>
                  <a:schemeClr val="tx1"/>
                </a:solidFill>
                <a:effectLst/>
                <a:latin typeface="+mn-lt"/>
                <a:ea typeface="+mn-ea"/>
                <a:cs typeface="+mn-cs"/>
              </a:rPr>
              <a:t>pif</a:t>
            </a:r>
            <a:r>
              <a:rPr lang="en-US" sz="1200" kern="1200" dirty="0">
                <a:solidFill>
                  <a:schemeClr val="tx1"/>
                </a:solidFill>
                <a:effectLst/>
                <a:latin typeface="+mn-lt"/>
                <a:ea typeface="+mn-ea"/>
                <a:cs typeface="+mn-cs"/>
              </a:rPr>
              <a:t> computes the conditions of a </a:t>
            </a:r>
            <a:r>
              <a:rPr lang="en-US" sz="1200" kern="1200" dirty="0" err="1">
                <a:solidFill>
                  <a:schemeClr val="tx1"/>
                </a:solidFill>
                <a:effectLst/>
                <a:latin typeface="+mn-lt"/>
                <a:ea typeface="+mn-ea"/>
                <a:cs typeface="+mn-cs"/>
              </a:rPr>
              <a:t>pif</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elseif</a:t>
            </a:r>
            <a:r>
              <a:rPr lang="en-US" sz="1200" kern="1200" dirty="0">
                <a:solidFill>
                  <a:schemeClr val="tx1"/>
                </a:solidFill>
                <a:effectLst/>
                <a:latin typeface="+mn-lt"/>
                <a:ea typeface="+mn-ea"/>
                <a:cs typeface="+mn-cs"/>
              </a:rPr>
              <a:t> else in parallel so that by the time all of the conditions’ values are calculated, the block controlled by the first true condition could be jumped to and executed. There are certain issues that must be taken into account with this approach.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62E250B-2420-423D-B781-55B80E3B0B85}" type="slidenum">
              <a:rPr lang="en-US" smtClean="0"/>
              <a:pPr/>
              <a:t>22</a:t>
            </a:fld>
            <a:endParaRPr lang="en-US"/>
          </a:p>
        </p:txBody>
      </p:sp>
    </p:spTree>
    <p:extLst>
      <p:ext uri="{BB962C8B-B14F-4D97-AF65-F5344CB8AC3E}">
        <p14:creationId xmlns:p14="http://schemas.microsoft.com/office/powerpoint/2010/main" val="146335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 sequential language, there would be no chance of a ‘divide by zero’ exception when executing this code. In a parallel execution, when all conditions are evaluated in parallel, then regardless of the result of the first condition, the second condition would also be evaluated. If in fact the value of a is zero, this would result in a run-time error. One downside of the </a:t>
            </a:r>
            <a:r>
              <a:rPr lang="en-US" sz="1200" kern="1200" dirty="0" err="1">
                <a:solidFill>
                  <a:schemeClr val="tx1"/>
                </a:solidFill>
                <a:effectLst/>
                <a:latin typeface="+mn-lt"/>
                <a:ea typeface="+mn-ea"/>
                <a:cs typeface="+mn-cs"/>
              </a:rPr>
              <a:t>pif</a:t>
            </a:r>
            <a:r>
              <a:rPr lang="en-US" sz="1200" kern="1200" dirty="0">
                <a:solidFill>
                  <a:schemeClr val="tx1"/>
                </a:solidFill>
                <a:effectLst/>
                <a:latin typeface="+mn-lt"/>
                <a:ea typeface="+mn-ea"/>
                <a:cs typeface="+mn-cs"/>
              </a:rPr>
              <a:t> is that it adds a blocking phase until all the conditions of the </a:t>
            </a:r>
            <a:r>
              <a:rPr lang="en-US" sz="1200" kern="1200" dirty="0" err="1">
                <a:solidFill>
                  <a:schemeClr val="tx1"/>
                </a:solidFill>
                <a:effectLst/>
                <a:latin typeface="+mn-lt"/>
                <a:ea typeface="+mn-ea"/>
                <a:cs typeface="+mn-cs"/>
              </a:rPr>
              <a:t>pif</a:t>
            </a:r>
            <a:r>
              <a:rPr lang="en-US" sz="1200" kern="1200" dirty="0">
                <a:solidFill>
                  <a:schemeClr val="tx1"/>
                </a:solidFill>
                <a:effectLst/>
                <a:latin typeface="+mn-lt"/>
                <a:ea typeface="+mn-ea"/>
                <a:cs typeface="+mn-cs"/>
              </a:rPr>
              <a:t>-block are evaluated.</a:t>
            </a:r>
          </a:p>
          <a:p>
            <a:endParaRPr lang="en-US" dirty="0"/>
          </a:p>
        </p:txBody>
      </p:sp>
      <p:sp>
        <p:nvSpPr>
          <p:cNvPr id="4" name="Slide Number Placeholder 3"/>
          <p:cNvSpPr>
            <a:spLocks noGrp="1"/>
          </p:cNvSpPr>
          <p:nvPr>
            <p:ph type="sldNum" sz="quarter" idx="10"/>
          </p:nvPr>
        </p:nvSpPr>
        <p:spPr/>
        <p:txBody>
          <a:bodyPr/>
          <a:lstStyle/>
          <a:p>
            <a:fld id="{E62E250B-2420-423D-B781-55B80E3B0B85}" type="slidenum">
              <a:rPr lang="en-US" smtClean="0"/>
              <a:pPr/>
              <a:t>23</a:t>
            </a:fld>
            <a:endParaRPr lang="en-US"/>
          </a:p>
        </p:txBody>
      </p:sp>
    </p:spTree>
    <p:extLst>
      <p:ext uri="{BB962C8B-B14F-4D97-AF65-F5344CB8AC3E}">
        <p14:creationId xmlns:p14="http://schemas.microsoft.com/office/powerpoint/2010/main" val="2316510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62E250B-2420-423D-B781-55B80E3B0B8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27585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E250B-2420-423D-B781-55B80E3B0B85}" type="slidenum">
              <a:rPr lang="en-US" smtClean="0"/>
              <a:pPr/>
              <a:t>25</a:t>
            </a:fld>
            <a:endParaRPr lang="en-US"/>
          </a:p>
        </p:txBody>
      </p:sp>
    </p:spTree>
    <p:extLst>
      <p:ext uri="{BB962C8B-B14F-4D97-AF65-F5344CB8AC3E}">
        <p14:creationId xmlns:p14="http://schemas.microsoft.com/office/powerpoint/2010/main" val="2696830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62E250B-2420-423D-B781-55B80E3B0B8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5621051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construct is based on the “map” function of functional programming. </a:t>
            </a:r>
          </a:p>
          <a:p>
            <a:r>
              <a:rPr lang="en-US" sz="1200" kern="1200" dirty="0">
                <a:solidFill>
                  <a:schemeClr val="tx1"/>
                </a:solidFill>
                <a:effectLst/>
                <a:latin typeface="+mn-lt"/>
                <a:ea typeface="+mn-ea"/>
                <a:cs typeface="+mn-cs"/>
              </a:rPr>
              <a:t>It applies a function to every element of a collection. Calculations are made on every element of the sequence and results are saved into a new sequence, not in the original one. This is trivial to parallelize because the execution of the function with a given element in the collection is independent of the execution of the function with a different element in that collection, and order of execution is irrelevant.</a:t>
            </a:r>
          </a:p>
          <a:p>
            <a:r>
              <a:rPr lang="en-US" sz="1200" kern="1200" dirty="0">
                <a:solidFill>
                  <a:schemeClr val="tx1"/>
                </a:solidFill>
                <a:effectLst/>
                <a:latin typeface="+mn-lt"/>
                <a:ea typeface="+mn-ea"/>
                <a:cs typeface="+mn-cs"/>
              </a:rPr>
              <a:t>Although in general EFL was designed to look like a sequential imperative language like C or C++, the </a:t>
            </a:r>
            <a:r>
              <a:rPr lang="en-US" sz="1200" i="1" kern="1200" dirty="0" err="1">
                <a:solidFill>
                  <a:schemeClr val="tx1"/>
                </a:solidFill>
                <a:effectLst/>
                <a:latin typeface="+mn-lt"/>
                <a:ea typeface="+mn-ea"/>
                <a:cs typeface="+mn-cs"/>
              </a:rPr>
              <a:t>MapLoop</a:t>
            </a:r>
            <a:r>
              <a:rPr lang="en-US" sz="1200" kern="1200" dirty="0">
                <a:solidFill>
                  <a:schemeClr val="tx1"/>
                </a:solidFill>
                <a:effectLst/>
                <a:latin typeface="+mn-lt"/>
                <a:ea typeface="+mn-ea"/>
                <a:cs typeface="+mn-cs"/>
              </a:rPr>
              <a:t> was included because it helps encourage thinking about loops in a non-sequential way.</a:t>
            </a:r>
            <a:endParaRPr lang="en-US" dirty="0"/>
          </a:p>
        </p:txBody>
      </p:sp>
      <p:sp>
        <p:nvSpPr>
          <p:cNvPr id="4" name="Slide Number Placeholder 3"/>
          <p:cNvSpPr>
            <a:spLocks noGrp="1"/>
          </p:cNvSpPr>
          <p:nvPr>
            <p:ph type="sldNum" sz="quarter" idx="10"/>
          </p:nvPr>
        </p:nvSpPr>
        <p:spPr/>
        <p:txBody>
          <a:bodyPr/>
          <a:lstStyle/>
          <a:p>
            <a:fld id="{E62E250B-2420-423D-B781-55B80E3B0B85}" type="slidenum">
              <a:rPr lang="en-US" smtClean="0"/>
              <a:pPr/>
              <a:t>27</a:t>
            </a:fld>
            <a:endParaRPr lang="en-US"/>
          </a:p>
        </p:txBody>
      </p:sp>
    </p:spTree>
    <p:extLst>
      <p:ext uri="{BB962C8B-B14F-4D97-AF65-F5344CB8AC3E}">
        <p14:creationId xmlns:p14="http://schemas.microsoft.com/office/powerpoint/2010/main" val="5961340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EFL, the </a:t>
            </a:r>
            <a:r>
              <a:rPr lang="en-US" sz="1200" i="1" kern="1200" dirty="0">
                <a:solidFill>
                  <a:schemeClr val="tx1"/>
                </a:solidFill>
                <a:effectLst/>
                <a:latin typeface="+mn-lt"/>
                <a:ea typeface="+mn-ea"/>
                <a:cs typeface="+mn-cs"/>
              </a:rPr>
              <a:t>Loop Block</a:t>
            </a:r>
            <a:r>
              <a:rPr lang="en-US" sz="1200" kern="1200" dirty="0">
                <a:solidFill>
                  <a:schemeClr val="tx1"/>
                </a:solidFill>
                <a:effectLst/>
                <a:latin typeface="+mn-lt"/>
                <a:ea typeface="+mn-ea"/>
                <a:cs typeface="+mn-cs"/>
              </a:rPr>
              <a:t> was created as an abstraction of loops that decouples the repetitive nature of a loop from the order of execution. </a:t>
            </a:r>
          </a:p>
          <a:p>
            <a:r>
              <a:rPr lang="en-US" sz="1200" kern="1200" dirty="0">
                <a:solidFill>
                  <a:schemeClr val="tx1"/>
                </a:solidFill>
                <a:effectLst/>
                <a:latin typeface="+mn-lt"/>
                <a:ea typeface="+mn-ea"/>
                <a:cs typeface="+mn-cs"/>
              </a:rPr>
              <a:t>The </a:t>
            </a:r>
            <a:r>
              <a:rPr lang="en-US" sz="1200" i="1" kern="1200" dirty="0">
                <a:solidFill>
                  <a:schemeClr val="tx1"/>
                </a:solidFill>
                <a:effectLst/>
                <a:latin typeface="+mn-lt"/>
                <a:ea typeface="+mn-ea"/>
                <a:cs typeface="+mn-cs"/>
              </a:rPr>
              <a:t>Loop Block</a:t>
            </a:r>
            <a:r>
              <a:rPr lang="en-US" sz="1200" kern="1200" dirty="0">
                <a:solidFill>
                  <a:schemeClr val="tx1"/>
                </a:solidFill>
                <a:effectLst/>
                <a:latin typeface="+mn-lt"/>
                <a:ea typeface="+mn-ea"/>
                <a:cs typeface="+mn-cs"/>
              </a:rPr>
              <a:t> is declared with an identifier and an initial value for the iteration variable. That identifier (“loop” in the example) is defined by the programmer, and is not a language reserved keyword. Within the body, a recursive call is made to the loop using the identifier, and passing a new value for the </a:t>
            </a:r>
            <a:r>
              <a:rPr lang="en-US" sz="1200" i="1" u="sng" kern="1200" dirty="0">
                <a:solidFill>
                  <a:schemeClr val="tx1"/>
                </a:solidFill>
                <a:effectLst/>
                <a:latin typeface="+mn-lt"/>
                <a:ea typeface="+mn-ea"/>
                <a:cs typeface="+mn-cs"/>
              </a:rPr>
              <a:t>new</a:t>
            </a:r>
            <a:r>
              <a:rPr lang="en-US" sz="1200" kern="1200" dirty="0">
                <a:solidFill>
                  <a:schemeClr val="tx1"/>
                </a:solidFill>
                <a:effectLst/>
                <a:latin typeface="+mn-lt"/>
                <a:ea typeface="+mn-ea"/>
                <a:cs typeface="+mn-cs"/>
              </a:rPr>
              <a:t> iteration variable. This provides the ability to advance the iteration using varying increments of the iteration variable. The </a:t>
            </a:r>
            <a:r>
              <a:rPr lang="en-US" sz="1200" i="1" kern="1200" dirty="0">
                <a:solidFill>
                  <a:schemeClr val="tx1"/>
                </a:solidFill>
                <a:effectLst/>
                <a:latin typeface="+mn-lt"/>
                <a:ea typeface="+mn-ea"/>
                <a:cs typeface="+mn-cs"/>
              </a:rPr>
              <a:t>Loop Block</a:t>
            </a:r>
            <a:r>
              <a:rPr lang="en-US" sz="1200" kern="1200" dirty="0">
                <a:solidFill>
                  <a:schemeClr val="tx1"/>
                </a:solidFill>
                <a:effectLst/>
                <a:latin typeface="+mn-lt"/>
                <a:ea typeface="+mn-ea"/>
                <a:cs typeface="+mn-cs"/>
              </a:rPr>
              <a:t> is “syntactic sugar” for a function declaration, and is looped through using a recursion-like execution. This style of programming is especially suited for parallel programming where all iterations of the loop are executed in parallel. The loop block views the body of the loop having its own local variables for each index value of the loop; so, all the iterations may be executed in parallel.</a:t>
            </a:r>
            <a:endParaRPr lang="en-US" dirty="0"/>
          </a:p>
        </p:txBody>
      </p:sp>
      <p:sp>
        <p:nvSpPr>
          <p:cNvPr id="4" name="Slide Number Placeholder 3"/>
          <p:cNvSpPr>
            <a:spLocks noGrp="1"/>
          </p:cNvSpPr>
          <p:nvPr>
            <p:ph type="sldNum" sz="quarter" idx="10"/>
          </p:nvPr>
        </p:nvSpPr>
        <p:spPr/>
        <p:txBody>
          <a:bodyPr/>
          <a:lstStyle/>
          <a:p>
            <a:fld id="{E62E250B-2420-423D-B781-55B80E3B0B85}" type="slidenum">
              <a:rPr lang="en-US" smtClean="0"/>
              <a:pPr/>
              <a:t>28</a:t>
            </a:fld>
            <a:endParaRPr lang="en-US"/>
          </a:p>
        </p:txBody>
      </p:sp>
    </p:spTree>
    <p:extLst>
      <p:ext uri="{BB962C8B-B14F-4D97-AF65-F5344CB8AC3E}">
        <p14:creationId xmlns:p14="http://schemas.microsoft.com/office/powerpoint/2010/main" val="1046808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Although function calls in EFL are usually executed in parallel, function calls in the condition of an if statement are not executed in parallel, but sequentially, as usual in sequential execution languages. That way, the body of the block controlled by the first true condition is executed in parallel to the rest of the EFL-block. </a:t>
            </a:r>
          </a:p>
          <a:p>
            <a:r>
              <a:rPr lang="en-US" sz="1200" kern="1200" dirty="0">
                <a:solidFill>
                  <a:schemeClr val="tx1"/>
                </a:solidFill>
                <a:effectLst/>
                <a:latin typeface="+mn-lt"/>
                <a:ea typeface="+mn-ea"/>
                <a:cs typeface="+mn-cs"/>
              </a:rPr>
              <a:t>If the conditions were evaluated in parallel to the rest of the </a:t>
            </a:r>
            <a:r>
              <a:rPr lang="en-US" sz="1200" i="1" kern="1200" dirty="0">
                <a:solidFill>
                  <a:schemeClr val="tx1"/>
                </a:solidFill>
                <a:effectLst/>
                <a:latin typeface="+mn-lt"/>
                <a:ea typeface="+mn-ea"/>
                <a:cs typeface="+mn-cs"/>
              </a:rPr>
              <a:t>if</a:t>
            </a:r>
            <a:r>
              <a:rPr lang="en-US" sz="1200" kern="1200" dirty="0">
                <a:solidFill>
                  <a:schemeClr val="tx1"/>
                </a:solidFill>
                <a:effectLst/>
                <a:latin typeface="+mn-lt"/>
                <a:ea typeface="+mn-ea"/>
                <a:cs typeface="+mn-cs"/>
              </a:rPr>
              <a:t>-block (like they are in </a:t>
            </a:r>
            <a:r>
              <a:rPr lang="en-US" sz="1200" kern="1200" dirty="0" err="1">
                <a:solidFill>
                  <a:schemeClr val="tx1"/>
                </a:solidFill>
                <a:effectLst/>
                <a:latin typeface="+mn-lt"/>
                <a:ea typeface="+mn-ea"/>
                <a:cs typeface="+mn-cs"/>
              </a:rPr>
              <a:t>pif</a:t>
            </a:r>
            <a:r>
              <a:rPr lang="en-US" sz="1200" kern="1200" dirty="0">
                <a:solidFill>
                  <a:schemeClr val="tx1"/>
                </a:solidFill>
                <a:effectLst/>
                <a:latin typeface="+mn-lt"/>
                <a:ea typeface="+mn-ea"/>
                <a:cs typeface="+mn-cs"/>
              </a:rPr>
              <a:t>, see below), the decision of which block to execute inside the if statement would have to be delayed until the results of all the conditions are determined. This would create a barrier in the parallel execution of the whole EFL-block. Therefore, we decided that the conditions of an if statement are not evaluated in parallel</a:t>
            </a:r>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If </a:t>
            </a:r>
            <a:r>
              <a:rPr lang="en-US" sz="1200" kern="1200" dirty="0">
                <a:solidFill>
                  <a:schemeClr val="tx1"/>
                </a:solidFill>
                <a:effectLst/>
                <a:latin typeface="+mn-lt"/>
                <a:ea typeface="+mn-ea"/>
                <a:cs typeface="+mn-cs"/>
              </a:rPr>
              <a:t>the programmer would like to utilize parallelization to evaluate if conditions, then he has two options: (1) to use a </a:t>
            </a:r>
            <a:r>
              <a:rPr lang="en-US" sz="1200" kern="1200" dirty="0" err="1">
                <a:solidFill>
                  <a:schemeClr val="tx1"/>
                </a:solidFill>
                <a:effectLst/>
                <a:latin typeface="+mn-lt"/>
                <a:ea typeface="+mn-ea"/>
                <a:cs typeface="+mn-cs"/>
              </a:rPr>
              <a:t>pif</a:t>
            </a:r>
            <a:r>
              <a:rPr lang="en-US" sz="1200" kern="1200" dirty="0">
                <a:solidFill>
                  <a:schemeClr val="tx1"/>
                </a:solidFill>
                <a:effectLst/>
                <a:latin typeface="+mn-lt"/>
                <a:ea typeface="+mn-ea"/>
                <a:cs typeface="+mn-cs"/>
              </a:rPr>
              <a:t>-block (see below), or (2) to write an EFL-block in which the necessary conditions are evaluated in parallel and the results are saved to variables, and then, use the results in a subsequent EFL-block. </a:t>
            </a:r>
            <a:endParaRPr lang="en-US" dirty="0"/>
          </a:p>
        </p:txBody>
      </p:sp>
      <p:sp>
        <p:nvSpPr>
          <p:cNvPr id="4" name="Slide Number Placeholder 3"/>
          <p:cNvSpPr>
            <a:spLocks noGrp="1"/>
          </p:cNvSpPr>
          <p:nvPr>
            <p:ph type="sldNum" sz="quarter" idx="10"/>
          </p:nvPr>
        </p:nvSpPr>
        <p:spPr/>
        <p:txBody>
          <a:bodyPr/>
          <a:lstStyle/>
          <a:p>
            <a:fld id="{E62E250B-2420-423D-B781-55B80E3B0B85}" type="slidenum">
              <a:rPr lang="en-US" smtClean="0"/>
              <a:pPr/>
              <a:t>29</a:t>
            </a:fld>
            <a:endParaRPr lang="en-US"/>
          </a:p>
        </p:txBody>
      </p:sp>
    </p:spTree>
    <p:extLst>
      <p:ext uri="{BB962C8B-B14F-4D97-AF65-F5344CB8AC3E}">
        <p14:creationId xmlns:p14="http://schemas.microsoft.com/office/powerpoint/2010/main" val="1439909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E250B-2420-423D-B781-55B80E3B0B85}" type="slidenum">
              <a:rPr lang="en-US" smtClean="0"/>
              <a:pPr/>
              <a:t>3</a:t>
            </a:fld>
            <a:endParaRPr lang="en-US"/>
          </a:p>
        </p:txBody>
      </p:sp>
    </p:spTree>
    <p:extLst>
      <p:ext uri="{BB962C8B-B14F-4D97-AF65-F5344CB8AC3E}">
        <p14:creationId xmlns:p14="http://schemas.microsoft.com/office/powerpoint/2010/main" val="288165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Although function calls in EFL are usually executed in parallel, function calls in the condition of an if statement are not executed in parallel, but sequentially, as usual in sequential execution languages. That way, the body of the block controlled by the first true condition is executed in parallel to the rest of the EFL-block. </a:t>
            </a:r>
          </a:p>
          <a:p>
            <a:r>
              <a:rPr lang="en-US" sz="1200" kern="1200" dirty="0">
                <a:solidFill>
                  <a:schemeClr val="tx1"/>
                </a:solidFill>
                <a:effectLst/>
                <a:latin typeface="+mn-lt"/>
                <a:ea typeface="+mn-ea"/>
                <a:cs typeface="+mn-cs"/>
              </a:rPr>
              <a:t>If the conditions were evaluated in parallel to the rest of the </a:t>
            </a:r>
            <a:r>
              <a:rPr lang="en-US" sz="1200" i="1" kern="1200" dirty="0">
                <a:solidFill>
                  <a:schemeClr val="tx1"/>
                </a:solidFill>
                <a:effectLst/>
                <a:latin typeface="+mn-lt"/>
                <a:ea typeface="+mn-ea"/>
                <a:cs typeface="+mn-cs"/>
              </a:rPr>
              <a:t>if</a:t>
            </a:r>
            <a:r>
              <a:rPr lang="en-US" sz="1200" kern="1200" dirty="0">
                <a:solidFill>
                  <a:schemeClr val="tx1"/>
                </a:solidFill>
                <a:effectLst/>
                <a:latin typeface="+mn-lt"/>
                <a:ea typeface="+mn-ea"/>
                <a:cs typeface="+mn-cs"/>
              </a:rPr>
              <a:t>-block (like they are in </a:t>
            </a:r>
            <a:r>
              <a:rPr lang="en-US" sz="1200" kern="1200" dirty="0" err="1">
                <a:solidFill>
                  <a:schemeClr val="tx1"/>
                </a:solidFill>
                <a:effectLst/>
                <a:latin typeface="+mn-lt"/>
                <a:ea typeface="+mn-ea"/>
                <a:cs typeface="+mn-cs"/>
              </a:rPr>
              <a:t>pif</a:t>
            </a:r>
            <a:r>
              <a:rPr lang="en-US" sz="1200" kern="1200" dirty="0">
                <a:solidFill>
                  <a:schemeClr val="tx1"/>
                </a:solidFill>
                <a:effectLst/>
                <a:latin typeface="+mn-lt"/>
                <a:ea typeface="+mn-ea"/>
                <a:cs typeface="+mn-cs"/>
              </a:rPr>
              <a:t>, see below), the decision of which block to execute inside the if statement would have to be delayed until the results of all the conditions are determined. This would create a barrier in the parallel execution of the whole EFL-block. Therefore, we decided that the conditions of an if statement are not evaluated in parallel</a:t>
            </a:r>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If </a:t>
            </a:r>
            <a:r>
              <a:rPr lang="en-US" sz="1200" kern="1200" dirty="0">
                <a:solidFill>
                  <a:schemeClr val="tx1"/>
                </a:solidFill>
                <a:effectLst/>
                <a:latin typeface="+mn-lt"/>
                <a:ea typeface="+mn-ea"/>
                <a:cs typeface="+mn-cs"/>
              </a:rPr>
              <a:t>the programmer would like to utilize parallelization to evaluate if conditions, then he has two options: (1) to use a </a:t>
            </a:r>
            <a:r>
              <a:rPr lang="en-US" sz="1200" kern="1200" dirty="0" err="1">
                <a:solidFill>
                  <a:schemeClr val="tx1"/>
                </a:solidFill>
                <a:effectLst/>
                <a:latin typeface="+mn-lt"/>
                <a:ea typeface="+mn-ea"/>
                <a:cs typeface="+mn-cs"/>
              </a:rPr>
              <a:t>pif</a:t>
            </a:r>
            <a:r>
              <a:rPr lang="en-US" sz="1200" kern="1200" dirty="0">
                <a:solidFill>
                  <a:schemeClr val="tx1"/>
                </a:solidFill>
                <a:effectLst/>
                <a:latin typeface="+mn-lt"/>
                <a:ea typeface="+mn-ea"/>
                <a:cs typeface="+mn-cs"/>
              </a:rPr>
              <a:t>-block (see below), or (2) to write an EFL-block in which the necessary conditions are evaluated in parallel and the results are saved to variables, and then, use the results in a subsequent EFL-block. </a:t>
            </a:r>
            <a:endParaRPr lang="en-US" dirty="0"/>
          </a:p>
        </p:txBody>
      </p:sp>
      <p:sp>
        <p:nvSpPr>
          <p:cNvPr id="4" name="Slide Number Placeholder 3"/>
          <p:cNvSpPr>
            <a:spLocks noGrp="1"/>
          </p:cNvSpPr>
          <p:nvPr>
            <p:ph type="sldNum" sz="quarter" idx="10"/>
          </p:nvPr>
        </p:nvSpPr>
        <p:spPr/>
        <p:txBody>
          <a:bodyPr/>
          <a:lstStyle/>
          <a:p>
            <a:fld id="{E62E250B-2420-423D-B781-55B80E3B0B85}" type="slidenum">
              <a:rPr lang="en-US" smtClean="0"/>
              <a:pPr/>
              <a:t>30</a:t>
            </a:fld>
            <a:endParaRPr lang="en-US"/>
          </a:p>
        </p:txBody>
      </p:sp>
    </p:spTree>
    <p:extLst>
      <p:ext uri="{BB962C8B-B14F-4D97-AF65-F5344CB8AC3E}">
        <p14:creationId xmlns:p14="http://schemas.microsoft.com/office/powerpoint/2010/main" val="3545545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Although function calls in EFL are usually executed in parallel, function calls in the condition of an if statement are not executed in parallel, but sequentially, as usual in sequential execution languages. That way, the body of the block controlled by the first true condition is executed in parallel to the rest of the EFL-block. </a:t>
            </a:r>
          </a:p>
          <a:p>
            <a:r>
              <a:rPr lang="en-US" sz="1200" kern="1200" dirty="0">
                <a:solidFill>
                  <a:schemeClr val="tx1"/>
                </a:solidFill>
                <a:effectLst/>
                <a:latin typeface="+mn-lt"/>
                <a:ea typeface="+mn-ea"/>
                <a:cs typeface="+mn-cs"/>
              </a:rPr>
              <a:t>If the conditions were evaluated in parallel to the rest of the </a:t>
            </a:r>
            <a:r>
              <a:rPr lang="en-US" sz="1200" i="1" kern="1200" dirty="0">
                <a:solidFill>
                  <a:schemeClr val="tx1"/>
                </a:solidFill>
                <a:effectLst/>
                <a:latin typeface="+mn-lt"/>
                <a:ea typeface="+mn-ea"/>
                <a:cs typeface="+mn-cs"/>
              </a:rPr>
              <a:t>if</a:t>
            </a:r>
            <a:r>
              <a:rPr lang="en-US" sz="1200" kern="1200" dirty="0">
                <a:solidFill>
                  <a:schemeClr val="tx1"/>
                </a:solidFill>
                <a:effectLst/>
                <a:latin typeface="+mn-lt"/>
                <a:ea typeface="+mn-ea"/>
                <a:cs typeface="+mn-cs"/>
              </a:rPr>
              <a:t>-block (like they are in </a:t>
            </a:r>
            <a:r>
              <a:rPr lang="en-US" sz="1200" kern="1200" dirty="0" err="1">
                <a:solidFill>
                  <a:schemeClr val="tx1"/>
                </a:solidFill>
                <a:effectLst/>
                <a:latin typeface="+mn-lt"/>
                <a:ea typeface="+mn-ea"/>
                <a:cs typeface="+mn-cs"/>
              </a:rPr>
              <a:t>pif</a:t>
            </a:r>
            <a:r>
              <a:rPr lang="en-US" sz="1200" kern="1200" dirty="0">
                <a:solidFill>
                  <a:schemeClr val="tx1"/>
                </a:solidFill>
                <a:effectLst/>
                <a:latin typeface="+mn-lt"/>
                <a:ea typeface="+mn-ea"/>
                <a:cs typeface="+mn-cs"/>
              </a:rPr>
              <a:t>, see below), the decision of which block to execute inside the if statement would have to be delayed until the results of all the conditions are determined. This would create a barrier in the parallel execution of the whole EFL-block. Therefore, we decided that the conditions of an if statement are not evaluated in parallel</a:t>
            </a:r>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If </a:t>
            </a:r>
            <a:r>
              <a:rPr lang="en-US" sz="1200" kern="1200" dirty="0">
                <a:solidFill>
                  <a:schemeClr val="tx1"/>
                </a:solidFill>
                <a:effectLst/>
                <a:latin typeface="+mn-lt"/>
                <a:ea typeface="+mn-ea"/>
                <a:cs typeface="+mn-cs"/>
              </a:rPr>
              <a:t>the programmer would like to utilize parallelization to evaluate if conditions, then he has two options: (1) to use a </a:t>
            </a:r>
            <a:r>
              <a:rPr lang="en-US" sz="1200" kern="1200" dirty="0" err="1">
                <a:solidFill>
                  <a:schemeClr val="tx1"/>
                </a:solidFill>
                <a:effectLst/>
                <a:latin typeface="+mn-lt"/>
                <a:ea typeface="+mn-ea"/>
                <a:cs typeface="+mn-cs"/>
              </a:rPr>
              <a:t>pif</a:t>
            </a:r>
            <a:r>
              <a:rPr lang="en-US" sz="1200" kern="1200" dirty="0">
                <a:solidFill>
                  <a:schemeClr val="tx1"/>
                </a:solidFill>
                <a:effectLst/>
                <a:latin typeface="+mn-lt"/>
                <a:ea typeface="+mn-ea"/>
                <a:cs typeface="+mn-cs"/>
              </a:rPr>
              <a:t>-block (see below), or (2) to write an EFL-block in which the necessary conditions are evaluated in parallel and the results are saved to variables, and then, use the results in a subsequent EFL-block. </a:t>
            </a:r>
            <a:endParaRPr lang="en-US" dirty="0"/>
          </a:p>
        </p:txBody>
      </p:sp>
      <p:sp>
        <p:nvSpPr>
          <p:cNvPr id="4" name="Slide Number Placeholder 3"/>
          <p:cNvSpPr>
            <a:spLocks noGrp="1"/>
          </p:cNvSpPr>
          <p:nvPr>
            <p:ph type="sldNum" sz="quarter" idx="10"/>
          </p:nvPr>
        </p:nvSpPr>
        <p:spPr/>
        <p:txBody>
          <a:bodyPr/>
          <a:lstStyle/>
          <a:p>
            <a:fld id="{E62E250B-2420-423D-B781-55B80E3B0B85}" type="slidenum">
              <a:rPr lang="en-US" smtClean="0"/>
              <a:pPr/>
              <a:t>31</a:t>
            </a:fld>
            <a:endParaRPr lang="en-US"/>
          </a:p>
        </p:txBody>
      </p:sp>
    </p:spTree>
    <p:extLst>
      <p:ext uri="{BB962C8B-B14F-4D97-AF65-F5344CB8AC3E}">
        <p14:creationId xmlns:p14="http://schemas.microsoft.com/office/powerpoint/2010/main" val="19180471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62E250B-2420-423D-B781-55B80E3B0B8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2823509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LogLoop</a:t>
            </a:r>
            <a:r>
              <a:rPr lang="en-US" sz="1200" kern="1200" dirty="0">
                <a:solidFill>
                  <a:schemeClr val="tx1"/>
                </a:solidFill>
                <a:effectLst/>
                <a:latin typeface="+mn-lt"/>
                <a:ea typeface="+mn-ea"/>
                <a:cs typeface="+mn-cs"/>
              </a:rPr>
              <a:t> construct  was created in order to allow performing an efficient parallel scan of a sequence. This parallel construct is implemented by a parallel algorithm that executes an operation on all values of a sequence. To do this, an algorithmic pattern based on balanced trees is used. The idea is to build a balanced tree on the input data and traverse it from the leaves to the root. A k-</a:t>
            </a:r>
            <a:r>
              <a:rPr lang="en-US" sz="1200" kern="1200" dirty="0" err="1">
                <a:solidFill>
                  <a:schemeClr val="tx1"/>
                </a:solidFill>
                <a:effectLst/>
                <a:latin typeface="+mn-lt"/>
                <a:ea typeface="+mn-ea"/>
                <a:cs typeface="+mn-cs"/>
              </a:rPr>
              <a:t>ary</a:t>
            </a:r>
            <a:r>
              <a:rPr lang="en-US" sz="1200" kern="1200" dirty="0">
                <a:solidFill>
                  <a:schemeClr val="tx1"/>
                </a:solidFill>
                <a:effectLst/>
                <a:latin typeface="+mn-lt"/>
                <a:ea typeface="+mn-ea"/>
                <a:cs typeface="+mn-cs"/>
              </a:rPr>
              <a:t> tree with n leaves has </a:t>
            </a:r>
            <a:r>
              <a:rPr lang="en-US" sz="1200" i="1" kern="1200" dirty="0" err="1">
                <a:solidFill>
                  <a:schemeClr val="tx1"/>
                </a:solidFill>
                <a:effectLst/>
                <a:latin typeface="+mn-lt"/>
                <a:ea typeface="+mn-ea"/>
                <a:cs typeface="+mn-cs"/>
              </a:rPr>
              <a:t>log</a:t>
            </a:r>
            <a:r>
              <a:rPr lang="en-US" sz="1200" i="1" kern="1200" baseline="-25000" dirty="0" err="1">
                <a:solidFill>
                  <a:schemeClr val="tx1"/>
                </a:solidFill>
                <a:effectLst/>
                <a:latin typeface="+mn-lt"/>
                <a:ea typeface="+mn-ea"/>
                <a:cs typeface="+mn-cs"/>
              </a:rPr>
              <a:t>k</a:t>
            </a:r>
            <a:r>
              <a:rPr lang="en-US" sz="1200" i="1" kern="1200" dirty="0">
                <a:solidFill>
                  <a:schemeClr val="tx1"/>
                </a:solidFill>
                <a:effectLst/>
                <a:latin typeface="+mn-lt"/>
                <a:ea typeface="+mn-ea"/>
                <a:cs typeface="+mn-cs"/>
              </a:rPr>
              <a:t>(n)</a:t>
            </a:r>
            <a:r>
              <a:rPr lang="en-US" sz="1200" kern="1200" dirty="0">
                <a:solidFill>
                  <a:schemeClr val="tx1"/>
                </a:solidFill>
                <a:effectLst/>
                <a:latin typeface="+mn-lt"/>
                <a:ea typeface="+mn-ea"/>
                <a:cs typeface="+mn-cs"/>
              </a:rPr>
              <a:t> levels and therefore the running time of the algorithm is </a:t>
            </a:r>
            <a:r>
              <a:rPr lang="en-US" sz="1200" i="1" kern="1200" dirty="0">
                <a:solidFill>
                  <a:schemeClr val="tx1"/>
                </a:solidFill>
                <a:effectLst/>
                <a:latin typeface="+mn-lt"/>
                <a:ea typeface="+mn-ea"/>
                <a:cs typeface="+mn-cs"/>
              </a:rPr>
              <a:t>O(</a:t>
            </a:r>
            <a:r>
              <a:rPr lang="en-US" sz="1200" i="1" kern="1200" dirty="0" err="1">
                <a:solidFill>
                  <a:schemeClr val="tx1"/>
                </a:solidFill>
                <a:effectLst/>
                <a:latin typeface="+mn-lt"/>
                <a:ea typeface="+mn-ea"/>
                <a:cs typeface="+mn-cs"/>
              </a:rPr>
              <a:t>log</a:t>
            </a:r>
            <a:r>
              <a:rPr lang="en-US" sz="1200" i="1" kern="1200" baseline="-25000" dirty="0" err="1">
                <a:solidFill>
                  <a:schemeClr val="tx1"/>
                </a:solidFill>
                <a:effectLst/>
                <a:latin typeface="+mn-lt"/>
                <a:ea typeface="+mn-ea"/>
                <a:cs typeface="+mn-cs"/>
              </a:rPr>
              <a:t>k</a:t>
            </a:r>
            <a:r>
              <a:rPr lang="en-US" sz="1200" i="1" kern="1200" dirty="0">
                <a:solidFill>
                  <a:schemeClr val="tx1"/>
                </a:solidFill>
                <a:effectLst/>
                <a:latin typeface="+mn-lt"/>
                <a:ea typeface="+mn-ea"/>
                <a:cs typeface="+mn-cs"/>
              </a:rPr>
              <a:t>(n))</a:t>
            </a:r>
            <a:r>
              <a:rPr lang="en-US" sz="1200" kern="1200" dirty="0">
                <a:solidFill>
                  <a:schemeClr val="tx1"/>
                </a:solidFill>
                <a:effectLst/>
                <a:latin typeface="+mn-lt"/>
                <a:ea typeface="+mn-ea"/>
                <a:cs typeface="+mn-cs"/>
              </a:rPr>
              <a:t> where k is the number of parameters of the function, and n is the length of the sequence. One example function is addition. The algorithm works by summing every two elements in parallel, then summing every two resulting values and so on. This will produce the sum of all values of the sequence. The </a:t>
            </a:r>
            <a:r>
              <a:rPr lang="en-US" sz="1200" i="1" kern="1200" dirty="0" err="1">
                <a:solidFill>
                  <a:schemeClr val="tx1"/>
                </a:solidFill>
                <a:effectLst/>
                <a:latin typeface="+mn-lt"/>
                <a:ea typeface="+mn-ea"/>
                <a:cs typeface="+mn-cs"/>
              </a:rPr>
              <a:t>LogLoop</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Block</a:t>
            </a:r>
            <a:r>
              <a:rPr lang="en-US" sz="1200" kern="1200" dirty="0">
                <a:solidFill>
                  <a:schemeClr val="tx1"/>
                </a:solidFill>
                <a:effectLst/>
                <a:latin typeface="+mn-lt"/>
                <a:ea typeface="+mn-ea"/>
                <a:cs typeface="+mn-cs"/>
              </a:rPr>
              <a:t> requires the programmer to specify the function to apply and the sequence on which to apply the function. Note that the </a:t>
            </a:r>
            <a:r>
              <a:rPr lang="en-US" sz="1200" i="1" kern="1200" dirty="0" err="1">
                <a:solidFill>
                  <a:schemeClr val="tx1"/>
                </a:solidFill>
                <a:effectLst/>
                <a:latin typeface="+mn-lt"/>
                <a:ea typeface="+mn-ea"/>
                <a:cs typeface="+mn-cs"/>
              </a:rPr>
              <a:t>LogLoop</a:t>
            </a:r>
            <a:r>
              <a:rPr lang="en-US" sz="1200" i="1" kern="1200" dirty="0">
                <a:solidFill>
                  <a:schemeClr val="tx1"/>
                </a:solidFill>
                <a:effectLst/>
                <a:latin typeface="+mn-lt"/>
                <a:ea typeface="+mn-ea"/>
                <a:cs typeface="+mn-cs"/>
              </a:rPr>
              <a:t> Block</a:t>
            </a:r>
            <a:r>
              <a:rPr lang="en-US" sz="1200" kern="1200" dirty="0">
                <a:solidFill>
                  <a:schemeClr val="tx1"/>
                </a:solidFill>
                <a:effectLst/>
                <a:latin typeface="+mn-lt"/>
                <a:ea typeface="+mn-ea"/>
                <a:cs typeface="+mn-cs"/>
              </a:rPr>
              <a:t> is similar but more general than the high-order function </a:t>
            </a:r>
            <a:r>
              <a:rPr lang="en-US" sz="1200" i="1" kern="1200" dirty="0">
                <a:solidFill>
                  <a:schemeClr val="tx1"/>
                </a:solidFill>
                <a:effectLst/>
                <a:latin typeface="+mn-lt"/>
                <a:ea typeface="+mn-ea"/>
                <a:cs typeface="+mn-cs"/>
              </a:rPr>
              <a:t>Reduce</a:t>
            </a:r>
            <a:r>
              <a:rPr lang="en-US" sz="1200" kern="1200" dirty="0">
                <a:solidFill>
                  <a:schemeClr val="tx1"/>
                </a:solidFill>
                <a:effectLst/>
                <a:latin typeface="+mn-lt"/>
                <a:ea typeface="+mn-ea"/>
                <a:cs typeface="+mn-cs"/>
              </a:rPr>
              <a:t>, common in functional programming languages. The number of input elements for the function is dynamically detected at run-time and the algorithm acts accordingly. If the function accepts three parameters, then the running time of the algorithm is </a:t>
            </a:r>
            <a:r>
              <a:rPr lang="en-US" sz="1200" i="1" kern="1200" dirty="0">
                <a:solidFill>
                  <a:schemeClr val="tx1"/>
                </a:solidFill>
                <a:effectLst/>
                <a:latin typeface="+mn-lt"/>
                <a:ea typeface="+mn-ea"/>
                <a:cs typeface="+mn-cs"/>
              </a:rPr>
              <a:t>O(log</a:t>
            </a:r>
            <a:r>
              <a:rPr lang="en-US" sz="1200" i="1" kern="1200" baseline="-25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(n))</a:t>
            </a:r>
            <a:r>
              <a:rPr lang="en-US" sz="1200" kern="1200" dirty="0">
                <a:solidFill>
                  <a:schemeClr val="tx1"/>
                </a:solidFill>
                <a:effectLst/>
                <a:latin typeface="+mn-lt"/>
                <a:ea typeface="+mn-ea"/>
                <a:cs typeface="+mn-cs"/>
              </a:rPr>
              <a:t>. </a:t>
            </a:r>
            <a:endParaRPr lang="he-IL"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graphical view of the execution of the algorithm performing addition on the numbers 1 through 8 is</a:t>
            </a:r>
            <a:r>
              <a:rPr lang="en-US" sz="1200" kern="1200" baseline="0" dirty="0">
                <a:solidFill>
                  <a:schemeClr val="tx1"/>
                </a:solidFill>
                <a:effectLst/>
                <a:latin typeface="+mn-lt"/>
                <a:ea typeface="+mn-ea"/>
                <a:cs typeface="+mn-cs"/>
              </a:rPr>
              <a:t> shown in the next slide.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62E250B-2420-423D-B781-55B80E3B0B85}" type="slidenum">
              <a:rPr lang="en-US" smtClean="0"/>
              <a:pPr/>
              <a:t>33</a:t>
            </a:fld>
            <a:endParaRPr lang="en-US"/>
          </a:p>
        </p:txBody>
      </p:sp>
    </p:spTree>
    <p:extLst>
      <p:ext uri="{BB962C8B-B14F-4D97-AF65-F5344CB8AC3E}">
        <p14:creationId xmlns:p14="http://schemas.microsoft.com/office/powerpoint/2010/main" val="46772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LogLoop</a:t>
            </a:r>
            <a:r>
              <a:rPr lang="en-US" sz="1200" kern="1200" dirty="0">
                <a:solidFill>
                  <a:schemeClr val="tx1"/>
                </a:solidFill>
                <a:effectLst/>
                <a:latin typeface="+mn-lt"/>
                <a:ea typeface="+mn-ea"/>
                <a:cs typeface="+mn-cs"/>
              </a:rPr>
              <a:t> construct  was created in order to allow performing an efficient parallel scan of a sequence. This parallel construct is implemented by a parallel algorithm that executes an operation on all values of a sequence. To do this, an algorithmic pattern based on balanced trees is used. The idea is to build a balanced tree on the input data and traverse it from the leaves to the root. A k-</a:t>
            </a:r>
            <a:r>
              <a:rPr lang="en-US" sz="1200" kern="1200" dirty="0" err="1">
                <a:solidFill>
                  <a:schemeClr val="tx1"/>
                </a:solidFill>
                <a:effectLst/>
                <a:latin typeface="+mn-lt"/>
                <a:ea typeface="+mn-ea"/>
                <a:cs typeface="+mn-cs"/>
              </a:rPr>
              <a:t>ary</a:t>
            </a:r>
            <a:r>
              <a:rPr lang="en-US" sz="1200" kern="1200" dirty="0">
                <a:solidFill>
                  <a:schemeClr val="tx1"/>
                </a:solidFill>
                <a:effectLst/>
                <a:latin typeface="+mn-lt"/>
                <a:ea typeface="+mn-ea"/>
                <a:cs typeface="+mn-cs"/>
              </a:rPr>
              <a:t> tree with n leaves has </a:t>
            </a:r>
            <a:r>
              <a:rPr lang="en-US" sz="1200" i="1" kern="1200" dirty="0" err="1">
                <a:solidFill>
                  <a:schemeClr val="tx1"/>
                </a:solidFill>
                <a:effectLst/>
                <a:latin typeface="+mn-lt"/>
                <a:ea typeface="+mn-ea"/>
                <a:cs typeface="+mn-cs"/>
              </a:rPr>
              <a:t>log</a:t>
            </a:r>
            <a:r>
              <a:rPr lang="en-US" sz="1200" i="1" kern="1200" baseline="-25000" dirty="0" err="1">
                <a:solidFill>
                  <a:schemeClr val="tx1"/>
                </a:solidFill>
                <a:effectLst/>
                <a:latin typeface="+mn-lt"/>
                <a:ea typeface="+mn-ea"/>
                <a:cs typeface="+mn-cs"/>
              </a:rPr>
              <a:t>k</a:t>
            </a:r>
            <a:r>
              <a:rPr lang="en-US" sz="1200" i="1" kern="1200" dirty="0">
                <a:solidFill>
                  <a:schemeClr val="tx1"/>
                </a:solidFill>
                <a:effectLst/>
                <a:latin typeface="+mn-lt"/>
                <a:ea typeface="+mn-ea"/>
                <a:cs typeface="+mn-cs"/>
              </a:rPr>
              <a:t>(n)</a:t>
            </a:r>
            <a:r>
              <a:rPr lang="en-US" sz="1200" kern="1200" dirty="0">
                <a:solidFill>
                  <a:schemeClr val="tx1"/>
                </a:solidFill>
                <a:effectLst/>
                <a:latin typeface="+mn-lt"/>
                <a:ea typeface="+mn-ea"/>
                <a:cs typeface="+mn-cs"/>
              </a:rPr>
              <a:t> levels and therefore the running time of the algorithm is </a:t>
            </a:r>
            <a:r>
              <a:rPr lang="en-US" sz="1200" i="1" kern="1200" dirty="0">
                <a:solidFill>
                  <a:schemeClr val="tx1"/>
                </a:solidFill>
                <a:effectLst/>
                <a:latin typeface="+mn-lt"/>
                <a:ea typeface="+mn-ea"/>
                <a:cs typeface="+mn-cs"/>
              </a:rPr>
              <a:t>O(</a:t>
            </a:r>
            <a:r>
              <a:rPr lang="en-US" sz="1200" i="1" kern="1200" dirty="0" err="1">
                <a:solidFill>
                  <a:schemeClr val="tx1"/>
                </a:solidFill>
                <a:effectLst/>
                <a:latin typeface="+mn-lt"/>
                <a:ea typeface="+mn-ea"/>
                <a:cs typeface="+mn-cs"/>
              </a:rPr>
              <a:t>log</a:t>
            </a:r>
            <a:r>
              <a:rPr lang="en-US" sz="1200" i="1" kern="1200" baseline="-25000" dirty="0" err="1">
                <a:solidFill>
                  <a:schemeClr val="tx1"/>
                </a:solidFill>
                <a:effectLst/>
                <a:latin typeface="+mn-lt"/>
                <a:ea typeface="+mn-ea"/>
                <a:cs typeface="+mn-cs"/>
              </a:rPr>
              <a:t>k</a:t>
            </a:r>
            <a:r>
              <a:rPr lang="en-US" sz="1200" i="1" kern="1200" dirty="0">
                <a:solidFill>
                  <a:schemeClr val="tx1"/>
                </a:solidFill>
                <a:effectLst/>
                <a:latin typeface="+mn-lt"/>
                <a:ea typeface="+mn-ea"/>
                <a:cs typeface="+mn-cs"/>
              </a:rPr>
              <a:t>(n))</a:t>
            </a:r>
            <a:r>
              <a:rPr lang="en-US" sz="1200" kern="1200" dirty="0">
                <a:solidFill>
                  <a:schemeClr val="tx1"/>
                </a:solidFill>
                <a:effectLst/>
                <a:latin typeface="+mn-lt"/>
                <a:ea typeface="+mn-ea"/>
                <a:cs typeface="+mn-cs"/>
              </a:rPr>
              <a:t> where k is the number of parameters of the function, and n is the length of the sequence. One example function is addition. The algorithm works by summing every two elements in parallel, then summing every two resulting values and so on. This will produce the sum of all values of the sequence. The </a:t>
            </a:r>
            <a:r>
              <a:rPr lang="en-US" sz="1200" i="1" kern="1200" dirty="0" err="1">
                <a:solidFill>
                  <a:schemeClr val="tx1"/>
                </a:solidFill>
                <a:effectLst/>
                <a:latin typeface="+mn-lt"/>
                <a:ea typeface="+mn-ea"/>
                <a:cs typeface="+mn-cs"/>
              </a:rPr>
              <a:t>LogLoop</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Block</a:t>
            </a:r>
            <a:r>
              <a:rPr lang="en-US" sz="1200" kern="1200" dirty="0">
                <a:solidFill>
                  <a:schemeClr val="tx1"/>
                </a:solidFill>
                <a:effectLst/>
                <a:latin typeface="+mn-lt"/>
                <a:ea typeface="+mn-ea"/>
                <a:cs typeface="+mn-cs"/>
              </a:rPr>
              <a:t> requires the programmer to specify the function to apply and the sequence on which to apply the function. Note that the </a:t>
            </a:r>
            <a:r>
              <a:rPr lang="en-US" sz="1200" i="1" kern="1200" dirty="0" err="1">
                <a:solidFill>
                  <a:schemeClr val="tx1"/>
                </a:solidFill>
                <a:effectLst/>
                <a:latin typeface="+mn-lt"/>
                <a:ea typeface="+mn-ea"/>
                <a:cs typeface="+mn-cs"/>
              </a:rPr>
              <a:t>LogLoop</a:t>
            </a:r>
            <a:r>
              <a:rPr lang="en-US" sz="1200" i="1" kern="1200" dirty="0">
                <a:solidFill>
                  <a:schemeClr val="tx1"/>
                </a:solidFill>
                <a:effectLst/>
                <a:latin typeface="+mn-lt"/>
                <a:ea typeface="+mn-ea"/>
                <a:cs typeface="+mn-cs"/>
              </a:rPr>
              <a:t> Block</a:t>
            </a:r>
            <a:r>
              <a:rPr lang="en-US" sz="1200" kern="1200" dirty="0">
                <a:solidFill>
                  <a:schemeClr val="tx1"/>
                </a:solidFill>
                <a:effectLst/>
                <a:latin typeface="+mn-lt"/>
                <a:ea typeface="+mn-ea"/>
                <a:cs typeface="+mn-cs"/>
              </a:rPr>
              <a:t> is similar but more general than the high-order function </a:t>
            </a:r>
            <a:r>
              <a:rPr lang="en-US" sz="1200" i="1" kern="1200" dirty="0">
                <a:solidFill>
                  <a:schemeClr val="tx1"/>
                </a:solidFill>
                <a:effectLst/>
                <a:latin typeface="+mn-lt"/>
                <a:ea typeface="+mn-ea"/>
                <a:cs typeface="+mn-cs"/>
              </a:rPr>
              <a:t>Reduce</a:t>
            </a:r>
            <a:r>
              <a:rPr lang="en-US" sz="1200" kern="1200" dirty="0">
                <a:solidFill>
                  <a:schemeClr val="tx1"/>
                </a:solidFill>
                <a:effectLst/>
                <a:latin typeface="+mn-lt"/>
                <a:ea typeface="+mn-ea"/>
                <a:cs typeface="+mn-cs"/>
              </a:rPr>
              <a:t>, common in functional programming languages. The number of input elements for the function is dynamically detected at run-time and the algorithm acts accordingly. If the function accepts three parameters, then the running time of the algorithm is </a:t>
            </a:r>
            <a:r>
              <a:rPr lang="en-US" sz="1200" i="1" kern="1200" dirty="0">
                <a:solidFill>
                  <a:schemeClr val="tx1"/>
                </a:solidFill>
                <a:effectLst/>
                <a:latin typeface="+mn-lt"/>
                <a:ea typeface="+mn-ea"/>
                <a:cs typeface="+mn-cs"/>
              </a:rPr>
              <a:t>O(log</a:t>
            </a:r>
            <a:r>
              <a:rPr lang="en-US" sz="1200" i="1" kern="1200" baseline="-25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(n))</a:t>
            </a:r>
            <a:r>
              <a:rPr lang="en-US" sz="1200" kern="1200" dirty="0">
                <a:solidFill>
                  <a:schemeClr val="tx1"/>
                </a:solidFill>
                <a:effectLst/>
                <a:latin typeface="+mn-lt"/>
                <a:ea typeface="+mn-ea"/>
                <a:cs typeface="+mn-cs"/>
              </a:rPr>
              <a:t>. </a:t>
            </a:r>
            <a:endParaRPr lang="he-IL"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graphical view of the execution of the algorithm performing addition on the numbers 1 through 8 is</a:t>
            </a:r>
            <a:r>
              <a:rPr lang="en-US" sz="1200" kern="1200" baseline="0" dirty="0">
                <a:solidFill>
                  <a:schemeClr val="tx1"/>
                </a:solidFill>
                <a:effectLst/>
                <a:latin typeface="+mn-lt"/>
                <a:ea typeface="+mn-ea"/>
                <a:cs typeface="+mn-cs"/>
              </a:rPr>
              <a:t> shown in the next slide.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62E250B-2420-423D-B781-55B80E3B0B85}" type="slidenum">
              <a:rPr lang="en-US" smtClean="0"/>
              <a:pPr/>
              <a:t>34</a:t>
            </a:fld>
            <a:endParaRPr lang="en-US"/>
          </a:p>
        </p:txBody>
      </p:sp>
    </p:spTree>
    <p:extLst>
      <p:ext uri="{BB962C8B-B14F-4D97-AF65-F5344CB8AC3E}">
        <p14:creationId xmlns:p14="http://schemas.microsoft.com/office/powerpoint/2010/main" val="39526651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E250B-2420-423D-B781-55B80E3B0B85}" type="slidenum">
              <a:rPr lang="en-US" smtClean="0"/>
              <a:pPr/>
              <a:t>35</a:t>
            </a:fld>
            <a:endParaRPr lang="en-US"/>
          </a:p>
        </p:txBody>
      </p:sp>
    </p:spTree>
    <p:extLst>
      <p:ext uri="{BB962C8B-B14F-4D97-AF65-F5344CB8AC3E}">
        <p14:creationId xmlns:p14="http://schemas.microsoft.com/office/powerpoint/2010/main" val="34285689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E250B-2420-423D-B781-55B80E3B0B85}" type="slidenum">
              <a:rPr lang="en-US" smtClean="0"/>
              <a:pPr/>
              <a:t>36</a:t>
            </a:fld>
            <a:endParaRPr lang="en-US"/>
          </a:p>
        </p:txBody>
      </p:sp>
    </p:spTree>
    <p:extLst>
      <p:ext uri="{BB962C8B-B14F-4D97-AF65-F5344CB8AC3E}">
        <p14:creationId xmlns:p14="http://schemas.microsoft.com/office/powerpoint/2010/main" val="32108944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62E250B-2420-423D-B781-55B80E3B0B8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511044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Although function calls in EFL are usually executed in parallel, function calls in the condition of an if statement are not executed in parallel, but sequentially, as usual in sequential execution languages. That way, the body of the block controlled by the first true condition is executed in parallel to the rest of the EFL-block. </a:t>
            </a:r>
          </a:p>
          <a:p>
            <a:r>
              <a:rPr lang="en-US" sz="1200" kern="1200" dirty="0">
                <a:solidFill>
                  <a:schemeClr val="tx1"/>
                </a:solidFill>
                <a:effectLst/>
                <a:latin typeface="+mn-lt"/>
                <a:ea typeface="+mn-ea"/>
                <a:cs typeface="+mn-cs"/>
              </a:rPr>
              <a:t>If the conditions were evaluated in parallel to the rest of the </a:t>
            </a:r>
            <a:r>
              <a:rPr lang="en-US" sz="1200" i="1" kern="1200" dirty="0">
                <a:solidFill>
                  <a:schemeClr val="tx1"/>
                </a:solidFill>
                <a:effectLst/>
                <a:latin typeface="+mn-lt"/>
                <a:ea typeface="+mn-ea"/>
                <a:cs typeface="+mn-cs"/>
              </a:rPr>
              <a:t>if</a:t>
            </a:r>
            <a:r>
              <a:rPr lang="en-US" sz="1200" kern="1200" dirty="0">
                <a:solidFill>
                  <a:schemeClr val="tx1"/>
                </a:solidFill>
                <a:effectLst/>
                <a:latin typeface="+mn-lt"/>
                <a:ea typeface="+mn-ea"/>
                <a:cs typeface="+mn-cs"/>
              </a:rPr>
              <a:t>-block (like they are in </a:t>
            </a:r>
            <a:r>
              <a:rPr lang="en-US" sz="1200" kern="1200" dirty="0" err="1">
                <a:solidFill>
                  <a:schemeClr val="tx1"/>
                </a:solidFill>
                <a:effectLst/>
                <a:latin typeface="+mn-lt"/>
                <a:ea typeface="+mn-ea"/>
                <a:cs typeface="+mn-cs"/>
              </a:rPr>
              <a:t>pif</a:t>
            </a:r>
            <a:r>
              <a:rPr lang="en-US" sz="1200" kern="1200" dirty="0">
                <a:solidFill>
                  <a:schemeClr val="tx1"/>
                </a:solidFill>
                <a:effectLst/>
                <a:latin typeface="+mn-lt"/>
                <a:ea typeface="+mn-ea"/>
                <a:cs typeface="+mn-cs"/>
              </a:rPr>
              <a:t>, see below), the decision of which block to execute inside the if statement would have to be delayed until the results of all the conditions are determined. This would create a barrier in the parallel execution of the whole EFL-block. Therefore, we decided that the conditions of an if statement are not evaluated in parallel</a:t>
            </a:r>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If </a:t>
            </a:r>
            <a:r>
              <a:rPr lang="en-US" sz="1200" kern="1200" dirty="0">
                <a:solidFill>
                  <a:schemeClr val="tx1"/>
                </a:solidFill>
                <a:effectLst/>
                <a:latin typeface="+mn-lt"/>
                <a:ea typeface="+mn-ea"/>
                <a:cs typeface="+mn-cs"/>
              </a:rPr>
              <a:t>the programmer would like to utilize parallelization to evaluate if conditions, then he has two options: (1) to use a </a:t>
            </a:r>
            <a:r>
              <a:rPr lang="en-US" sz="1200" kern="1200" dirty="0" err="1">
                <a:solidFill>
                  <a:schemeClr val="tx1"/>
                </a:solidFill>
                <a:effectLst/>
                <a:latin typeface="+mn-lt"/>
                <a:ea typeface="+mn-ea"/>
                <a:cs typeface="+mn-cs"/>
              </a:rPr>
              <a:t>pif</a:t>
            </a:r>
            <a:r>
              <a:rPr lang="en-US" sz="1200" kern="1200" dirty="0">
                <a:solidFill>
                  <a:schemeClr val="tx1"/>
                </a:solidFill>
                <a:effectLst/>
                <a:latin typeface="+mn-lt"/>
                <a:ea typeface="+mn-ea"/>
                <a:cs typeface="+mn-cs"/>
              </a:rPr>
              <a:t>-block (see below), or (2) to write an EFL-block in which the necessary conditions are evaluated in parallel and the results are saved to variables, and then, use the results in a subsequent EFL-block. </a:t>
            </a:r>
            <a:endParaRPr lang="en-US" dirty="0"/>
          </a:p>
        </p:txBody>
      </p:sp>
      <p:sp>
        <p:nvSpPr>
          <p:cNvPr id="4" name="Slide Number Placeholder 3"/>
          <p:cNvSpPr>
            <a:spLocks noGrp="1"/>
          </p:cNvSpPr>
          <p:nvPr>
            <p:ph type="sldNum" sz="quarter" idx="10"/>
          </p:nvPr>
        </p:nvSpPr>
        <p:spPr/>
        <p:txBody>
          <a:bodyPr/>
          <a:lstStyle/>
          <a:p>
            <a:fld id="{E62E250B-2420-423D-B781-55B80E3B0B85}" type="slidenum">
              <a:rPr lang="en-US" smtClean="0"/>
              <a:pPr/>
              <a:t>38</a:t>
            </a:fld>
            <a:endParaRPr lang="en-US"/>
          </a:p>
        </p:txBody>
      </p:sp>
    </p:spTree>
    <p:extLst>
      <p:ext uri="{BB962C8B-B14F-4D97-AF65-F5344CB8AC3E}">
        <p14:creationId xmlns:p14="http://schemas.microsoft.com/office/powerpoint/2010/main" val="23538053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62E250B-2420-423D-B781-55B80E3B0B8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12791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E250B-2420-423D-B781-55B80E3B0B85}" type="slidenum">
              <a:rPr lang="en-US" smtClean="0"/>
              <a:pPr/>
              <a:t>4</a:t>
            </a:fld>
            <a:endParaRPr lang="en-US"/>
          </a:p>
        </p:txBody>
      </p:sp>
    </p:spTree>
    <p:extLst>
      <p:ext uri="{BB962C8B-B14F-4D97-AF65-F5344CB8AC3E}">
        <p14:creationId xmlns:p14="http://schemas.microsoft.com/office/powerpoint/2010/main" val="288165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Although function calls in EFL are usually executed in parallel, function calls in the condition of an if statement are not executed in parallel, but sequentially, as usual in sequential execution languages. That way, the body of the block controlled by the first true condition is executed in parallel to the rest of the EFL-block. </a:t>
            </a:r>
          </a:p>
          <a:p>
            <a:r>
              <a:rPr lang="en-US" sz="1200" kern="1200" dirty="0">
                <a:solidFill>
                  <a:schemeClr val="tx1"/>
                </a:solidFill>
                <a:effectLst/>
                <a:latin typeface="+mn-lt"/>
                <a:ea typeface="+mn-ea"/>
                <a:cs typeface="+mn-cs"/>
              </a:rPr>
              <a:t>If the conditions were evaluated in parallel to the rest of the </a:t>
            </a:r>
            <a:r>
              <a:rPr lang="en-US" sz="1200" i="1" kern="1200" dirty="0">
                <a:solidFill>
                  <a:schemeClr val="tx1"/>
                </a:solidFill>
                <a:effectLst/>
                <a:latin typeface="+mn-lt"/>
                <a:ea typeface="+mn-ea"/>
                <a:cs typeface="+mn-cs"/>
              </a:rPr>
              <a:t>if</a:t>
            </a:r>
            <a:r>
              <a:rPr lang="en-US" sz="1200" kern="1200" dirty="0">
                <a:solidFill>
                  <a:schemeClr val="tx1"/>
                </a:solidFill>
                <a:effectLst/>
                <a:latin typeface="+mn-lt"/>
                <a:ea typeface="+mn-ea"/>
                <a:cs typeface="+mn-cs"/>
              </a:rPr>
              <a:t>-block (like they are in </a:t>
            </a:r>
            <a:r>
              <a:rPr lang="en-US" sz="1200" kern="1200" dirty="0" err="1">
                <a:solidFill>
                  <a:schemeClr val="tx1"/>
                </a:solidFill>
                <a:effectLst/>
                <a:latin typeface="+mn-lt"/>
                <a:ea typeface="+mn-ea"/>
                <a:cs typeface="+mn-cs"/>
              </a:rPr>
              <a:t>pif</a:t>
            </a:r>
            <a:r>
              <a:rPr lang="en-US" sz="1200" kern="1200" dirty="0">
                <a:solidFill>
                  <a:schemeClr val="tx1"/>
                </a:solidFill>
                <a:effectLst/>
                <a:latin typeface="+mn-lt"/>
                <a:ea typeface="+mn-ea"/>
                <a:cs typeface="+mn-cs"/>
              </a:rPr>
              <a:t>, see below), the decision of which block to execute inside the if statement would have to be delayed until the results of all the conditions are determined. This would create a barrier in the parallel execution of the whole EFL-block. Therefore, we decided that the conditions of an if statement are not evaluated in parallel</a:t>
            </a:r>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If </a:t>
            </a:r>
            <a:r>
              <a:rPr lang="en-US" sz="1200" kern="1200" dirty="0">
                <a:solidFill>
                  <a:schemeClr val="tx1"/>
                </a:solidFill>
                <a:effectLst/>
                <a:latin typeface="+mn-lt"/>
                <a:ea typeface="+mn-ea"/>
                <a:cs typeface="+mn-cs"/>
              </a:rPr>
              <a:t>the programmer would like to utilize parallelization to evaluate if conditions, then he has two options: (1) to use a </a:t>
            </a:r>
            <a:r>
              <a:rPr lang="en-US" sz="1200" kern="1200" dirty="0" err="1">
                <a:solidFill>
                  <a:schemeClr val="tx1"/>
                </a:solidFill>
                <a:effectLst/>
                <a:latin typeface="+mn-lt"/>
                <a:ea typeface="+mn-ea"/>
                <a:cs typeface="+mn-cs"/>
              </a:rPr>
              <a:t>pif</a:t>
            </a:r>
            <a:r>
              <a:rPr lang="en-US" sz="1200" kern="1200" dirty="0">
                <a:solidFill>
                  <a:schemeClr val="tx1"/>
                </a:solidFill>
                <a:effectLst/>
                <a:latin typeface="+mn-lt"/>
                <a:ea typeface="+mn-ea"/>
                <a:cs typeface="+mn-cs"/>
              </a:rPr>
              <a:t>-block (see below), or (2) to write an EFL-block in which the necessary conditions are evaluated in parallel and the results are saved to variables, and then, use the results in a subsequent EFL-block. </a:t>
            </a:r>
            <a:endParaRPr lang="en-US" dirty="0"/>
          </a:p>
        </p:txBody>
      </p:sp>
      <p:sp>
        <p:nvSpPr>
          <p:cNvPr id="4" name="Slide Number Placeholder 3"/>
          <p:cNvSpPr>
            <a:spLocks noGrp="1"/>
          </p:cNvSpPr>
          <p:nvPr>
            <p:ph type="sldNum" sz="quarter" idx="10"/>
          </p:nvPr>
        </p:nvSpPr>
        <p:spPr/>
        <p:txBody>
          <a:bodyPr/>
          <a:lstStyle/>
          <a:p>
            <a:fld id="{E62E250B-2420-423D-B781-55B80E3B0B85}" type="slidenum">
              <a:rPr lang="en-US" smtClean="0"/>
              <a:pPr/>
              <a:t>40</a:t>
            </a:fld>
            <a:endParaRPr lang="en-US"/>
          </a:p>
        </p:txBody>
      </p:sp>
    </p:spTree>
    <p:extLst>
      <p:ext uri="{BB962C8B-B14F-4D97-AF65-F5344CB8AC3E}">
        <p14:creationId xmlns:p14="http://schemas.microsoft.com/office/powerpoint/2010/main" val="26264132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E250B-2420-423D-B781-55B80E3B0B85}" type="slidenum">
              <a:rPr lang="en-US" smtClean="0"/>
              <a:pPr/>
              <a:t>41</a:t>
            </a:fld>
            <a:endParaRPr lang="en-US"/>
          </a:p>
        </p:txBody>
      </p:sp>
    </p:spTree>
    <p:extLst>
      <p:ext uri="{BB962C8B-B14F-4D97-AF65-F5344CB8AC3E}">
        <p14:creationId xmlns:p14="http://schemas.microsoft.com/office/powerpoint/2010/main" val="12793466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E250B-2420-423D-B781-55B80E3B0B85}" type="slidenum">
              <a:rPr lang="en-US" smtClean="0"/>
              <a:pPr/>
              <a:t>42</a:t>
            </a:fld>
            <a:endParaRPr lang="en-US"/>
          </a:p>
        </p:txBody>
      </p:sp>
    </p:spTree>
    <p:extLst>
      <p:ext uri="{BB962C8B-B14F-4D97-AF65-F5344CB8AC3E}">
        <p14:creationId xmlns:p14="http://schemas.microsoft.com/office/powerpoint/2010/main" val="32098901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E250B-2420-423D-B781-55B80E3B0B85}" type="slidenum">
              <a:rPr lang="en-US" smtClean="0"/>
              <a:pPr/>
              <a:t>43</a:t>
            </a:fld>
            <a:endParaRPr lang="en-US"/>
          </a:p>
        </p:txBody>
      </p:sp>
    </p:spTree>
    <p:extLst>
      <p:ext uri="{BB962C8B-B14F-4D97-AF65-F5344CB8AC3E}">
        <p14:creationId xmlns:p14="http://schemas.microsoft.com/office/powerpoint/2010/main" val="288165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E250B-2420-423D-B781-55B80E3B0B85}" type="slidenum">
              <a:rPr lang="en-US" smtClean="0"/>
              <a:pPr/>
              <a:t>44</a:t>
            </a:fld>
            <a:endParaRPr lang="en-US"/>
          </a:p>
        </p:txBody>
      </p:sp>
    </p:spTree>
    <p:extLst>
      <p:ext uri="{BB962C8B-B14F-4D97-AF65-F5344CB8AC3E}">
        <p14:creationId xmlns:p14="http://schemas.microsoft.com/office/powerpoint/2010/main" val="288165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E250B-2420-423D-B781-55B80E3B0B85}" type="slidenum">
              <a:rPr lang="en-US" smtClean="0"/>
              <a:pPr/>
              <a:t>45</a:t>
            </a:fld>
            <a:endParaRPr lang="en-US"/>
          </a:p>
        </p:txBody>
      </p:sp>
    </p:spTree>
    <p:extLst>
      <p:ext uri="{BB962C8B-B14F-4D97-AF65-F5344CB8AC3E}">
        <p14:creationId xmlns:p14="http://schemas.microsoft.com/office/powerpoint/2010/main" val="288165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E250B-2420-423D-B781-55B80E3B0B85}" type="slidenum">
              <a:rPr lang="en-US" smtClean="0"/>
              <a:pPr/>
              <a:t>46</a:t>
            </a:fld>
            <a:endParaRPr lang="en-US"/>
          </a:p>
        </p:txBody>
      </p:sp>
    </p:spTree>
    <p:extLst>
      <p:ext uri="{BB962C8B-B14F-4D97-AF65-F5344CB8AC3E}">
        <p14:creationId xmlns:p14="http://schemas.microsoft.com/office/powerpoint/2010/main" val="25029173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E250B-2420-423D-B781-55B80E3B0B85}" type="slidenum">
              <a:rPr lang="en-US" smtClean="0"/>
              <a:pPr/>
              <a:t>47</a:t>
            </a:fld>
            <a:endParaRPr lang="en-US"/>
          </a:p>
        </p:txBody>
      </p:sp>
    </p:spTree>
    <p:extLst>
      <p:ext uri="{BB962C8B-B14F-4D97-AF65-F5344CB8AC3E}">
        <p14:creationId xmlns:p14="http://schemas.microsoft.com/office/powerpoint/2010/main" val="7156714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E250B-2420-423D-B781-55B80E3B0B85}" type="slidenum">
              <a:rPr lang="en-US" smtClean="0"/>
              <a:pPr/>
              <a:t>48</a:t>
            </a:fld>
            <a:endParaRPr lang="en-US"/>
          </a:p>
        </p:txBody>
      </p:sp>
    </p:spTree>
    <p:extLst>
      <p:ext uri="{BB962C8B-B14F-4D97-AF65-F5344CB8AC3E}">
        <p14:creationId xmlns:p14="http://schemas.microsoft.com/office/powerpoint/2010/main" val="288165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E250B-2420-423D-B781-55B80E3B0B85}" type="slidenum">
              <a:rPr lang="en-US" smtClean="0"/>
              <a:pPr/>
              <a:t>49</a:t>
            </a:fld>
            <a:endParaRPr lang="en-US"/>
          </a:p>
        </p:txBody>
      </p:sp>
    </p:spTree>
    <p:extLst>
      <p:ext uri="{BB962C8B-B14F-4D97-AF65-F5344CB8AC3E}">
        <p14:creationId xmlns:p14="http://schemas.microsoft.com/office/powerpoint/2010/main" val="2072462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E250B-2420-423D-B781-55B80E3B0B85}" type="slidenum">
              <a:rPr lang="en-US" smtClean="0"/>
              <a:pPr/>
              <a:t>5</a:t>
            </a:fld>
            <a:endParaRPr lang="en-US"/>
          </a:p>
        </p:txBody>
      </p:sp>
    </p:spTree>
    <p:extLst>
      <p:ext uri="{BB962C8B-B14F-4D97-AF65-F5344CB8AC3E}">
        <p14:creationId xmlns:p14="http://schemas.microsoft.com/office/powerpoint/2010/main" val="28816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E250B-2420-423D-B781-55B80E3B0B85}" type="slidenum">
              <a:rPr lang="en-US" smtClean="0"/>
              <a:pPr/>
              <a:t>6</a:t>
            </a:fld>
            <a:endParaRPr lang="en-US"/>
          </a:p>
        </p:txBody>
      </p:sp>
    </p:spTree>
    <p:extLst>
      <p:ext uri="{BB962C8B-B14F-4D97-AF65-F5344CB8AC3E}">
        <p14:creationId xmlns:p14="http://schemas.microsoft.com/office/powerpoint/2010/main" val="28816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E250B-2420-423D-B781-55B80E3B0B85}" type="slidenum">
              <a:rPr lang="en-US" smtClean="0"/>
              <a:pPr/>
              <a:t>7</a:t>
            </a:fld>
            <a:endParaRPr lang="en-US"/>
          </a:p>
        </p:txBody>
      </p:sp>
    </p:spTree>
    <p:extLst>
      <p:ext uri="{BB962C8B-B14F-4D97-AF65-F5344CB8AC3E}">
        <p14:creationId xmlns:p14="http://schemas.microsoft.com/office/powerpoint/2010/main" val="28816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לא </a:t>
            </a:r>
            <a:r>
              <a:rPr lang="he-IL" dirty="0" err="1"/>
              <a:t>לשכח</a:t>
            </a:r>
            <a:r>
              <a:rPr lang="he-IL" dirty="0"/>
              <a:t> להדגיש שבגלל</a:t>
            </a:r>
            <a:r>
              <a:rPr lang="he-IL" baseline="0" dirty="0"/>
              <a:t> הגישה שד </a:t>
            </a:r>
            <a:r>
              <a:rPr lang="en-US" baseline="0" dirty="0"/>
              <a:t>EFL</a:t>
            </a:r>
            <a:r>
              <a:rPr lang="he-IL" baseline="0" dirty="0"/>
              <a:t> יהיה משהו אוניברסלי, היינו צריכים לבחור בסינטקס </a:t>
            </a:r>
            <a:r>
              <a:rPr lang="he-IL" baseline="0" dirty="0" err="1"/>
              <a:t>מסויים</a:t>
            </a:r>
            <a:r>
              <a:rPr lang="he-IL" baseline="0" dirty="0"/>
              <a:t>, והכי נחוץ הוא הסינטקס של </a:t>
            </a:r>
            <a:r>
              <a:rPr lang="en-US" baseline="0" dirty="0"/>
              <a:t>C</a:t>
            </a:r>
            <a:endParaRPr lang="en-US" dirty="0"/>
          </a:p>
        </p:txBody>
      </p:sp>
      <p:sp>
        <p:nvSpPr>
          <p:cNvPr id="4" name="Slide Number Placeholder 3"/>
          <p:cNvSpPr>
            <a:spLocks noGrp="1"/>
          </p:cNvSpPr>
          <p:nvPr>
            <p:ph type="sldNum" sz="quarter" idx="10"/>
          </p:nvPr>
        </p:nvSpPr>
        <p:spPr/>
        <p:txBody>
          <a:bodyPr/>
          <a:lstStyle/>
          <a:p>
            <a:fld id="{E62E250B-2420-423D-B781-55B80E3B0B85}" type="slidenum">
              <a:rPr lang="en-US" smtClean="0"/>
              <a:pPr/>
              <a:t>8</a:t>
            </a:fld>
            <a:endParaRPr lang="en-US"/>
          </a:p>
        </p:txBody>
      </p:sp>
    </p:spTree>
    <p:extLst>
      <p:ext uri="{BB962C8B-B14F-4D97-AF65-F5344CB8AC3E}">
        <p14:creationId xmlns:p14="http://schemas.microsoft.com/office/powerpoint/2010/main" val="28816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E250B-2420-423D-B781-55B80E3B0B85}" type="slidenum">
              <a:rPr lang="en-US" smtClean="0"/>
              <a:pPr/>
              <a:t>9</a:t>
            </a:fld>
            <a:endParaRPr lang="en-US"/>
          </a:p>
        </p:txBody>
      </p:sp>
    </p:spTree>
    <p:extLst>
      <p:ext uri="{BB962C8B-B14F-4D97-AF65-F5344CB8AC3E}">
        <p14:creationId xmlns:p14="http://schemas.microsoft.com/office/powerpoint/2010/main" val="28816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7736450B-85F0-487F-BC73-A537B0010312}" type="datetime1">
              <a:rPr lang="en-US" smtClean="0"/>
              <a:pPr/>
              <a:t>7/18/2016</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03E44B9F-71F6-4835-9FFA-F5D7A1BB29B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6B55B4B-E055-4BED-8560-B7EE951AD540}" type="datetime1">
              <a:rPr lang="en-US" smtClean="0"/>
              <a:pPr/>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44B9F-71F6-4835-9FFA-F5D7A1BB29B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28F4857-B9EA-4280-8B2F-76928792C751}" type="datetime1">
              <a:rPr lang="en-US" smtClean="0"/>
              <a:pPr/>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44B9F-71F6-4835-9FFA-F5D7A1BB29B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02A82769-B54D-4ED2-BA5A-E2A486A818DB}" type="datetime1">
              <a:rPr lang="en-US" smtClean="0"/>
              <a:pPr/>
              <a:t>7/18/2016</a:t>
            </a:fld>
            <a:endParaRPr lang="en-US"/>
          </a:p>
        </p:txBody>
      </p:sp>
      <p:sp>
        <p:nvSpPr>
          <p:cNvPr id="9" name="Slide Number Placeholder 8"/>
          <p:cNvSpPr>
            <a:spLocks noGrp="1"/>
          </p:cNvSpPr>
          <p:nvPr>
            <p:ph type="sldNum" sz="quarter" idx="15"/>
          </p:nvPr>
        </p:nvSpPr>
        <p:spPr/>
        <p:txBody>
          <a:bodyPr rtlCol="0"/>
          <a:lstStyle/>
          <a:p>
            <a:fld id="{03E44B9F-71F6-4835-9FFA-F5D7A1BB29B6}"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7B3B3213-8F53-4CE4-9469-A08E3E798DE6}" type="datetime1">
              <a:rPr lang="en-US" smtClean="0"/>
              <a:pPr/>
              <a:t>7/18/2016</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03E44B9F-71F6-4835-9FFA-F5D7A1BB29B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05728D7-F717-4FEE-B547-BE72617CE747}" type="datetime1">
              <a:rPr lang="en-US" smtClean="0"/>
              <a:pPr/>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44B9F-71F6-4835-9FFA-F5D7A1BB29B6}"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1916D13C-7D35-4DC7-AC79-9A32591DE906}" type="datetime1">
              <a:rPr lang="en-US" smtClean="0"/>
              <a:pPr/>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E44B9F-71F6-4835-9FFA-F5D7A1BB29B6}"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0B1B97A6-F868-48BA-BEF0-DC0EF800249F}" type="datetime1">
              <a:rPr lang="en-US" smtClean="0"/>
              <a:pPr/>
              <a:t>7/18/2016</a:t>
            </a:fld>
            <a:endParaRPr lang="en-US"/>
          </a:p>
        </p:txBody>
      </p:sp>
      <p:sp>
        <p:nvSpPr>
          <p:cNvPr id="7" name="Slide Number Placeholder 6"/>
          <p:cNvSpPr>
            <a:spLocks noGrp="1"/>
          </p:cNvSpPr>
          <p:nvPr>
            <p:ph type="sldNum" sz="quarter" idx="11"/>
          </p:nvPr>
        </p:nvSpPr>
        <p:spPr/>
        <p:txBody>
          <a:bodyPr rtlCol="0"/>
          <a:lstStyle/>
          <a:p>
            <a:fld id="{03E44B9F-71F6-4835-9FFA-F5D7A1BB29B6}"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945CE3-C4A6-4D89-B9EF-BAF088EE0217}" type="datetime1">
              <a:rPr lang="en-US" smtClean="0"/>
              <a:pPr/>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E44B9F-71F6-4835-9FFA-F5D7A1BB29B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760781E2-CE94-491B-BE70-82B420FF5500}" type="datetime1">
              <a:rPr lang="en-US" smtClean="0"/>
              <a:pPr/>
              <a:t>7/18/2016</a:t>
            </a:fld>
            <a:endParaRPr lang="en-US"/>
          </a:p>
        </p:txBody>
      </p:sp>
      <p:sp>
        <p:nvSpPr>
          <p:cNvPr id="22" name="Slide Number Placeholder 21"/>
          <p:cNvSpPr>
            <a:spLocks noGrp="1"/>
          </p:cNvSpPr>
          <p:nvPr>
            <p:ph type="sldNum" sz="quarter" idx="15"/>
          </p:nvPr>
        </p:nvSpPr>
        <p:spPr/>
        <p:txBody>
          <a:bodyPr rtlCol="0"/>
          <a:lstStyle/>
          <a:p>
            <a:fld id="{03E44B9F-71F6-4835-9FFA-F5D7A1BB29B6}"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0B091B9B-6D31-4C6C-9FB1-F3EE552FE9CA}" type="datetime1">
              <a:rPr lang="en-US" smtClean="0"/>
              <a:pPr/>
              <a:t>7/18/2016</a:t>
            </a:fld>
            <a:endParaRPr lang="en-US"/>
          </a:p>
        </p:txBody>
      </p:sp>
      <p:sp>
        <p:nvSpPr>
          <p:cNvPr id="18" name="Slide Number Placeholder 17"/>
          <p:cNvSpPr>
            <a:spLocks noGrp="1"/>
          </p:cNvSpPr>
          <p:nvPr>
            <p:ph type="sldNum" sz="quarter" idx="11"/>
          </p:nvPr>
        </p:nvSpPr>
        <p:spPr/>
        <p:txBody>
          <a:bodyPr rtlCol="0"/>
          <a:lstStyle/>
          <a:p>
            <a:fld id="{03E44B9F-71F6-4835-9FFA-F5D7A1BB29B6}"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8EF970D-CD67-425A-BE5D-2EE6406E4D05}" type="datetime1">
              <a:rPr lang="en-US" smtClean="0"/>
              <a:pPr/>
              <a:t>7/18/2016</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3E44B9F-71F6-4835-9FFA-F5D7A1BB29B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752600"/>
            <a:ext cx="6477000" cy="1513362"/>
          </a:xfrm>
        </p:spPr>
        <p:txBody>
          <a:bodyPr>
            <a:normAutofit/>
          </a:bodyPr>
          <a:lstStyle/>
          <a:p>
            <a:r>
              <a:rPr lang="en-US" dirty="0"/>
              <a:t>Implementing Parallel Programming Design Patterns using EFL for Python </a:t>
            </a:r>
          </a:p>
        </p:txBody>
      </p:sp>
      <p:sp>
        <p:nvSpPr>
          <p:cNvPr id="3" name="Subtitle 2"/>
          <p:cNvSpPr>
            <a:spLocks noGrp="1"/>
          </p:cNvSpPr>
          <p:nvPr>
            <p:ph type="subTitle" idx="1"/>
          </p:nvPr>
        </p:nvSpPr>
        <p:spPr>
          <a:xfrm>
            <a:off x="2286000" y="5181600"/>
            <a:ext cx="6172200" cy="1371600"/>
          </a:xfrm>
        </p:spPr>
        <p:txBody>
          <a:bodyPr>
            <a:normAutofit lnSpcReduction="10000"/>
          </a:bodyPr>
          <a:lstStyle/>
          <a:p>
            <a:r>
              <a:rPr lang="en-US" sz="1600" dirty="0"/>
              <a:t>David Dayan, Moshe Goldstein, </a:t>
            </a:r>
            <a:r>
              <a:rPr lang="en-US" sz="1600" dirty="0" err="1"/>
              <a:t>Elad</a:t>
            </a:r>
            <a:r>
              <a:rPr lang="en-US" sz="1600" dirty="0"/>
              <a:t> </a:t>
            </a:r>
            <a:r>
              <a:rPr lang="en-US" sz="1600" dirty="0" err="1"/>
              <a:t>Bussani</a:t>
            </a:r>
            <a:r>
              <a:rPr lang="en-US" sz="1600" dirty="0"/>
              <a:t> Levy, Moshe </a:t>
            </a:r>
            <a:r>
              <a:rPr lang="en-US" sz="1600" dirty="0" err="1"/>
              <a:t>Naaman</a:t>
            </a:r>
            <a:r>
              <a:rPr lang="en-US" sz="1600" dirty="0"/>
              <a:t>, </a:t>
            </a:r>
            <a:r>
              <a:rPr lang="en-US" sz="1600" dirty="0" err="1"/>
              <a:t>Mor</a:t>
            </a:r>
            <a:r>
              <a:rPr lang="en-US" sz="1600" dirty="0"/>
              <a:t> Nagar, </a:t>
            </a:r>
            <a:r>
              <a:rPr lang="en-US" sz="1600" dirty="0" err="1"/>
              <a:t>Ditsa</a:t>
            </a:r>
            <a:r>
              <a:rPr lang="en-US" sz="1600" dirty="0"/>
              <a:t> </a:t>
            </a:r>
            <a:r>
              <a:rPr lang="en-US" sz="1600" dirty="0" err="1"/>
              <a:t>Soudry</a:t>
            </a:r>
            <a:r>
              <a:rPr lang="en-US" sz="1600" dirty="0"/>
              <a:t>, Raphael B. </a:t>
            </a:r>
            <a:r>
              <a:rPr lang="en-US" sz="1600" dirty="0" err="1"/>
              <a:t>Yehezkael</a:t>
            </a:r>
            <a:endParaRPr lang="en-US" sz="1600" dirty="0"/>
          </a:p>
          <a:p>
            <a:endParaRPr lang="en-US" sz="1600" dirty="0"/>
          </a:p>
          <a:p>
            <a:pPr algn="ctr"/>
            <a:r>
              <a:rPr lang="en-US" sz="1600" dirty="0" err="1"/>
              <a:t>EuroPython</a:t>
            </a:r>
            <a:r>
              <a:rPr lang="en-US" sz="1600" dirty="0"/>
              <a:t> 2016</a:t>
            </a:r>
          </a:p>
        </p:txBody>
      </p:sp>
      <p:sp>
        <p:nvSpPr>
          <p:cNvPr id="4" name="Slide Number Placeholder 3"/>
          <p:cNvSpPr>
            <a:spLocks noGrp="1"/>
          </p:cNvSpPr>
          <p:nvPr>
            <p:ph type="sldNum" sz="quarter" idx="12"/>
          </p:nvPr>
        </p:nvSpPr>
        <p:spPr/>
        <p:txBody>
          <a:bodyPr/>
          <a:lstStyle/>
          <a:p>
            <a:fld id="{03E44B9F-71F6-4835-9FFA-F5D7A1BB29B6}" type="slidenum">
              <a:rPr lang="en-US" smtClean="0"/>
              <a:pPr/>
              <a:t>1</a:t>
            </a:fld>
            <a:endParaRPr lang="en-US"/>
          </a:p>
        </p:txBody>
      </p:sp>
    </p:spTree>
    <p:extLst>
      <p:ext uri="{BB962C8B-B14F-4D97-AF65-F5344CB8AC3E}">
        <p14:creationId xmlns:p14="http://schemas.microsoft.com/office/powerpoint/2010/main" val="522828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1143000"/>
          </a:xfrm>
        </p:spPr>
        <p:txBody>
          <a:bodyPr/>
          <a:lstStyle/>
          <a:p>
            <a:r>
              <a:rPr lang="en-US" dirty="0"/>
              <a:t>EFL Programming Model</a:t>
            </a:r>
          </a:p>
        </p:txBody>
      </p:sp>
      <p:sp>
        <p:nvSpPr>
          <p:cNvPr id="3" name="Content Placeholder 2"/>
          <p:cNvSpPr>
            <a:spLocks noGrp="1"/>
          </p:cNvSpPr>
          <p:nvPr>
            <p:ph sz="quarter" idx="1"/>
          </p:nvPr>
        </p:nvSpPr>
        <p:spPr>
          <a:xfrm>
            <a:off x="457200" y="1600200"/>
            <a:ext cx="8077200" cy="3886200"/>
          </a:xfrm>
        </p:spPr>
        <p:txBody>
          <a:bodyPr>
            <a:normAutofit fontScale="92500"/>
          </a:bodyPr>
          <a:lstStyle/>
          <a:p>
            <a:pPr marL="0" indent="0">
              <a:lnSpc>
                <a:spcPct val="150000"/>
              </a:lnSpc>
              <a:spcBef>
                <a:spcPct val="50000"/>
              </a:spcBef>
              <a:buNone/>
            </a:pPr>
            <a:r>
              <a:rPr lang="en-US" b="1" dirty="0">
                <a:latin typeface="+mj-lt"/>
              </a:rPr>
              <a:t>The </a:t>
            </a:r>
            <a:r>
              <a:rPr lang="en-US" b="1" i="1" u="sng" dirty="0">
                <a:solidFill>
                  <a:srgbClr val="0070C0"/>
                </a:solidFill>
                <a:latin typeface="+mj-lt"/>
              </a:rPr>
              <a:t>EFL Programming Model </a:t>
            </a:r>
            <a:r>
              <a:rPr lang="en-US" b="1" i="1" dirty="0">
                <a:solidFill>
                  <a:srgbClr val="0070C0"/>
                </a:solidFill>
                <a:latin typeface="+mj-lt"/>
              </a:rPr>
              <a:t> </a:t>
            </a:r>
            <a:r>
              <a:rPr lang="en-US" b="1" dirty="0">
                <a:latin typeface="+mj-lt"/>
              </a:rPr>
              <a:t>imposes restrictions to ensure </a:t>
            </a:r>
            <a:r>
              <a:rPr lang="en-US" b="1" dirty="0">
                <a:solidFill>
                  <a:srgbClr val="FF0000"/>
                </a:solidFill>
                <a:latin typeface="+mj-lt"/>
              </a:rPr>
              <a:t>deterministic parallelization</a:t>
            </a:r>
            <a:r>
              <a:rPr lang="en-US" b="1" dirty="0">
                <a:latin typeface="+mj-lt"/>
              </a:rPr>
              <a:t>:</a:t>
            </a:r>
          </a:p>
          <a:p>
            <a:pPr marL="456789" indent="-514350">
              <a:spcBef>
                <a:spcPct val="50000"/>
              </a:spcBef>
              <a:buFont typeface="+mj-lt"/>
              <a:buAutoNum type="alphaLcPeriod"/>
            </a:pPr>
            <a:r>
              <a:rPr lang="en-US" b="1" dirty="0">
                <a:latin typeface="+mj-lt"/>
              </a:rPr>
              <a:t>The programmer should call </a:t>
            </a:r>
            <a:r>
              <a:rPr lang="en-US" b="1" dirty="0">
                <a:solidFill>
                  <a:srgbClr val="0070C0"/>
                </a:solidFill>
                <a:latin typeface="+mj-lt"/>
              </a:rPr>
              <a:t>“pure” functions </a:t>
            </a:r>
            <a:r>
              <a:rPr lang="en-US" b="1" dirty="0">
                <a:solidFill>
                  <a:srgbClr val="FF0000"/>
                </a:solidFill>
                <a:latin typeface="+mj-lt"/>
              </a:rPr>
              <a:t>only </a:t>
            </a:r>
            <a:r>
              <a:rPr lang="en-US" b="1" dirty="0">
                <a:latin typeface="+mj-lt"/>
              </a:rPr>
              <a:t>(ensuring </a:t>
            </a:r>
            <a:r>
              <a:rPr lang="en-US" b="1" dirty="0">
                <a:solidFill>
                  <a:srgbClr val="00B050"/>
                </a:solidFill>
                <a:latin typeface="+mj-lt"/>
              </a:rPr>
              <a:t>Referential Transparency</a:t>
            </a:r>
            <a:r>
              <a:rPr lang="en-US" b="1" dirty="0">
                <a:latin typeface="+mj-lt"/>
              </a:rPr>
              <a:t>).</a:t>
            </a:r>
          </a:p>
          <a:p>
            <a:pPr marL="456789" indent="-514350">
              <a:spcBef>
                <a:spcPct val="50000"/>
              </a:spcBef>
              <a:buFont typeface="+mj-lt"/>
              <a:buAutoNum type="alphaLcPeriod"/>
            </a:pPr>
            <a:r>
              <a:rPr lang="en-US" b="1" dirty="0">
                <a:solidFill>
                  <a:srgbClr val="0070C0"/>
                </a:solidFill>
                <a:latin typeface="+mj-lt"/>
              </a:rPr>
              <a:t>Variables</a:t>
            </a:r>
            <a:r>
              <a:rPr lang="en-US" b="1" dirty="0">
                <a:latin typeface="+mj-lt"/>
              </a:rPr>
              <a:t> used inside EFL blocks may be of</a:t>
            </a:r>
            <a:r>
              <a:rPr lang="en-US" b="1" dirty="0">
                <a:solidFill>
                  <a:srgbClr val="FF0000"/>
                </a:solidFill>
                <a:latin typeface="+mj-lt"/>
              </a:rPr>
              <a:t> two kinds only </a:t>
            </a:r>
            <a:r>
              <a:rPr lang="en-US" b="1" dirty="0">
                <a:latin typeface="+mj-lt"/>
              </a:rPr>
              <a:t>: </a:t>
            </a:r>
            <a:r>
              <a:rPr lang="en-US" b="1" dirty="0">
                <a:solidFill>
                  <a:srgbClr val="00B050"/>
                </a:solidFill>
                <a:latin typeface="+mj-lt"/>
              </a:rPr>
              <a:t>In</a:t>
            </a:r>
            <a:r>
              <a:rPr lang="en-US" b="1" dirty="0">
                <a:latin typeface="+mj-lt"/>
              </a:rPr>
              <a:t> or </a:t>
            </a:r>
            <a:r>
              <a:rPr lang="en-US" b="1" dirty="0">
                <a:solidFill>
                  <a:srgbClr val="00B050"/>
                </a:solidFill>
                <a:latin typeface="+mj-lt"/>
              </a:rPr>
              <a:t>Out</a:t>
            </a:r>
            <a:r>
              <a:rPr lang="en-US" b="1" dirty="0">
                <a:latin typeface="+mj-lt"/>
              </a:rPr>
              <a:t> variables (but </a:t>
            </a:r>
            <a:r>
              <a:rPr lang="en-US" b="1" dirty="0">
                <a:solidFill>
                  <a:srgbClr val="FF0000"/>
                </a:solidFill>
                <a:latin typeface="+mj-lt"/>
              </a:rPr>
              <a:t>not</a:t>
            </a:r>
            <a:r>
              <a:rPr lang="en-US" b="1" dirty="0">
                <a:latin typeface="+mj-lt"/>
              </a:rPr>
              <a:t> </a:t>
            </a:r>
            <a:r>
              <a:rPr lang="en-US" b="1" dirty="0" err="1">
                <a:solidFill>
                  <a:srgbClr val="00B050"/>
                </a:solidFill>
                <a:latin typeface="+mj-lt"/>
              </a:rPr>
              <a:t>InOut</a:t>
            </a:r>
            <a:r>
              <a:rPr lang="en-US" b="1" dirty="0">
                <a:latin typeface="+mj-lt"/>
              </a:rPr>
              <a:t>!).</a:t>
            </a:r>
          </a:p>
          <a:p>
            <a:pPr marL="456789" indent="-514350">
              <a:spcBef>
                <a:spcPct val="50000"/>
              </a:spcBef>
              <a:buFont typeface="+mj-lt"/>
              <a:buAutoNum type="alphaLcPeriod"/>
            </a:pPr>
            <a:r>
              <a:rPr lang="en-US" b="1" dirty="0">
                <a:solidFill>
                  <a:srgbClr val="FF0000"/>
                </a:solidFill>
                <a:latin typeface="+mj-lt"/>
              </a:rPr>
              <a:t>Once-only</a:t>
            </a:r>
            <a:r>
              <a:rPr lang="en-US" b="1" dirty="0">
                <a:latin typeface="+mj-lt"/>
              </a:rPr>
              <a:t> </a:t>
            </a:r>
            <a:r>
              <a:rPr lang="en-US" b="1" dirty="0">
                <a:solidFill>
                  <a:srgbClr val="0070C0"/>
                </a:solidFill>
                <a:latin typeface="+mj-lt"/>
              </a:rPr>
              <a:t>assignments</a:t>
            </a:r>
            <a:r>
              <a:rPr lang="en-US" b="1" dirty="0">
                <a:latin typeface="+mj-lt"/>
              </a:rPr>
              <a:t>.</a:t>
            </a:r>
          </a:p>
          <a:p>
            <a:pPr marL="0" indent="0">
              <a:lnSpc>
                <a:spcPct val="150000"/>
              </a:lnSpc>
              <a:spcBef>
                <a:spcPts val="1200"/>
              </a:spcBef>
              <a:buNone/>
            </a:pPr>
            <a:endParaRPr lang="en-US" dirty="0"/>
          </a:p>
          <a:p>
            <a:endParaRPr lang="en-US" dirty="0"/>
          </a:p>
          <a:p>
            <a:endParaRPr lang="en-US" dirty="0"/>
          </a:p>
        </p:txBody>
      </p:sp>
      <p:sp>
        <p:nvSpPr>
          <p:cNvPr id="4" name="Slide Number Placeholder 3"/>
          <p:cNvSpPr>
            <a:spLocks noGrp="1"/>
          </p:cNvSpPr>
          <p:nvPr>
            <p:ph type="sldNum" sz="quarter" idx="15"/>
          </p:nvPr>
        </p:nvSpPr>
        <p:spPr/>
        <p:txBody>
          <a:bodyPr/>
          <a:lstStyle/>
          <a:p>
            <a:fld id="{03E44B9F-71F6-4835-9FFA-F5D7A1BB29B6}" type="slidenum">
              <a:rPr lang="en-US" smtClean="0"/>
              <a:pPr/>
              <a:t>10</a:t>
            </a:fld>
            <a:endParaRPr lang="en-US"/>
          </a:p>
        </p:txBody>
      </p:sp>
    </p:spTree>
    <p:extLst>
      <p:ext uri="{BB962C8B-B14F-4D97-AF65-F5344CB8AC3E}">
        <p14:creationId xmlns:p14="http://schemas.microsoft.com/office/powerpoint/2010/main" val="2368452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EFL Execution Model</a:t>
            </a:r>
          </a:p>
        </p:txBody>
      </p:sp>
      <p:sp>
        <p:nvSpPr>
          <p:cNvPr id="4" name="Slide Number Placeholder 3"/>
          <p:cNvSpPr>
            <a:spLocks noGrp="1"/>
          </p:cNvSpPr>
          <p:nvPr>
            <p:ph type="sldNum" sz="quarter" idx="15"/>
          </p:nvPr>
        </p:nvSpPr>
        <p:spPr/>
        <p:txBody>
          <a:bodyPr/>
          <a:lstStyle/>
          <a:p>
            <a:fld id="{03E44B9F-71F6-4835-9FFA-F5D7A1BB29B6}" type="slidenum">
              <a:rPr lang="en-US" smtClean="0"/>
              <a:pPr/>
              <a:t>11</a:t>
            </a:fld>
            <a:endParaRPr lang="en-US"/>
          </a:p>
        </p:txBody>
      </p:sp>
      <p:sp>
        <p:nvSpPr>
          <p:cNvPr id="7" name="Rectangle 6"/>
          <p:cNvSpPr/>
          <p:nvPr/>
        </p:nvSpPr>
        <p:spPr>
          <a:xfrm>
            <a:off x="609600" y="1524000"/>
            <a:ext cx="8001000" cy="2990562"/>
          </a:xfrm>
          <a:prstGeom prst="rect">
            <a:avLst/>
          </a:prstGeom>
        </p:spPr>
        <p:txBody>
          <a:bodyPr wrap="square">
            <a:spAutoFit/>
          </a:bodyPr>
          <a:lstStyle/>
          <a:p>
            <a:pPr algn="ctr">
              <a:lnSpc>
                <a:spcPct val="150000"/>
              </a:lnSpc>
              <a:spcBef>
                <a:spcPts val="1440"/>
              </a:spcBef>
            </a:pPr>
            <a:r>
              <a:rPr lang="en-US" altLang="he-IL" sz="2200" b="1" i="1" u="sng" dirty="0">
                <a:latin typeface="+mj-lt"/>
                <a:ea typeface="Arial Unicode MS" pitchFamily="34" charset="-128"/>
                <a:cs typeface="Arial Unicode MS" pitchFamily="34" charset="-128"/>
              </a:rPr>
              <a:t>Flexible Computation -</a:t>
            </a:r>
            <a:r>
              <a:rPr lang="en-US" altLang="he-IL" sz="2200" b="1" dirty="0">
                <a:latin typeface="+mj-lt"/>
                <a:ea typeface="Arial Unicode MS" pitchFamily="34" charset="-128"/>
                <a:cs typeface="Arial Unicode MS" pitchFamily="34" charset="-128"/>
              </a:rPr>
              <a:t> </a:t>
            </a:r>
            <a:r>
              <a:rPr lang="en-US" altLang="he-IL" sz="2200" b="1" i="1" u="sng" dirty="0">
                <a:ea typeface="Arial Unicode MS" pitchFamily="34" charset="-128"/>
                <a:cs typeface="Arial Unicode MS" pitchFamily="34" charset="-128"/>
              </a:rPr>
              <a:t>well-defined flexible execution</a:t>
            </a:r>
            <a:endParaRPr lang="en-US" altLang="he-IL" sz="2200" b="1" dirty="0">
              <a:latin typeface="+mj-lt"/>
              <a:ea typeface="Arial Unicode MS" pitchFamily="34" charset="-128"/>
              <a:cs typeface="Arial Unicode MS" pitchFamily="34" charset="-128"/>
            </a:endParaRPr>
          </a:p>
          <a:p>
            <a:pPr algn="ctr">
              <a:lnSpc>
                <a:spcPct val="150000"/>
              </a:lnSpc>
              <a:spcBef>
                <a:spcPts val="1440"/>
              </a:spcBef>
            </a:pPr>
            <a:r>
              <a:rPr lang="en-US" altLang="he-IL" sz="2200" b="1" dirty="0">
                <a:latin typeface="+mj-lt"/>
                <a:ea typeface="Arial Unicode MS" pitchFamily="34" charset="-128"/>
                <a:cs typeface="Arial Unicode MS" pitchFamily="34" charset="-128"/>
              </a:rPr>
              <a:t>A key aspect of the EFL Execution Model</a:t>
            </a:r>
          </a:p>
          <a:p>
            <a:pPr>
              <a:lnSpc>
                <a:spcPct val="150000"/>
              </a:lnSpc>
              <a:spcBef>
                <a:spcPts val="1440"/>
              </a:spcBef>
            </a:pPr>
            <a:r>
              <a:rPr lang="en-US" altLang="he-IL" sz="2200" b="1" dirty="0">
                <a:solidFill>
                  <a:schemeClr val="accent3">
                    <a:lumMod val="50000"/>
                  </a:schemeClr>
                </a:solidFill>
                <a:latin typeface="+mj-lt"/>
                <a:ea typeface="Arial Unicode MS" pitchFamily="34" charset="-128"/>
                <a:cs typeface="Arial Unicode MS" pitchFamily="34" charset="-128"/>
              </a:rPr>
              <a:t>Parallel</a:t>
            </a:r>
            <a:r>
              <a:rPr lang="en-US" altLang="he-IL" sz="2200" b="1" dirty="0">
                <a:latin typeface="+mj-lt"/>
                <a:ea typeface="Arial Unicode MS" pitchFamily="34" charset="-128"/>
                <a:cs typeface="Arial Unicode MS" pitchFamily="34" charset="-128"/>
              </a:rPr>
              <a:t> and/or </a:t>
            </a:r>
            <a:r>
              <a:rPr lang="en-US" altLang="he-IL" sz="2200" b="1" dirty="0">
                <a:solidFill>
                  <a:schemeClr val="accent3">
                    <a:lumMod val="50000"/>
                  </a:schemeClr>
                </a:solidFill>
                <a:latin typeface="+mj-lt"/>
                <a:ea typeface="Arial Unicode MS" pitchFamily="34" charset="-128"/>
                <a:cs typeface="Arial Unicode MS" pitchFamily="34" charset="-128"/>
              </a:rPr>
              <a:t>sequential</a:t>
            </a:r>
            <a:r>
              <a:rPr lang="en-US" altLang="he-IL" sz="2200" b="1" dirty="0">
                <a:latin typeface="+mj-lt"/>
                <a:ea typeface="Arial Unicode MS" pitchFamily="34" charset="-128"/>
                <a:cs typeface="Arial Unicode MS" pitchFamily="34" charset="-128"/>
              </a:rPr>
              <a:t> </a:t>
            </a:r>
            <a:r>
              <a:rPr lang="en-US" altLang="he-IL" sz="2200" b="1" dirty="0">
                <a:solidFill>
                  <a:schemeClr val="accent1">
                    <a:lumMod val="50000"/>
                  </a:schemeClr>
                </a:solidFill>
                <a:latin typeface="+mj-lt"/>
                <a:ea typeface="Arial Unicode MS" pitchFamily="34" charset="-128"/>
                <a:cs typeface="Arial Unicode MS" pitchFamily="34" charset="-128"/>
              </a:rPr>
              <a:t>execution orders </a:t>
            </a:r>
            <a:r>
              <a:rPr lang="en-US" altLang="he-IL" sz="2200" b="1" dirty="0">
                <a:latin typeface="+mj-lt"/>
                <a:ea typeface="Arial Unicode MS" pitchFamily="34" charset="-128"/>
                <a:cs typeface="Arial Unicode MS" pitchFamily="34" charset="-128"/>
              </a:rPr>
              <a:t>of a program written according to the EFL Programming Model, will yield </a:t>
            </a:r>
            <a:r>
              <a:rPr lang="en-US" altLang="he-IL" sz="2200" b="1" i="1" u="sng" dirty="0">
                <a:solidFill>
                  <a:srgbClr val="FF0000"/>
                </a:solidFill>
                <a:latin typeface="+mj-lt"/>
                <a:ea typeface="Arial Unicode MS" pitchFamily="34" charset="-128"/>
                <a:cs typeface="Arial Unicode MS" pitchFamily="34" charset="-128"/>
              </a:rPr>
              <a:t>deterministic identical</a:t>
            </a:r>
            <a:r>
              <a:rPr lang="en-US" altLang="he-IL" sz="2200" b="1" u="sng" dirty="0">
                <a:solidFill>
                  <a:srgbClr val="FF0000"/>
                </a:solidFill>
                <a:latin typeface="+mj-lt"/>
                <a:ea typeface="Arial Unicode MS" pitchFamily="34" charset="-128"/>
                <a:cs typeface="Arial Unicode MS" pitchFamily="34" charset="-128"/>
              </a:rPr>
              <a:t> values</a:t>
            </a:r>
            <a:r>
              <a:rPr lang="en-US" altLang="he-IL" sz="2200" b="1" dirty="0">
                <a:latin typeface="+mj-lt"/>
                <a:ea typeface="Arial Unicode MS" pitchFamily="34" charset="-128"/>
                <a:cs typeface="Arial Unicode MS" pitchFamily="34" charset="-128"/>
              </a:rPr>
              <a:t>.</a:t>
            </a:r>
          </a:p>
        </p:txBody>
      </p:sp>
    </p:spTree>
    <p:extLst>
      <p:ext uri="{BB962C8B-B14F-4D97-AF65-F5344CB8AC3E}">
        <p14:creationId xmlns:p14="http://schemas.microsoft.com/office/powerpoint/2010/main" val="3467613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1143000"/>
          </a:xfrm>
        </p:spPr>
        <p:txBody>
          <a:bodyPr/>
          <a:lstStyle/>
          <a:p>
            <a:r>
              <a:rPr lang="en-US" dirty="0"/>
              <a:t>EFL Execution Model</a:t>
            </a:r>
          </a:p>
        </p:txBody>
      </p:sp>
      <p:sp>
        <p:nvSpPr>
          <p:cNvPr id="3" name="Content Placeholder 2"/>
          <p:cNvSpPr>
            <a:spLocks noGrp="1"/>
          </p:cNvSpPr>
          <p:nvPr>
            <p:ph sz="quarter" idx="1"/>
          </p:nvPr>
        </p:nvSpPr>
        <p:spPr>
          <a:xfrm>
            <a:off x="457200" y="1878874"/>
            <a:ext cx="8077200" cy="713195"/>
          </a:xfrm>
        </p:spPr>
        <p:txBody>
          <a:bodyPr>
            <a:normAutofit/>
          </a:bodyPr>
          <a:lstStyle/>
          <a:p>
            <a:pPr marL="0" indent="0" algn="ctr">
              <a:lnSpc>
                <a:spcPct val="150000"/>
              </a:lnSpc>
              <a:spcBef>
                <a:spcPct val="50000"/>
              </a:spcBef>
              <a:buNone/>
            </a:pPr>
            <a:r>
              <a:rPr lang="en-US" b="1" dirty="0">
                <a:latin typeface="+mj-lt"/>
              </a:rPr>
              <a:t>Why do we need </a:t>
            </a:r>
            <a:r>
              <a:rPr lang="en-US" b="1" i="1" dirty="0">
                <a:solidFill>
                  <a:srgbClr val="C00000"/>
                </a:solidFill>
                <a:latin typeface="+mj-lt"/>
              </a:rPr>
              <a:t>once-only </a:t>
            </a:r>
            <a:r>
              <a:rPr lang="en-US" b="1" dirty="0">
                <a:solidFill>
                  <a:srgbClr val="C00000"/>
                </a:solidFill>
                <a:latin typeface="+mj-lt"/>
              </a:rPr>
              <a:t>assignment</a:t>
            </a:r>
            <a:r>
              <a:rPr lang="en-US" b="1" dirty="0">
                <a:latin typeface="+mj-lt"/>
              </a:rPr>
              <a:t>?</a:t>
            </a:r>
          </a:p>
          <a:p>
            <a:pPr marL="0" indent="0">
              <a:lnSpc>
                <a:spcPct val="150000"/>
              </a:lnSpc>
              <a:spcBef>
                <a:spcPts val="1200"/>
              </a:spcBef>
              <a:buNone/>
            </a:pPr>
            <a:endParaRPr lang="en-US" dirty="0"/>
          </a:p>
          <a:p>
            <a:endParaRPr lang="en-US" dirty="0"/>
          </a:p>
          <a:p>
            <a:endParaRPr lang="en-US" dirty="0"/>
          </a:p>
        </p:txBody>
      </p:sp>
      <p:sp>
        <p:nvSpPr>
          <p:cNvPr id="4" name="Slide Number Placeholder 3"/>
          <p:cNvSpPr>
            <a:spLocks noGrp="1"/>
          </p:cNvSpPr>
          <p:nvPr>
            <p:ph type="sldNum" sz="quarter" idx="15"/>
          </p:nvPr>
        </p:nvSpPr>
        <p:spPr/>
        <p:txBody>
          <a:bodyPr/>
          <a:lstStyle/>
          <a:p>
            <a:fld id="{03E44B9F-71F6-4835-9FFA-F5D7A1BB29B6}" type="slidenum">
              <a:rPr lang="en-US" smtClean="0"/>
              <a:pPr/>
              <a:t>12</a:t>
            </a:fld>
            <a:endParaRPr lang="en-US"/>
          </a:p>
        </p:txBody>
      </p:sp>
      <p:sp>
        <p:nvSpPr>
          <p:cNvPr id="5" name="Content Placeholder 2"/>
          <p:cNvSpPr txBox="1">
            <a:spLocks/>
          </p:cNvSpPr>
          <p:nvPr/>
        </p:nvSpPr>
        <p:spPr>
          <a:xfrm>
            <a:off x="762000" y="3048000"/>
            <a:ext cx="2417064" cy="342900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just">
              <a:spcBef>
                <a:spcPts val="0"/>
              </a:spcBef>
              <a:buFont typeface="Wingdings"/>
              <a:buNone/>
            </a:pPr>
            <a:r>
              <a:rPr lang="en-US" b="1" dirty="0">
                <a:latin typeface="Comic Sans MS" panose="030F0702030302020204" pitchFamily="66" charset="0"/>
              </a:rPr>
              <a:t>x = 1</a:t>
            </a:r>
          </a:p>
          <a:p>
            <a:pPr marL="0" indent="0" algn="just">
              <a:spcBef>
                <a:spcPts val="0"/>
              </a:spcBef>
              <a:buFont typeface="Wingdings"/>
              <a:buNone/>
            </a:pPr>
            <a:r>
              <a:rPr lang="en-US" b="1" dirty="0">
                <a:latin typeface="Comic Sans MS" panose="030F0702030302020204" pitchFamily="66" charset="0"/>
              </a:rPr>
              <a:t>y = 3</a:t>
            </a:r>
          </a:p>
          <a:p>
            <a:pPr marL="0" indent="0" algn="just">
              <a:spcBef>
                <a:spcPts val="0"/>
              </a:spcBef>
              <a:buFont typeface="Wingdings"/>
              <a:buNone/>
            </a:pPr>
            <a:r>
              <a:rPr lang="en-US" b="1" dirty="0">
                <a:latin typeface="Comic Sans MS" panose="030F0702030302020204" pitchFamily="66" charset="0"/>
              </a:rPr>
              <a:t>EFL{</a:t>
            </a:r>
          </a:p>
          <a:p>
            <a:pPr marL="0" indent="0" algn="just">
              <a:spcBef>
                <a:spcPts val="0"/>
              </a:spcBef>
              <a:buFont typeface="Wingdings"/>
              <a:buNone/>
            </a:pPr>
            <a:r>
              <a:rPr lang="en-US" b="1" dirty="0">
                <a:latin typeface="Comic Sans MS" panose="030F0702030302020204" pitchFamily="66" charset="0"/>
              </a:rPr>
              <a:t>x = f(a);	</a:t>
            </a:r>
          </a:p>
          <a:p>
            <a:pPr marL="0" indent="0" algn="just">
              <a:spcBef>
                <a:spcPts val="0"/>
              </a:spcBef>
              <a:buFont typeface="Wingdings"/>
              <a:buNone/>
            </a:pPr>
            <a:r>
              <a:rPr lang="en-US" b="1" dirty="0">
                <a:latin typeface="Comic Sans MS" panose="030F0702030302020204" pitchFamily="66" charset="0"/>
              </a:rPr>
              <a:t>y = f(b);	 </a:t>
            </a:r>
          </a:p>
          <a:p>
            <a:pPr marL="0" indent="0" algn="just">
              <a:spcBef>
                <a:spcPts val="0"/>
              </a:spcBef>
              <a:buFont typeface="Wingdings"/>
              <a:buNone/>
            </a:pPr>
            <a:r>
              <a:rPr lang="en-US" b="1" dirty="0">
                <a:latin typeface="Comic Sans MS" panose="030F0702030302020204" pitchFamily="66" charset="0"/>
              </a:rPr>
              <a:t>x = x + f(c);</a:t>
            </a:r>
          </a:p>
          <a:p>
            <a:pPr marL="0" indent="0" algn="just">
              <a:spcBef>
                <a:spcPts val="0"/>
              </a:spcBef>
              <a:buFont typeface="Wingdings"/>
              <a:buNone/>
            </a:pPr>
            <a:r>
              <a:rPr lang="en-US" b="1" dirty="0">
                <a:latin typeface="Comic Sans MS" panose="030F0702030302020204" pitchFamily="66" charset="0"/>
              </a:rPr>
              <a:t>}EFL</a:t>
            </a:r>
          </a:p>
          <a:p>
            <a:pPr marL="0" indent="0" algn="just">
              <a:spcBef>
                <a:spcPts val="0"/>
              </a:spcBef>
              <a:buNone/>
            </a:pPr>
            <a:r>
              <a:rPr lang="en-US" b="1" dirty="0">
                <a:latin typeface="Comic Sans MS" panose="030F0702030302020204" pitchFamily="66" charset="0"/>
              </a:rPr>
              <a:t>print(x)</a:t>
            </a:r>
          </a:p>
          <a:p>
            <a:pPr marL="0" indent="0" algn="just">
              <a:spcBef>
                <a:spcPts val="0"/>
              </a:spcBef>
              <a:buNone/>
            </a:pPr>
            <a:r>
              <a:rPr lang="en-US" b="1" dirty="0">
                <a:latin typeface="Comic Sans MS" panose="030F0702030302020204" pitchFamily="66" charset="0"/>
              </a:rPr>
              <a:t>print(y)</a:t>
            </a:r>
          </a:p>
          <a:p>
            <a:endParaRPr lang="en-US" dirty="0"/>
          </a:p>
          <a:p>
            <a:endParaRPr lang="en-US" dirty="0"/>
          </a:p>
        </p:txBody>
      </p:sp>
      <p:sp>
        <p:nvSpPr>
          <p:cNvPr id="7" name="TextBox 6"/>
          <p:cNvSpPr txBox="1"/>
          <p:nvPr/>
        </p:nvSpPr>
        <p:spPr>
          <a:xfrm>
            <a:off x="152399" y="4191000"/>
            <a:ext cx="609601" cy="1200329"/>
          </a:xfrm>
          <a:prstGeom prst="rect">
            <a:avLst/>
          </a:prstGeom>
          <a:noFill/>
        </p:spPr>
        <p:txBody>
          <a:bodyPr wrap="square" rtlCol="1">
            <a:spAutoFit/>
          </a:bodyPr>
          <a:lstStyle/>
          <a:p>
            <a:r>
              <a:rPr lang="en-US" sz="2400" b="1" dirty="0">
                <a:latin typeface="Comic Sans MS" panose="030F0702030302020204" pitchFamily="66" charset="0"/>
              </a:rPr>
              <a:t>(1)</a:t>
            </a:r>
          </a:p>
          <a:p>
            <a:r>
              <a:rPr lang="en-US" sz="2400" b="1" dirty="0">
                <a:latin typeface="Comic Sans MS" panose="030F0702030302020204" pitchFamily="66" charset="0"/>
              </a:rPr>
              <a:t>(2)</a:t>
            </a:r>
          </a:p>
          <a:p>
            <a:r>
              <a:rPr lang="en-US" sz="2400" b="1" dirty="0">
                <a:latin typeface="Comic Sans MS" panose="030F0702030302020204" pitchFamily="66" charset="0"/>
              </a:rPr>
              <a:t>(3)</a:t>
            </a:r>
            <a:endParaRPr lang="he-IL" sz="2400" b="1" dirty="0">
              <a:latin typeface="Comic Sans MS" panose="030F0702030302020204" pitchFamily="66" charset="0"/>
            </a:endParaRPr>
          </a:p>
        </p:txBody>
      </p:sp>
      <p:graphicFrame>
        <p:nvGraphicFramePr>
          <p:cNvPr id="9" name="Table 8"/>
          <p:cNvGraphicFramePr>
            <a:graphicFrameLocks noGrp="1"/>
          </p:cNvGraphicFramePr>
          <p:nvPr/>
        </p:nvGraphicFramePr>
        <p:xfrm>
          <a:off x="2980727" y="3217455"/>
          <a:ext cx="5407587" cy="1651000"/>
        </p:xfrm>
        <a:graphic>
          <a:graphicData uri="http://schemas.openxmlformats.org/drawingml/2006/table">
            <a:tbl>
              <a:tblPr rtl="1" firstRow="1" bandRow="1">
                <a:tableStyleId>{616DA210-FB5B-4158-B5E0-FEB733F419BA}</a:tableStyleId>
              </a:tblPr>
              <a:tblGrid>
                <a:gridCol w="2641914">
                  <a:extLst>
                    <a:ext uri="{9D8B030D-6E8A-4147-A177-3AD203B41FA5}">
                      <a16:colId xmlns:a16="http://schemas.microsoft.com/office/drawing/2014/main" val="2139252504"/>
                    </a:ext>
                  </a:extLst>
                </a:gridCol>
                <a:gridCol w="2765673">
                  <a:extLst>
                    <a:ext uri="{9D8B030D-6E8A-4147-A177-3AD203B41FA5}">
                      <a16:colId xmlns:a16="http://schemas.microsoft.com/office/drawing/2014/main" val="4166324490"/>
                    </a:ext>
                  </a:extLst>
                </a:gridCol>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latin typeface="Comic Sans MS" panose="030F0702030302020204" pitchFamily="66" charset="0"/>
                        </a:rPr>
                        <a:t>Results</a:t>
                      </a:r>
                    </a:p>
                  </a:txBody>
                  <a:tcPr/>
                </a:tc>
                <a:tc hMerge="1">
                  <a:txBody>
                    <a:bodyPr/>
                    <a:lstStyle/>
                    <a:p>
                      <a:pPr rtl="1"/>
                      <a:endParaRPr lang="he-IL" dirty="0"/>
                    </a:p>
                  </a:txBody>
                  <a:tcPr/>
                </a:tc>
                <a:extLst>
                  <a:ext uri="{0D108BD9-81ED-4DB2-BD59-A6C34878D82A}">
                    <a16:rowId xmlns:a16="http://schemas.microsoft.com/office/drawing/2014/main" val="2135160796"/>
                  </a:ext>
                </a:extLst>
              </a:tr>
              <a:tr h="370840">
                <a:tc>
                  <a:txBody>
                    <a:bodyPr/>
                    <a:lstStyle/>
                    <a:p>
                      <a:pPr algn="ctr" rtl="0"/>
                      <a:r>
                        <a:rPr lang="en-US" b="1" dirty="0"/>
                        <a:t>Parallel Execution</a:t>
                      </a:r>
                    </a:p>
                    <a:p>
                      <a:pPr algn="ctr" rtl="0"/>
                      <a:r>
                        <a:rPr lang="en-US" b="1" baseline="0" dirty="0"/>
                        <a:t>(3), (2), (1) </a:t>
                      </a:r>
                      <a:endParaRPr lang="he-IL" b="1" dirty="0"/>
                    </a:p>
                  </a:txBody>
                  <a:tcPr>
                    <a:noFill/>
                  </a:tcPr>
                </a:tc>
                <a:tc>
                  <a:txBody>
                    <a:bodyPr/>
                    <a:lstStyle/>
                    <a:p>
                      <a:pPr algn="ctr" rtl="0"/>
                      <a:r>
                        <a:rPr lang="en-US" b="1" dirty="0"/>
                        <a:t>Sequential Execution</a:t>
                      </a:r>
                    </a:p>
                    <a:p>
                      <a:pPr marL="0" marR="0" indent="0" algn="ctr" defTabSz="914400" rtl="0" eaLnBrk="1" fontAlgn="auto" latinLnBrk="0" hangingPunct="1">
                        <a:lnSpc>
                          <a:spcPct val="100000"/>
                        </a:lnSpc>
                        <a:spcBef>
                          <a:spcPts val="0"/>
                        </a:spcBef>
                        <a:spcAft>
                          <a:spcPts val="0"/>
                        </a:spcAft>
                        <a:buClrTx/>
                        <a:buSzTx/>
                        <a:buFontTx/>
                        <a:buNone/>
                        <a:tabLst/>
                        <a:defRPr/>
                      </a:pPr>
                      <a:r>
                        <a:rPr lang="en-US" b="1" dirty="0"/>
                        <a:t>(1), (2), (3) </a:t>
                      </a:r>
                      <a:endParaRPr lang="he-IL" b="1" dirty="0"/>
                    </a:p>
                  </a:txBody>
                  <a:tcPr>
                    <a:noFill/>
                  </a:tcPr>
                </a:tc>
                <a:extLst>
                  <a:ext uri="{0D108BD9-81ED-4DB2-BD59-A6C34878D82A}">
                    <a16:rowId xmlns:a16="http://schemas.microsoft.com/office/drawing/2014/main" val="2841257490"/>
                  </a:ext>
                </a:extLst>
              </a:tr>
              <a:tr h="370840">
                <a:tc>
                  <a:txBody>
                    <a:bodyPr/>
                    <a:lstStyle/>
                    <a:p>
                      <a:pPr algn="ctr" rtl="0"/>
                      <a:r>
                        <a:rPr lang="en-US" b="1" baseline="0" dirty="0"/>
                        <a:t>x = f(a);</a:t>
                      </a:r>
                    </a:p>
                    <a:p>
                      <a:pPr algn="ctr" rtl="0"/>
                      <a:r>
                        <a:rPr lang="en-US" b="1" baseline="0" dirty="0"/>
                        <a:t>y = f(b);</a:t>
                      </a:r>
                      <a:endParaRPr lang="he-IL" b="1" dirty="0"/>
                    </a:p>
                  </a:txBody>
                  <a:tcPr>
                    <a:noFill/>
                  </a:tcPr>
                </a:tc>
                <a:tc>
                  <a:txBody>
                    <a:bodyPr/>
                    <a:lstStyle/>
                    <a:p>
                      <a:pPr algn="ctr" rtl="0"/>
                      <a:r>
                        <a:rPr lang="en-US" b="1" dirty="0"/>
                        <a:t>x = f(a) + f(c);</a:t>
                      </a:r>
                    </a:p>
                    <a:p>
                      <a:pPr algn="ctr" rtl="0"/>
                      <a:r>
                        <a:rPr lang="en-US" b="1" baseline="0" dirty="0"/>
                        <a:t>y = f(b);</a:t>
                      </a:r>
                      <a:endParaRPr lang="en-US" b="1" dirty="0"/>
                    </a:p>
                  </a:txBody>
                  <a:tcPr>
                    <a:noFill/>
                  </a:tcPr>
                </a:tc>
                <a:extLst>
                  <a:ext uri="{0D108BD9-81ED-4DB2-BD59-A6C34878D82A}">
                    <a16:rowId xmlns:a16="http://schemas.microsoft.com/office/drawing/2014/main" val="338497757"/>
                  </a:ext>
                </a:extLst>
              </a:tr>
            </a:tbl>
          </a:graphicData>
        </a:graphic>
      </p:graphicFrame>
      <p:sp>
        <p:nvSpPr>
          <p:cNvPr id="10" name="TextBox 9"/>
          <p:cNvSpPr txBox="1"/>
          <p:nvPr/>
        </p:nvSpPr>
        <p:spPr>
          <a:xfrm>
            <a:off x="3801182" y="5100058"/>
            <a:ext cx="3965013" cy="1015663"/>
          </a:xfrm>
          <a:prstGeom prst="rect">
            <a:avLst/>
          </a:prstGeom>
          <a:noFill/>
        </p:spPr>
        <p:txBody>
          <a:bodyPr wrap="square" rtlCol="1">
            <a:spAutoFit/>
          </a:bodyPr>
          <a:lstStyle/>
          <a:p>
            <a:r>
              <a:rPr lang="en-US" sz="2000" b="1" dirty="0"/>
              <a:t>Note that allowing </a:t>
            </a:r>
            <a:r>
              <a:rPr lang="en-US" sz="2000" b="1" dirty="0">
                <a:latin typeface="Comic Sans MS" panose="030F0702030302020204" pitchFamily="66" charset="0"/>
              </a:rPr>
              <a:t>x</a:t>
            </a:r>
            <a:r>
              <a:rPr lang="en-US" sz="2000" b="1" dirty="0"/>
              <a:t> to be </a:t>
            </a:r>
            <a:r>
              <a:rPr lang="en-US" sz="2000" b="1" dirty="0">
                <a:latin typeface="Comic Sans MS" panose="030F0702030302020204" pitchFamily="66" charset="0"/>
              </a:rPr>
              <a:t>IN</a:t>
            </a:r>
            <a:r>
              <a:rPr lang="en-US" sz="2000" b="1" dirty="0"/>
              <a:t> and also </a:t>
            </a:r>
            <a:r>
              <a:rPr lang="en-US" sz="2000" b="1" dirty="0">
                <a:latin typeface="Comic Sans MS" panose="030F0702030302020204" pitchFamily="66" charset="0"/>
              </a:rPr>
              <a:t>OUT,</a:t>
            </a:r>
            <a:r>
              <a:rPr lang="en-US" sz="2000" b="1" dirty="0"/>
              <a:t>  leads to </a:t>
            </a:r>
            <a:r>
              <a:rPr lang="en-US" sz="2000" b="1" i="1" dirty="0" err="1">
                <a:solidFill>
                  <a:srgbClr val="FF0000"/>
                </a:solidFill>
              </a:rPr>
              <a:t>undeterministic</a:t>
            </a:r>
            <a:r>
              <a:rPr lang="en-US" sz="2000" b="1" i="1" dirty="0">
                <a:solidFill>
                  <a:srgbClr val="002060"/>
                </a:solidFill>
              </a:rPr>
              <a:t> </a:t>
            </a:r>
            <a:r>
              <a:rPr lang="en-US" sz="2000" b="1" dirty="0">
                <a:solidFill>
                  <a:srgbClr val="002060"/>
                </a:solidFill>
              </a:rPr>
              <a:t>results</a:t>
            </a:r>
            <a:r>
              <a:rPr lang="en-US" sz="2000" b="1" dirty="0"/>
              <a:t>. </a:t>
            </a:r>
            <a:endParaRPr lang="he-IL" sz="2000" b="1" dirty="0"/>
          </a:p>
        </p:txBody>
      </p:sp>
    </p:spTree>
    <p:extLst>
      <p:ext uri="{BB962C8B-B14F-4D97-AF65-F5344CB8AC3E}">
        <p14:creationId xmlns:p14="http://schemas.microsoft.com/office/powerpoint/2010/main" val="3877379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1143000"/>
          </a:xfrm>
        </p:spPr>
        <p:txBody>
          <a:bodyPr/>
          <a:lstStyle/>
          <a:p>
            <a:r>
              <a:rPr lang="en-US" dirty="0"/>
              <a:t>EFL Execution Model</a:t>
            </a:r>
          </a:p>
        </p:txBody>
      </p:sp>
      <p:sp>
        <p:nvSpPr>
          <p:cNvPr id="3" name="Content Placeholder 2"/>
          <p:cNvSpPr>
            <a:spLocks noGrp="1"/>
          </p:cNvSpPr>
          <p:nvPr>
            <p:ph sz="quarter" idx="1"/>
          </p:nvPr>
        </p:nvSpPr>
        <p:spPr>
          <a:xfrm>
            <a:off x="457200" y="1803217"/>
            <a:ext cx="8077200" cy="728255"/>
          </a:xfrm>
        </p:spPr>
        <p:txBody>
          <a:bodyPr>
            <a:normAutofit/>
          </a:bodyPr>
          <a:lstStyle/>
          <a:p>
            <a:pPr marL="0" indent="0" algn="ctr">
              <a:lnSpc>
                <a:spcPct val="150000"/>
              </a:lnSpc>
              <a:spcBef>
                <a:spcPct val="50000"/>
              </a:spcBef>
              <a:buNone/>
            </a:pPr>
            <a:r>
              <a:rPr lang="en-US" b="1" dirty="0">
                <a:latin typeface="+mj-lt"/>
              </a:rPr>
              <a:t>Why do we need </a:t>
            </a:r>
            <a:r>
              <a:rPr lang="en-US" b="1" i="1" dirty="0">
                <a:solidFill>
                  <a:srgbClr val="C00000"/>
                </a:solidFill>
                <a:latin typeface="+mj-lt"/>
              </a:rPr>
              <a:t>once-only </a:t>
            </a:r>
            <a:r>
              <a:rPr lang="en-US" b="1" dirty="0">
                <a:solidFill>
                  <a:srgbClr val="C00000"/>
                </a:solidFill>
                <a:latin typeface="+mj-lt"/>
              </a:rPr>
              <a:t>assignment</a:t>
            </a:r>
            <a:r>
              <a:rPr lang="en-US" b="1" dirty="0">
                <a:latin typeface="+mj-lt"/>
              </a:rPr>
              <a:t>?</a:t>
            </a:r>
          </a:p>
          <a:p>
            <a:pPr marL="0" indent="0">
              <a:lnSpc>
                <a:spcPct val="150000"/>
              </a:lnSpc>
              <a:spcBef>
                <a:spcPts val="1200"/>
              </a:spcBef>
              <a:buNone/>
            </a:pPr>
            <a:endParaRPr lang="en-US" dirty="0"/>
          </a:p>
          <a:p>
            <a:endParaRPr lang="en-US" dirty="0"/>
          </a:p>
          <a:p>
            <a:endParaRPr lang="en-US" dirty="0"/>
          </a:p>
        </p:txBody>
      </p:sp>
      <p:sp>
        <p:nvSpPr>
          <p:cNvPr id="4" name="Slide Number Placeholder 3"/>
          <p:cNvSpPr>
            <a:spLocks noGrp="1"/>
          </p:cNvSpPr>
          <p:nvPr>
            <p:ph type="sldNum" sz="quarter" idx="15"/>
          </p:nvPr>
        </p:nvSpPr>
        <p:spPr/>
        <p:txBody>
          <a:bodyPr/>
          <a:lstStyle/>
          <a:p>
            <a:fld id="{03E44B9F-71F6-4835-9FFA-F5D7A1BB29B6}" type="slidenum">
              <a:rPr lang="en-US" smtClean="0"/>
              <a:pPr/>
              <a:t>13</a:t>
            </a:fld>
            <a:endParaRPr lang="en-US"/>
          </a:p>
        </p:txBody>
      </p:sp>
      <p:sp>
        <p:nvSpPr>
          <p:cNvPr id="5" name="Content Placeholder 2"/>
          <p:cNvSpPr txBox="1">
            <a:spLocks/>
          </p:cNvSpPr>
          <p:nvPr/>
        </p:nvSpPr>
        <p:spPr>
          <a:xfrm>
            <a:off x="762000" y="3048000"/>
            <a:ext cx="2417064" cy="304800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just">
              <a:spcBef>
                <a:spcPts val="0"/>
              </a:spcBef>
              <a:buFont typeface="Wingdings"/>
              <a:buNone/>
            </a:pPr>
            <a:r>
              <a:rPr lang="en-US" b="1" dirty="0">
                <a:latin typeface="Comic Sans MS" panose="030F0702030302020204" pitchFamily="66" charset="0"/>
              </a:rPr>
              <a:t>x = 1</a:t>
            </a:r>
          </a:p>
          <a:p>
            <a:pPr marL="0" indent="0" algn="just">
              <a:spcBef>
                <a:spcPts val="0"/>
              </a:spcBef>
              <a:buFont typeface="Wingdings"/>
              <a:buNone/>
            </a:pPr>
            <a:r>
              <a:rPr lang="en-US" b="1" dirty="0">
                <a:latin typeface="Comic Sans MS" panose="030F0702030302020204" pitchFamily="66" charset="0"/>
              </a:rPr>
              <a:t>y = 3</a:t>
            </a:r>
          </a:p>
          <a:p>
            <a:pPr marL="0" indent="0" algn="just">
              <a:spcBef>
                <a:spcPts val="0"/>
              </a:spcBef>
              <a:buFont typeface="Wingdings"/>
              <a:buNone/>
            </a:pPr>
            <a:r>
              <a:rPr lang="en-US" b="1" dirty="0">
                <a:latin typeface="Comic Sans MS" panose="030F0702030302020204" pitchFamily="66" charset="0"/>
              </a:rPr>
              <a:t>EFL{	</a:t>
            </a:r>
          </a:p>
          <a:p>
            <a:pPr marL="0" indent="0" algn="just">
              <a:spcBef>
                <a:spcPts val="0"/>
              </a:spcBef>
              <a:buFont typeface="Wingdings"/>
              <a:buNone/>
            </a:pPr>
            <a:r>
              <a:rPr lang="en-US" b="1" dirty="0">
                <a:latin typeface="Comic Sans MS" panose="030F0702030302020204" pitchFamily="66" charset="0"/>
              </a:rPr>
              <a:t>y = f(b);	 </a:t>
            </a:r>
          </a:p>
          <a:p>
            <a:pPr marL="0" indent="0" algn="just">
              <a:spcBef>
                <a:spcPts val="0"/>
              </a:spcBef>
              <a:buFont typeface="Wingdings"/>
              <a:buNone/>
            </a:pPr>
            <a:r>
              <a:rPr lang="en-US" b="1" dirty="0">
                <a:latin typeface="Comic Sans MS" panose="030F0702030302020204" pitchFamily="66" charset="0"/>
              </a:rPr>
              <a:t>x= f(a) + f(c);</a:t>
            </a:r>
          </a:p>
          <a:p>
            <a:pPr marL="0" indent="0" algn="just">
              <a:spcBef>
                <a:spcPts val="0"/>
              </a:spcBef>
              <a:buFont typeface="Wingdings"/>
              <a:buNone/>
            </a:pPr>
            <a:r>
              <a:rPr lang="en-US" b="1" dirty="0">
                <a:latin typeface="Comic Sans MS" panose="030F0702030302020204" pitchFamily="66" charset="0"/>
              </a:rPr>
              <a:t>}EFL</a:t>
            </a:r>
          </a:p>
          <a:p>
            <a:pPr marL="0" indent="0" algn="just">
              <a:spcBef>
                <a:spcPts val="0"/>
              </a:spcBef>
              <a:buNone/>
            </a:pPr>
            <a:r>
              <a:rPr lang="en-US" b="1" dirty="0">
                <a:latin typeface="Comic Sans MS" panose="030F0702030302020204" pitchFamily="66" charset="0"/>
              </a:rPr>
              <a:t>print(x)</a:t>
            </a:r>
          </a:p>
          <a:p>
            <a:pPr marL="0" indent="0" algn="just">
              <a:spcBef>
                <a:spcPts val="0"/>
              </a:spcBef>
              <a:buNone/>
            </a:pPr>
            <a:r>
              <a:rPr lang="en-US" b="1" dirty="0">
                <a:latin typeface="Comic Sans MS" panose="030F0702030302020204" pitchFamily="66" charset="0"/>
              </a:rPr>
              <a:t>print(y)</a:t>
            </a:r>
            <a:endParaRPr lang="en-US" dirty="0"/>
          </a:p>
          <a:p>
            <a:endParaRPr lang="en-US" dirty="0"/>
          </a:p>
        </p:txBody>
      </p:sp>
      <p:sp>
        <p:nvSpPr>
          <p:cNvPr id="7" name="TextBox 6"/>
          <p:cNvSpPr txBox="1"/>
          <p:nvPr/>
        </p:nvSpPr>
        <p:spPr>
          <a:xfrm>
            <a:off x="152399" y="4191000"/>
            <a:ext cx="609601" cy="830997"/>
          </a:xfrm>
          <a:prstGeom prst="rect">
            <a:avLst/>
          </a:prstGeom>
          <a:noFill/>
        </p:spPr>
        <p:txBody>
          <a:bodyPr wrap="square" rtlCol="1">
            <a:spAutoFit/>
          </a:bodyPr>
          <a:lstStyle/>
          <a:p>
            <a:r>
              <a:rPr lang="en-US" sz="2400" b="1" dirty="0">
                <a:latin typeface="Comic Sans MS" panose="030F0702030302020204" pitchFamily="66" charset="0"/>
              </a:rPr>
              <a:t>(1)</a:t>
            </a:r>
          </a:p>
          <a:p>
            <a:r>
              <a:rPr lang="en-US" sz="2400" b="1" dirty="0">
                <a:latin typeface="Comic Sans MS" panose="030F0702030302020204" pitchFamily="66" charset="0"/>
              </a:rPr>
              <a:t>(2)</a:t>
            </a:r>
          </a:p>
        </p:txBody>
      </p:sp>
      <p:graphicFrame>
        <p:nvGraphicFramePr>
          <p:cNvPr id="9" name="Table 8"/>
          <p:cNvGraphicFramePr>
            <a:graphicFrameLocks noGrp="1"/>
          </p:cNvGraphicFramePr>
          <p:nvPr/>
        </p:nvGraphicFramePr>
        <p:xfrm>
          <a:off x="3116363" y="3363505"/>
          <a:ext cx="5355336" cy="1651000"/>
        </p:xfrm>
        <a:graphic>
          <a:graphicData uri="http://schemas.openxmlformats.org/drawingml/2006/table">
            <a:tbl>
              <a:tblPr rtl="1" firstRow="1" bandRow="1">
                <a:tableStyleId>{616DA210-FB5B-4158-B5E0-FEB733F419BA}</a:tableStyleId>
              </a:tblPr>
              <a:tblGrid>
                <a:gridCol w="2616386">
                  <a:extLst>
                    <a:ext uri="{9D8B030D-6E8A-4147-A177-3AD203B41FA5}">
                      <a16:colId xmlns:a16="http://schemas.microsoft.com/office/drawing/2014/main" val="2139252504"/>
                    </a:ext>
                  </a:extLst>
                </a:gridCol>
                <a:gridCol w="2738950">
                  <a:extLst>
                    <a:ext uri="{9D8B030D-6E8A-4147-A177-3AD203B41FA5}">
                      <a16:colId xmlns:a16="http://schemas.microsoft.com/office/drawing/2014/main" val="4166324490"/>
                    </a:ext>
                  </a:extLst>
                </a:gridCol>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latin typeface="Comic Sans MS" panose="030F0702030302020204" pitchFamily="66" charset="0"/>
                        </a:rPr>
                        <a:t>Results</a:t>
                      </a:r>
                    </a:p>
                  </a:txBody>
                  <a:tcPr/>
                </a:tc>
                <a:tc hMerge="1">
                  <a:txBody>
                    <a:bodyPr/>
                    <a:lstStyle/>
                    <a:p>
                      <a:pPr rtl="1"/>
                      <a:endParaRPr lang="he-IL" dirty="0"/>
                    </a:p>
                  </a:txBody>
                  <a:tcPr/>
                </a:tc>
                <a:extLst>
                  <a:ext uri="{0D108BD9-81ED-4DB2-BD59-A6C34878D82A}">
                    <a16:rowId xmlns:a16="http://schemas.microsoft.com/office/drawing/2014/main" val="2135160796"/>
                  </a:ext>
                </a:extLst>
              </a:tr>
              <a:tr h="370840">
                <a:tc>
                  <a:txBody>
                    <a:bodyPr/>
                    <a:lstStyle/>
                    <a:p>
                      <a:pPr algn="ctr" rtl="0"/>
                      <a:r>
                        <a:rPr lang="en-US" b="1" dirty="0"/>
                        <a:t>Parallel Execution</a:t>
                      </a:r>
                    </a:p>
                    <a:p>
                      <a:pPr algn="ctr" rtl="0"/>
                      <a:r>
                        <a:rPr lang="en-US" b="1" baseline="0" dirty="0"/>
                        <a:t>(2), (1) </a:t>
                      </a:r>
                      <a:endParaRPr lang="he-IL" b="1" dirty="0"/>
                    </a:p>
                  </a:txBody>
                  <a:tcPr>
                    <a:noFill/>
                  </a:tcPr>
                </a:tc>
                <a:tc>
                  <a:txBody>
                    <a:bodyPr/>
                    <a:lstStyle/>
                    <a:p>
                      <a:pPr algn="ctr" rtl="0"/>
                      <a:r>
                        <a:rPr lang="en-US" b="1" dirty="0"/>
                        <a:t>Sequential Execution</a:t>
                      </a:r>
                    </a:p>
                    <a:p>
                      <a:pPr marL="0" marR="0" indent="0" algn="ctr" defTabSz="914400" rtl="0" eaLnBrk="1" fontAlgn="auto" latinLnBrk="0" hangingPunct="1">
                        <a:lnSpc>
                          <a:spcPct val="100000"/>
                        </a:lnSpc>
                        <a:spcBef>
                          <a:spcPts val="0"/>
                        </a:spcBef>
                        <a:spcAft>
                          <a:spcPts val="0"/>
                        </a:spcAft>
                        <a:buClrTx/>
                        <a:buSzTx/>
                        <a:buFontTx/>
                        <a:buNone/>
                        <a:tabLst/>
                        <a:defRPr/>
                      </a:pPr>
                      <a:r>
                        <a:rPr lang="en-US" b="1" dirty="0"/>
                        <a:t>(1), (2) </a:t>
                      </a:r>
                      <a:endParaRPr lang="he-IL" b="1" dirty="0"/>
                    </a:p>
                  </a:txBody>
                  <a:tcPr>
                    <a:noFill/>
                  </a:tcPr>
                </a:tc>
                <a:extLst>
                  <a:ext uri="{0D108BD9-81ED-4DB2-BD59-A6C34878D82A}">
                    <a16:rowId xmlns:a16="http://schemas.microsoft.com/office/drawing/2014/main" val="2841257490"/>
                  </a:ext>
                </a:extLst>
              </a:tr>
              <a:tr h="370840">
                <a:tc>
                  <a:txBody>
                    <a:bodyPr/>
                    <a:lstStyle/>
                    <a:p>
                      <a:pPr algn="ctr" rtl="0"/>
                      <a:r>
                        <a:rPr lang="en-US" b="1" baseline="0" dirty="0"/>
                        <a:t>x = f(a) + f(c);</a:t>
                      </a:r>
                    </a:p>
                    <a:p>
                      <a:pPr algn="ctr" rtl="0"/>
                      <a:r>
                        <a:rPr lang="en-US" b="1" baseline="0" dirty="0"/>
                        <a:t>y = f(b);</a:t>
                      </a:r>
                      <a:endParaRPr lang="he-IL" b="1" dirty="0"/>
                    </a:p>
                  </a:txBody>
                  <a:tcPr>
                    <a:noFill/>
                  </a:tcPr>
                </a:tc>
                <a:tc>
                  <a:txBody>
                    <a:bodyPr/>
                    <a:lstStyle/>
                    <a:p>
                      <a:pPr algn="ctr" rtl="0"/>
                      <a:r>
                        <a:rPr lang="en-US" b="1" dirty="0"/>
                        <a:t>x = f(a) + f(c);</a:t>
                      </a:r>
                    </a:p>
                    <a:p>
                      <a:pPr algn="ctr" rtl="0"/>
                      <a:r>
                        <a:rPr lang="en-US" b="1" dirty="0"/>
                        <a:t>y = f(b);</a:t>
                      </a:r>
                    </a:p>
                  </a:txBody>
                  <a:tcPr>
                    <a:noFill/>
                  </a:tcPr>
                </a:tc>
                <a:extLst>
                  <a:ext uri="{0D108BD9-81ED-4DB2-BD59-A6C34878D82A}">
                    <a16:rowId xmlns:a16="http://schemas.microsoft.com/office/drawing/2014/main" val="338497757"/>
                  </a:ext>
                </a:extLst>
              </a:tr>
            </a:tbl>
          </a:graphicData>
        </a:graphic>
      </p:graphicFrame>
      <p:sp>
        <p:nvSpPr>
          <p:cNvPr id="6" name="TextBox 5"/>
          <p:cNvSpPr txBox="1"/>
          <p:nvPr/>
        </p:nvSpPr>
        <p:spPr>
          <a:xfrm>
            <a:off x="3869219" y="5133885"/>
            <a:ext cx="3369781" cy="1015663"/>
          </a:xfrm>
          <a:prstGeom prst="rect">
            <a:avLst/>
          </a:prstGeom>
          <a:noFill/>
        </p:spPr>
        <p:txBody>
          <a:bodyPr wrap="square" rtlCol="1">
            <a:spAutoFit/>
          </a:bodyPr>
          <a:lstStyle/>
          <a:p>
            <a:r>
              <a:rPr lang="en-US" sz="2000" b="1" dirty="0"/>
              <a:t>Note that </a:t>
            </a:r>
            <a:r>
              <a:rPr lang="en-US" sz="2000" b="1" dirty="0">
                <a:solidFill>
                  <a:srgbClr val="C00000"/>
                </a:solidFill>
              </a:rPr>
              <a:t>once-only assignment </a:t>
            </a:r>
            <a:r>
              <a:rPr lang="en-US" sz="2000" b="1" dirty="0"/>
              <a:t>prevents  </a:t>
            </a:r>
            <a:r>
              <a:rPr lang="en-US" sz="2000" b="1" i="1" dirty="0" err="1">
                <a:solidFill>
                  <a:srgbClr val="FF0000"/>
                </a:solidFill>
              </a:rPr>
              <a:t>undeterministic</a:t>
            </a:r>
            <a:r>
              <a:rPr lang="en-US" sz="2000" b="1" i="1" dirty="0">
                <a:solidFill>
                  <a:srgbClr val="002060"/>
                </a:solidFill>
              </a:rPr>
              <a:t> </a:t>
            </a:r>
            <a:r>
              <a:rPr lang="en-US" sz="2000" b="1" dirty="0">
                <a:solidFill>
                  <a:srgbClr val="002060"/>
                </a:solidFill>
              </a:rPr>
              <a:t>results</a:t>
            </a:r>
            <a:r>
              <a:rPr lang="en-US" sz="2000" b="1" dirty="0"/>
              <a:t>. </a:t>
            </a:r>
            <a:endParaRPr lang="he-IL" sz="2000" b="1" dirty="0"/>
          </a:p>
        </p:txBody>
      </p:sp>
    </p:spTree>
    <p:extLst>
      <p:ext uri="{BB962C8B-B14F-4D97-AF65-F5344CB8AC3E}">
        <p14:creationId xmlns:p14="http://schemas.microsoft.com/office/powerpoint/2010/main" val="2244194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161924"/>
            <a:ext cx="8001000" cy="1133476"/>
          </a:xfrm>
        </p:spPr>
        <p:txBody>
          <a:bodyPr>
            <a:normAutofit fontScale="90000"/>
          </a:bodyPr>
          <a:lstStyle/>
          <a:p>
            <a:pPr algn="ctr">
              <a:lnSpc>
                <a:spcPct val="150000"/>
              </a:lnSpc>
            </a:pPr>
            <a:r>
              <a:rPr lang="en-US" dirty="0"/>
              <a:t>EFL Implementation: </a:t>
            </a:r>
            <a:br>
              <a:rPr lang="en-US" dirty="0"/>
            </a:br>
            <a:r>
              <a:rPr lang="en-US" dirty="0"/>
              <a:t>The EFL Pre-compiler</a:t>
            </a:r>
          </a:p>
        </p:txBody>
      </p:sp>
      <p:sp>
        <p:nvSpPr>
          <p:cNvPr id="4" name="Slide Number Placeholder 3"/>
          <p:cNvSpPr>
            <a:spLocks noGrp="1"/>
          </p:cNvSpPr>
          <p:nvPr>
            <p:ph type="sldNum" sz="quarter" idx="15"/>
          </p:nvPr>
        </p:nvSpPr>
        <p:spPr/>
        <p:txBody>
          <a:bodyPr/>
          <a:lstStyle/>
          <a:p>
            <a:fld id="{03E44B9F-71F6-4835-9FFA-F5D7A1BB29B6}" type="slidenum">
              <a:rPr lang="en-US" smtClean="0"/>
              <a:pPr/>
              <a:t>14</a:t>
            </a:fld>
            <a:endParaRPr lang="en-US"/>
          </a:p>
        </p:txBody>
      </p:sp>
      <p:grpSp>
        <p:nvGrpSpPr>
          <p:cNvPr id="12" name="Group 11"/>
          <p:cNvGrpSpPr/>
          <p:nvPr/>
        </p:nvGrpSpPr>
        <p:grpSpPr>
          <a:xfrm>
            <a:off x="285751" y="3482384"/>
            <a:ext cx="8509574" cy="1828800"/>
            <a:chOff x="152400" y="1920449"/>
            <a:chExt cx="8509574" cy="1828800"/>
          </a:xfrm>
        </p:grpSpPr>
        <p:sp>
          <p:nvSpPr>
            <p:cNvPr id="7" name="TextBox 6"/>
            <p:cNvSpPr txBox="1"/>
            <p:nvPr/>
          </p:nvSpPr>
          <p:spPr>
            <a:xfrm>
              <a:off x="152400" y="2555023"/>
              <a:ext cx="1828800" cy="830997"/>
            </a:xfrm>
            <a:prstGeom prst="rect">
              <a:avLst/>
            </a:prstGeom>
            <a:solidFill>
              <a:schemeClr val="tx2">
                <a:lumMod val="40000"/>
                <a:lumOff val="60000"/>
              </a:schemeClr>
            </a:solidFill>
          </p:spPr>
          <p:txBody>
            <a:bodyPr wrap="square" rtlCol="1">
              <a:spAutoFit/>
            </a:bodyPr>
            <a:lstStyle/>
            <a:p>
              <a:r>
                <a:rPr lang="en-US" sz="1600" b="1" dirty="0"/>
                <a:t>EFL-based</a:t>
              </a:r>
            </a:p>
            <a:p>
              <a:r>
                <a:rPr lang="en-US" sz="1600" b="1" dirty="0"/>
                <a:t>Host Language</a:t>
              </a:r>
            </a:p>
            <a:p>
              <a:r>
                <a:rPr lang="en-US" sz="1600" b="1" dirty="0"/>
                <a:t>Source Code</a:t>
              </a:r>
              <a:endParaRPr lang="he-IL" sz="1600" b="1" dirty="0"/>
            </a:p>
          </p:txBody>
        </p:sp>
        <p:sp>
          <p:nvSpPr>
            <p:cNvPr id="8" name="TextBox 7"/>
            <p:cNvSpPr txBox="1"/>
            <p:nvPr/>
          </p:nvSpPr>
          <p:spPr>
            <a:xfrm>
              <a:off x="2209800" y="2431913"/>
              <a:ext cx="1676400" cy="1077218"/>
            </a:xfrm>
            <a:prstGeom prst="rect">
              <a:avLst/>
            </a:prstGeom>
            <a:solidFill>
              <a:schemeClr val="accent3">
                <a:lumMod val="75000"/>
              </a:schemeClr>
            </a:solidFill>
          </p:spPr>
          <p:txBody>
            <a:bodyPr wrap="square" rtlCol="1">
              <a:spAutoFit/>
            </a:bodyPr>
            <a:lstStyle/>
            <a:p>
              <a:pPr algn="ctr"/>
              <a:r>
                <a:rPr lang="en-US" sz="1600" b="1" dirty="0"/>
                <a:t>Platform-Specific </a:t>
              </a:r>
            </a:p>
            <a:p>
              <a:pPr algn="ctr"/>
              <a:r>
                <a:rPr lang="en-US" sz="1600" b="1" dirty="0"/>
                <a:t>EFL</a:t>
              </a:r>
            </a:p>
            <a:p>
              <a:pPr algn="ctr"/>
              <a:r>
                <a:rPr lang="en-US" sz="1600" b="1" dirty="0"/>
                <a:t>Pre-Compiler</a:t>
              </a:r>
            </a:p>
          </p:txBody>
        </p:sp>
        <p:sp>
          <p:nvSpPr>
            <p:cNvPr id="9" name="TextBox 8"/>
            <p:cNvSpPr txBox="1"/>
            <p:nvPr/>
          </p:nvSpPr>
          <p:spPr>
            <a:xfrm>
              <a:off x="4038600" y="2561510"/>
              <a:ext cx="1828800" cy="830997"/>
            </a:xfrm>
            <a:prstGeom prst="rect">
              <a:avLst/>
            </a:prstGeom>
            <a:solidFill>
              <a:schemeClr val="tx2">
                <a:lumMod val="60000"/>
                <a:lumOff val="40000"/>
              </a:schemeClr>
            </a:solidFill>
          </p:spPr>
          <p:txBody>
            <a:bodyPr wrap="square" rtlCol="1">
              <a:spAutoFit/>
            </a:bodyPr>
            <a:lstStyle/>
            <a:p>
              <a:r>
                <a:rPr lang="en-US" sz="1600" b="1" dirty="0"/>
                <a:t>Parallelized</a:t>
              </a:r>
            </a:p>
            <a:p>
              <a:r>
                <a:rPr lang="en-US" sz="1600" b="1" dirty="0"/>
                <a:t>Host Language</a:t>
              </a:r>
            </a:p>
            <a:p>
              <a:r>
                <a:rPr lang="en-US" sz="1600" b="1" dirty="0"/>
                <a:t>Code</a:t>
              </a:r>
              <a:endParaRPr lang="he-IL" sz="1600" b="1" dirty="0"/>
            </a:p>
          </p:txBody>
        </p:sp>
        <p:sp>
          <p:nvSpPr>
            <p:cNvPr id="10" name="TextBox 9"/>
            <p:cNvSpPr txBox="1"/>
            <p:nvPr/>
          </p:nvSpPr>
          <p:spPr>
            <a:xfrm>
              <a:off x="6105525" y="2561510"/>
              <a:ext cx="1828800" cy="830997"/>
            </a:xfrm>
            <a:prstGeom prst="rect">
              <a:avLst/>
            </a:prstGeom>
            <a:solidFill>
              <a:schemeClr val="accent2">
                <a:lumMod val="60000"/>
                <a:lumOff val="40000"/>
              </a:schemeClr>
            </a:solidFill>
          </p:spPr>
          <p:txBody>
            <a:bodyPr wrap="square" rtlCol="1">
              <a:spAutoFit/>
            </a:bodyPr>
            <a:lstStyle/>
            <a:p>
              <a:r>
                <a:rPr lang="en-US" sz="1600" b="1" dirty="0"/>
                <a:t>Host Language</a:t>
              </a:r>
            </a:p>
            <a:p>
              <a:r>
                <a:rPr lang="en-US" sz="1600" b="1" dirty="0"/>
                <a:t>Run-time Platform</a:t>
              </a:r>
              <a:endParaRPr lang="he-IL" sz="1600" b="1" dirty="0"/>
            </a:p>
          </p:txBody>
        </p:sp>
        <p:sp>
          <p:nvSpPr>
            <p:cNvPr id="11" name="TextBox 10"/>
            <p:cNvSpPr txBox="1"/>
            <p:nvPr/>
          </p:nvSpPr>
          <p:spPr>
            <a:xfrm rot="5400000">
              <a:off x="7455187" y="2542461"/>
              <a:ext cx="1828800" cy="584775"/>
            </a:xfrm>
            <a:prstGeom prst="rect">
              <a:avLst/>
            </a:prstGeom>
            <a:solidFill>
              <a:schemeClr val="accent3">
                <a:lumMod val="60000"/>
                <a:lumOff val="40000"/>
              </a:schemeClr>
            </a:solidFill>
          </p:spPr>
          <p:txBody>
            <a:bodyPr wrap="square" rtlCol="1">
              <a:spAutoFit/>
            </a:bodyPr>
            <a:lstStyle/>
            <a:p>
              <a:pPr algn="ctr"/>
              <a:r>
                <a:rPr lang="en-US" sz="1600" b="1" i="1" dirty="0"/>
                <a:t>Programmer’s</a:t>
              </a:r>
              <a:r>
                <a:rPr lang="en-US" sz="1600" b="1" dirty="0"/>
                <a:t> View</a:t>
              </a:r>
              <a:endParaRPr lang="he-IL" sz="1600" b="1" dirty="0"/>
            </a:p>
          </p:txBody>
        </p:sp>
      </p:grpSp>
      <p:sp>
        <p:nvSpPr>
          <p:cNvPr id="13" name="Rounded Rectangle 12"/>
          <p:cNvSpPr/>
          <p:nvPr/>
        </p:nvSpPr>
        <p:spPr>
          <a:xfrm>
            <a:off x="209551" y="3929343"/>
            <a:ext cx="7924800" cy="1219201"/>
          </a:xfrm>
          <a:prstGeom prst="roundRect">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TextBox 13"/>
          <p:cNvSpPr txBox="1"/>
          <p:nvPr/>
        </p:nvSpPr>
        <p:spPr>
          <a:xfrm>
            <a:off x="2333626" y="3313106"/>
            <a:ext cx="1676400" cy="338554"/>
          </a:xfrm>
          <a:prstGeom prst="rect">
            <a:avLst/>
          </a:prstGeom>
          <a:solidFill>
            <a:srgbClr val="FFC000"/>
          </a:solidFill>
        </p:spPr>
        <p:txBody>
          <a:bodyPr wrap="square" rtlCol="1">
            <a:spAutoFit/>
          </a:bodyPr>
          <a:lstStyle/>
          <a:p>
            <a:pPr algn="ctr"/>
            <a:r>
              <a:rPr lang="en-US" sz="1600" b="1" dirty="0"/>
              <a:t>JAVACC</a:t>
            </a:r>
          </a:p>
        </p:txBody>
      </p:sp>
      <p:sp>
        <p:nvSpPr>
          <p:cNvPr id="15" name="TextBox 14"/>
          <p:cNvSpPr txBox="1"/>
          <p:nvPr/>
        </p:nvSpPr>
        <p:spPr>
          <a:xfrm>
            <a:off x="2286000" y="1956374"/>
            <a:ext cx="1733551" cy="830997"/>
          </a:xfrm>
          <a:prstGeom prst="rect">
            <a:avLst/>
          </a:prstGeom>
          <a:solidFill>
            <a:schemeClr val="accent6"/>
          </a:solidFill>
        </p:spPr>
        <p:txBody>
          <a:bodyPr wrap="square" rtlCol="1">
            <a:spAutoFit/>
          </a:bodyPr>
          <a:lstStyle/>
          <a:p>
            <a:pPr algn="ctr"/>
            <a:r>
              <a:rPr lang="en-US" sz="1600" b="1" dirty="0"/>
              <a:t>EFL</a:t>
            </a:r>
          </a:p>
          <a:p>
            <a:pPr algn="ctr"/>
            <a:r>
              <a:rPr lang="en-US" sz="1600" b="1" dirty="0"/>
              <a:t>Syntax and Semantics</a:t>
            </a:r>
          </a:p>
        </p:txBody>
      </p:sp>
      <p:cxnSp>
        <p:nvCxnSpPr>
          <p:cNvPr id="19" name="Straight Arrow Connector 18"/>
          <p:cNvCxnSpPr>
            <a:stCxn id="7" idx="3"/>
            <a:endCxn id="8" idx="1"/>
          </p:cNvCxnSpPr>
          <p:nvPr/>
        </p:nvCxnSpPr>
        <p:spPr>
          <a:xfrm>
            <a:off x="2114551" y="4532457"/>
            <a:ext cx="2286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8" idx="3"/>
            <a:endCxn id="9" idx="1"/>
          </p:cNvCxnSpPr>
          <p:nvPr/>
        </p:nvCxnSpPr>
        <p:spPr>
          <a:xfrm>
            <a:off x="4019551" y="4532457"/>
            <a:ext cx="152400" cy="648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9" idx="3"/>
            <a:endCxn id="10" idx="1"/>
          </p:cNvCxnSpPr>
          <p:nvPr/>
        </p:nvCxnSpPr>
        <p:spPr>
          <a:xfrm>
            <a:off x="6000751" y="4538944"/>
            <a:ext cx="238125"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5" idx="2"/>
            <a:endCxn id="14" idx="0"/>
          </p:cNvCxnSpPr>
          <p:nvPr/>
        </p:nvCxnSpPr>
        <p:spPr>
          <a:xfrm>
            <a:off x="3152776" y="2787371"/>
            <a:ext cx="19050" cy="525735"/>
          </a:xfrm>
          <a:prstGeom prst="straightConnector1">
            <a:avLst/>
          </a:prstGeom>
          <a:ln w="254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4" idx="2"/>
            <a:endCxn id="8" idx="0"/>
          </p:cNvCxnSpPr>
          <p:nvPr/>
        </p:nvCxnSpPr>
        <p:spPr>
          <a:xfrm>
            <a:off x="3171826" y="3651660"/>
            <a:ext cx="9525" cy="342188"/>
          </a:xfrm>
          <a:prstGeom prst="straightConnector1">
            <a:avLst/>
          </a:prstGeom>
          <a:ln w="254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rot="5400000">
            <a:off x="1314451" y="2567985"/>
            <a:ext cx="3619499" cy="1866900"/>
          </a:xfrm>
          <a:prstGeom prst="roundRect">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6" name="TextBox 35"/>
          <p:cNvSpPr txBox="1"/>
          <p:nvPr/>
        </p:nvSpPr>
        <p:spPr>
          <a:xfrm>
            <a:off x="2209801" y="5486400"/>
            <a:ext cx="1962150" cy="830997"/>
          </a:xfrm>
          <a:prstGeom prst="rect">
            <a:avLst/>
          </a:prstGeom>
          <a:solidFill>
            <a:schemeClr val="accent3">
              <a:lumMod val="60000"/>
              <a:lumOff val="40000"/>
            </a:schemeClr>
          </a:solidFill>
        </p:spPr>
        <p:txBody>
          <a:bodyPr wrap="square" rtlCol="1">
            <a:spAutoFit/>
          </a:bodyPr>
          <a:lstStyle/>
          <a:p>
            <a:pPr algn="ctr"/>
            <a:r>
              <a:rPr lang="en-US" sz="1600" b="1" i="1" dirty="0"/>
              <a:t>EFL Implementation View</a:t>
            </a:r>
            <a:endParaRPr lang="he-IL" sz="1600" b="1" i="1" dirty="0"/>
          </a:p>
        </p:txBody>
      </p:sp>
    </p:spTree>
    <p:extLst>
      <p:ext uri="{BB962C8B-B14F-4D97-AF65-F5344CB8AC3E}">
        <p14:creationId xmlns:p14="http://schemas.microsoft.com/office/powerpoint/2010/main" val="1386108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161924"/>
            <a:ext cx="8001000" cy="1133476"/>
          </a:xfrm>
        </p:spPr>
        <p:txBody>
          <a:bodyPr>
            <a:normAutofit fontScale="90000"/>
          </a:bodyPr>
          <a:lstStyle/>
          <a:p>
            <a:pPr algn="ctr">
              <a:lnSpc>
                <a:spcPct val="150000"/>
              </a:lnSpc>
            </a:pPr>
            <a:r>
              <a:rPr lang="en-US" dirty="0"/>
              <a:t>EFL Implementation for python: how?</a:t>
            </a:r>
            <a:br>
              <a:rPr lang="en-US" dirty="0"/>
            </a:br>
            <a:r>
              <a:rPr lang="en-US" dirty="0" err="1"/>
              <a:t>Multiprocessing.Pools</a:t>
            </a:r>
            <a:endParaRPr lang="en-US" dirty="0"/>
          </a:p>
        </p:txBody>
      </p:sp>
      <p:sp>
        <p:nvSpPr>
          <p:cNvPr id="4" name="Slide Number Placeholder 3"/>
          <p:cNvSpPr>
            <a:spLocks noGrp="1"/>
          </p:cNvSpPr>
          <p:nvPr>
            <p:ph type="sldNum" sz="quarter" idx="1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3E44B9F-71F6-4835-9FFA-F5D7A1BB29B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a:ln>
                <a:noFill/>
              </a:ln>
              <a:solidFill>
                <a:sysClr val="windowText" lastClr="000000"/>
              </a:solidFill>
              <a:effectLst/>
              <a:uLnTx/>
              <a:uFillTx/>
            </a:endParaRPr>
          </a:p>
        </p:txBody>
      </p:sp>
      <p:sp>
        <p:nvSpPr>
          <p:cNvPr id="5" name="TextBox 4"/>
          <p:cNvSpPr txBox="1"/>
          <p:nvPr/>
        </p:nvSpPr>
        <p:spPr>
          <a:xfrm>
            <a:off x="431711" y="1362617"/>
            <a:ext cx="8002105" cy="4262705"/>
          </a:xfrm>
          <a:prstGeom prst="rect">
            <a:avLst/>
          </a:prstGeom>
          <a:noFill/>
        </p:spPr>
        <p:txBody>
          <a:bodyPr wrap="square" rtlCol="1">
            <a:spAutoFit/>
          </a:bodyPr>
          <a:lstStyle/>
          <a:p>
            <a:pPr marL="342900" marR="0" lvl="0" indent="-342900" defTabSz="914400" eaLnBrk="1" fontAlgn="auto" latinLnBrk="0" hangingPunct="1">
              <a:lnSpc>
                <a:spcPct val="100000"/>
              </a:lnSpc>
              <a:spcBef>
                <a:spcPts val="0"/>
              </a:spcBef>
              <a:spcAft>
                <a:spcPts val="1200"/>
              </a:spcAft>
              <a:buClrTx/>
              <a:buSzTx/>
              <a:buFont typeface="+mj-lt"/>
              <a:buAutoNum type="arabicPeriod"/>
              <a:tabLst/>
              <a:defRPr/>
            </a:pPr>
            <a:r>
              <a:rPr kumimoji="0" lang="en-US" sz="2400" b="0" i="0" u="none" strike="noStrike" kern="0" cap="none" spc="0" normalizeH="0" baseline="0" noProof="0" dirty="0">
                <a:ln>
                  <a:noFill/>
                </a:ln>
                <a:solidFill>
                  <a:sysClr val="windowText" lastClr="000000"/>
                </a:solidFill>
                <a:effectLst/>
                <a:uLnTx/>
                <a:uFillTx/>
              </a:rPr>
              <a:t>A Pools object is a </a:t>
            </a:r>
            <a:r>
              <a:rPr kumimoji="0" lang="en-US" sz="2400" b="0" i="1" u="none" strike="noStrike" kern="0" cap="none" spc="0" normalizeH="0" baseline="0" noProof="0" dirty="0">
                <a:ln>
                  <a:noFill/>
                </a:ln>
                <a:solidFill>
                  <a:sysClr val="windowText" lastClr="000000"/>
                </a:solidFill>
                <a:effectLst/>
                <a:uLnTx/>
                <a:uFillTx/>
              </a:rPr>
              <a:t>collection</a:t>
            </a:r>
            <a:r>
              <a:rPr kumimoji="0" lang="en-US" sz="2400" b="0" i="0" u="none" strike="noStrike" kern="0" cap="none" spc="0" normalizeH="0" baseline="0" noProof="0" dirty="0">
                <a:ln>
                  <a:noFill/>
                </a:ln>
                <a:solidFill>
                  <a:sysClr val="windowText" lastClr="000000"/>
                </a:solidFill>
                <a:effectLst/>
                <a:uLnTx/>
                <a:uFillTx/>
              </a:rPr>
              <a:t> of a </a:t>
            </a:r>
            <a:r>
              <a:rPr kumimoji="0" lang="en-US" sz="2400" b="0" i="1" u="sng" strike="noStrike" kern="0" cap="none" spc="0" normalizeH="0" baseline="0" noProof="0" dirty="0">
                <a:ln>
                  <a:noFill/>
                </a:ln>
                <a:solidFill>
                  <a:sysClr val="windowText" lastClr="000000"/>
                </a:solidFill>
                <a:effectLst/>
                <a:uLnTx/>
                <a:uFillTx/>
              </a:rPr>
              <a:t>fixed number </a:t>
            </a:r>
            <a:r>
              <a:rPr kumimoji="0" lang="en-US" sz="2400" b="0" i="0" u="none" strike="noStrike" kern="0" cap="none" spc="0" normalizeH="0" baseline="0" noProof="0" dirty="0">
                <a:ln>
                  <a:noFill/>
                </a:ln>
                <a:solidFill>
                  <a:sysClr val="windowText" lastClr="000000"/>
                </a:solidFill>
                <a:effectLst/>
                <a:uLnTx/>
                <a:uFillTx/>
              </a:rPr>
              <a:t>of child processes.</a:t>
            </a:r>
          </a:p>
          <a:p>
            <a:pPr marL="342900" marR="0" lvl="0" indent="-342900" defTabSz="914400" eaLnBrk="1" fontAlgn="auto" latinLnBrk="0" hangingPunct="1">
              <a:lnSpc>
                <a:spcPct val="100000"/>
              </a:lnSpc>
              <a:spcBef>
                <a:spcPts val="0"/>
              </a:spcBef>
              <a:spcAft>
                <a:spcPts val="1200"/>
              </a:spcAft>
              <a:buClrTx/>
              <a:buSzTx/>
              <a:buFont typeface="+mj-lt"/>
              <a:buAutoNum type="arabicPeriod"/>
              <a:tabLst/>
              <a:defRPr/>
            </a:pPr>
            <a:r>
              <a:rPr kumimoji="0" lang="en-US" sz="2400" b="0" i="0" u="none" strike="noStrike" kern="0" cap="none" spc="0" normalizeH="0" baseline="0" noProof="0" dirty="0">
                <a:ln>
                  <a:noFill/>
                </a:ln>
                <a:solidFill>
                  <a:sysClr val="windowText" lastClr="000000"/>
                </a:solidFill>
                <a:effectLst/>
                <a:uLnTx/>
                <a:uFillTx/>
              </a:rPr>
              <a:t>The number of child processes defaults to the number of cores in the computer. </a:t>
            </a:r>
          </a:p>
          <a:p>
            <a:pPr marL="342900" marR="0" lvl="0" indent="-342900" defTabSz="914400" eaLnBrk="1" fontAlgn="auto" latinLnBrk="0" hangingPunct="1">
              <a:lnSpc>
                <a:spcPct val="100000"/>
              </a:lnSpc>
              <a:spcBef>
                <a:spcPts val="0"/>
              </a:spcBef>
              <a:spcAft>
                <a:spcPts val="1200"/>
              </a:spcAft>
              <a:buClrTx/>
              <a:buSzTx/>
              <a:buFont typeface="+mj-lt"/>
              <a:buAutoNum type="arabicPeriod"/>
              <a:tabLst/>
              <a:defRPr/>
            </a:pPr>
            <a:r>
              <a:rPr lang="en-US" sz="2400" kern="0" dirty="0">
                <a:solidFill>
                  <a:sysClr val="windowText" lastClr="000000"/>
                </a:solidFill>
              </a:rPr>
              <a:t>T</a:t>
            </a:r>
            <a:r>
              <a:rPr kumimoji="0" lang="en-US" sz="2400" b="0" i="0" u="none" strike="noStrike" kern="0" cap="none" spc="0" normalizeH="0" baseline="0" noProof="0" dirty="0">
                <a:ln>
                  <a:noFill/>
                </a:ln>
                <a:solidFill>
                  <a:sysClr val="windowText" lastClr="000000"/>
                </a:solidFill>
                <a:effectLst/>
                <a:uLnTx/>
                <a:uFillTx/>
              </a:rPr>
              <a:t>he pool object mechanism serves as scheduler.</a:t>
            </a:r>
          </a:p>
          <a:p>
            <a:pPr marL="342900" marR="0" lvl="0" indent="-342900" defTabSz="914400" eaLnBrk="1" fontAlgn="auto" latinLnBrk="0" hangingPunct="1">
              <a:lnSpc>
                <a:spcPct val="100000"/>
              </a:lnSpc>
              <a:spcBef>
                <a:spcPts val="0"/>
              </a:spcBef>
              <a:spcAft>
                <a:spcPts val="1200"/>
              </a:spcAft>
              <a:buClrTx/>
              <a:buSzTx/>
              <a:buFont typeface="+mj-lt"/>
              <a:buAutoNum type="arabicPeriod"/>
              <a:tabLst/>
              <a:defRPr/>
            </a:pPr>
            <a:r>
              <a:rPr kumimoji="0" lang="en-US" sz="2400" b="0" i="0" u="none" strike="noStrike" kern="0" cap="none" spc="0" normalizeH="0" baseline="0" noProof="0" dirty="0">
                <a:ln>
                  <a:noFill/>
                </a:ln>
                <a:solidFill>
                  <a:sysClr val="windowText" lastClr="000000"/>
                </a:solidFill>
                <a:effectLst/>
                <a:uLnTx/>
                <a:uFillTx/>
              </a:rPr>
              <a:t>Includes MAP functionality.</a:t>
            </a:r>
          </a:p>
          <a:p>
            <a:pPr marL="342900" marR="0" lvl="0" indent="-342900" defTabSz="914400" eaLnBrk="1" fontAlgn="auto" latinLnBrk="0" hangingPunct="1">
              <a:lnSpc>
                <a:spcPct val="100000"/>
              </a:lnSpc>
              <a:spcBef>
                <a:spcPts val="0"/>
              </a:spcBef>
              <a:spcAft>
                <a:spcPts val="1200"/>
              </a:spcAft>
              <a:buClrTx/>
              <a:buSzTx/>
              <a:buFont typeface="+mj-lt"/>
              <a:buAutoNum type="arabicPeriod"/>
              <a:tabLst/>
              <a:defRPr/>
            </a:pPr>
            <a:r>
              <a:rPr kumimoji="0" lang="en-US" sz="2400" b="0" i="0" u="sng" strike="noStrike" kern="0" cap="none" spc="0" normalizeH="0" baseline="0" noProof="0" dirty="0">
                <a:ln>
                  <a:noFill/>
                </a:ln>
                <a:solidFill>
                  <a:sysClr val="windowText" lastClr="000000"/>
                </a:solidFill>
                <a:effectLst/>
                <a:uLnTx/>
                <a:uFillTx/>
              </a:rPr>
              <a:t>The Pools Module was modified by us</a:t>
            </a:r>
            <a:r>
              <a:rPr kumimoji="0" lang="en-US" sz="2400" b="0" i="0" u="none" strike="noStrike" kern="0" cap="none" spc="0" normalizeH="0" baseline="0" noProof="0" dirty="0">
                <a:ln>
                  <a:noFill/>
                </a:ln>
                <a:solidFill>
                  <a:sysClr val="windowText" lastClr="000000"/>
                </a:solidFill>
                <a:effectLst/>
                <a:uLnTx/>
                <a:uFillTx/>
              </a:rPr>
              <a:t>, allowing:  </a:t>
            </a:r>
          </a:p>
          <a:p>
            <a:pPr marL="0" marR="0" lvl="0" indent="0" defTabSz="914400" eaLnBrk="1" fontAlgn="auto" latinLnBrk="0" hangingPunct="1">
              <a:lnSpc>
                <a:spcPct val="100000"/>
              </a:lnSpc>
              <a:spcBef>
                <a:spcPts val="0"/>
              </a:spcBef>
              <a:spcAft>
                <a:spcPts val="600"/>
              </a:spcAft>
              <a:buClrTx/>
              <a:buSzTx/>
              <a:buFontTx/>
              <a:buNone/>
              <a:tabLst>
                <a:tab pos="360363" algn="l"/>
              </a:tabLst>
              <a:defRPr/>
            </a:pPr>
            <a:r>
              <a:rPr kumimoji="0" lang="en-US" sz="2400" b="0" i="0" u="none" strike="noStrike" kern="0" cap="none" spc="0" normalizeH="0" baseline="0" noProof="0" dirty="0">
                <a:ln>
                  <a:noFill/>
                </a:ln>
                <a:solidFill>
                  <a:sysClr val="windowText" lastClr="000000"/>
                </a:solidFill>
                <a:effectLst/>
                <a:uLnTx/>
                <a:uFillTx/>
              </a:rPr>
              <a:t>	- unlimited hierarchy of non-daemonic processes</a:t>
            </a:r>
          </a:p>
          <a:p>
            <a:pPr marL="0" marR="0" lvl="0" indent="0" defTabSz="914400" eaLnBrk="1" fontAlgn="auto" latinLnBrk="0" hangingPunct="1">
              <a:lnSpc>
                <a:spcPct val="100000"/>
              </a:lnSpc>
              <a:spcBef>
                <a:spcPts val="0"/>
              </a:spcBef>
              <a:spcAft>
                <a:spcPts val="600"/>
              </a:spcAft>
              <a:buClrTx/>
              <a:buSzTx/>
              <a:buFontTx/>
              <a:buNone/>
              <a:tabLst>
                <a:tab pos="360363" algn="l"/>
              </a:tabLst>
              <a:defRPr/>
            </a:pPr>
            <a:r>
              <a:rPr kumimoji="0" lang="en-US" sz="2400" b="0" i="0" u="none" strike="noStrike" kern="0" cap="none" spc="0" normalizeH="0" baseline="0" noProof="0" dirty="0">
                <a:ln>
                  <a:noFill/>
                </a:ln>
                <a:solidFill>
                  <a:sysClr val="windowText" lastClr="000000"/>
                </a:solidFill>
                <a:effectLst/>
                <a:uLnTx/>
                <a:uFillTx/>
              </a:rPr>
              <a:t>	- Pool-based scheduling management</a:t>
            </a:r>
            <a:endParaRPr kumimoji="0" lang="he-IL" sz="24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825952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161924"/>
            <a:ext cx="8001000" cy="1133476"/>
          </a:xfrm>
        </p:spPr>
        <p:txBody>
          <a:bodyPr>
            <a:normAutofit fontScale="90000"/>
          </a:bodyPr>
          <a:lstStyle/>
          <a:p>
            <a:pPr algn="ctr">
              <a:lnSpc>
                <a:spcPct val="150000"/>
              </a:lnSpc>
            </a:pPr>
            <a:r>
              <a:rPr lang="en-US" dirty="0"/>
              <a:t>EFL Implementation for python: how?</a:t>
            </a:r>
            <a:br>
              <a:rPr lang="en-US" dirty="0"/>
            </a:br>
            <a:r>
              <a:rPr lang="en-US" dirty="0"/>
              <a:t>DTM module (mpi4py)</a:t>
            </a:r>
          </a:p>
        </p:txBody>
      </p:sp>
      <p:sp>
        <p:nvSpPr>
          <p:cNvPr id="4" name="Slide Number Placeholder 3"/>
          <p:cNvSpPr>
            <a:spLocks noGrp="1"/>
          </p:cNvSpPr>
          <p:nvPr>
            <p:ph type="sldNum" sz="quarter" idx="1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3E44B9F-71F6-4835-9FFA-F5D7A1BB29B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a:ln>
                <a:noFill/>
              </a:ln>
              <a:solidFill>
                <a:sysClr val="windowText" lastClr="000000"/>
              </a:solidFill>
              <a:effectLst/>
              <a:uLnTx/>
              <a:uFillTx/>
            </a:endParaRPr>
          </a:p>
        </p:txBody>
      </p:sp>
      <p:sp>
        <p:nvSpPr>
          <p:cNvPr id="5" name="TextBox 4"/>
          <p:cNvSpPr txBox="1"/>
          <p:nvPr/>
        </p:nvSpPr>
        <p:spPr>
          <a:xfrm>
            <a:off x="431711" y="1362617"/>
            <a:ext cx="8002105" cy="5463034"/>
          </a:xfrm>
          <a:prstGeom prst="rect">
            <a:avLst/>
          </a:prstGeom>
          <a:noFill/>
        </p:spPr>
        <p:txBody>
          <a:bodyPr wrap="square" rtlCol="1">
            <a:spAutoFit/>
          </a:bodyPr>
          <a:lstStyle/>
          <a:p>
            <a:pPr marL="342900" marR="0" lvl="0" indent="-342900" defTabSz="914400" eaLnBrk="1" fontAlgn="auto" latinLnBrk="0" hangingPunct="1">
              <a:lnSpc>
                <a:spcPct val="100000"/>
              </a:lnSpc>
              <a:spcBef>
                <a:spcPts val="0"/>
              </a:spcBef>
              <a:spcAft>
                <a:spcPts val="1200"/>
              </a:spcAft>
              <a:buClrTx/>
              <a:buSzTx/>
              <a:buFont typeface="+mj-lt"/>
              <a:buAutoNum type="arabicPeriod"/>
              <a:tabLst/>
              <a:defRPr/>
            </a:pPr>
            <a:r>
              <a:rPr kumimoji="0" lang="en-US" sz="2300" b="0" i="0" u="none" strike="noStrike" kern="0" cap="none" spc="0" normalizeH="0" baseline="0" noProof="0" dirty="0">
                <a:ln>
                  <a:noFill/>
                </a:ln>
                <a:solidFill>
                  <a:sysClr val="windowText" lastClr="000000"/>
                </a:solidFill>
                <a:effectLst/>
                <a:uLnTx/>
                <a:uFillTx/>
              </a:rPr>
              <a:t>An MPI version of the EFL pre-compiler has been developed upon DTM (Distributed Task Manager) which is part of DEAP (Distributed Evolutionary Algorithms in Python) package.</a:t>
            </a:r>
          </a:p>
          <a:p>
            <a:pPr marL="342900" marR="0" lvl="0" indent="-342900" defTabSz="914400" eaLnBrk="1" fontAlgn="auto" latinLnBrk="0" hangingPunct="1">
              <a:lnSpc>
                <a:spcPct val="100000"/>
              </a:lnSpc>
              <a:spcBef>
                <a:spcPts val="0"/>
              </a:spcBef>
              <a:spcAft>
                <a:spcPts val="1200"/>
              </a:spcAft>
              <a:buClrTx/>
              <a:buSzTx/>
              <a:buFont typeface="+mj-lt"/>
              <a:buAutoNum type="arabicPeriod"/>
              <a:tabLst/>
              <a:defRPr/>
            </a:pPr>
            <a:r>
              <a:rPr kumimoji="0" lang="en-US" sz="2300" b="0" i="0" u="none" strike="noStrike" kern="0" cap="none" spc="0" normalizeH="0" baseline="0" noProof="0" dirty="0">
                <a:ln>
                  <a:noFill/>
                </a:ln>
                <a:solidFill>
                  <a:sysClr val="windowText" lastClr="000000"/>
                </a:solidFill>
                <a:effectLst/>
                <a:uLnTx/>
                <a:uFillTx/>
              </a:rPr>
              <a:t>DTM is a Python module written using the mpi4py module . </a:t>
            </a:r>
          </a:p>
          <a:p>
            <a:pPr marL="342900" marR="0" lvl="0" indent="-342900" defTabSz="914400" eaLnBrk="1" fontAlgn="auto" latinLnBrk="0" hangingPunct="1">
              <a:lnSpc>
                <a:spcPct val="100000"/>
              </a:lnSpc>
              <a:spcBef>
                <a:spcPts val="0"/>
              </a:spcBef>
              <a:spcAft>
                <a:spcPts val="1200"/>
              </a:spcAft>
              <a:buClrTx/>
              <a:buSzTx/>
              <a:buFont typeface="+mj-lt"/>
              <a:buAutoNum type="arabicPeriod"/>
              <a:tabLst/>
              <a:defRPr/>
            </a:pPr>
            <a:r>
              <a:rPr kumimoji="0" lang="en-US" sz="2300" b="0" i="0" u="none" strike="noStrike" kern="0" cap="none" spc="0" normalizeH="0" baseline="0" noProof="0" dirty="0">
                <a:ln>
                  <a:noFill/>
                </a:ln>
                <a:solidFill>
                  <a:sysClr val="windowText" lastClr="000000"/>
                </a:solidFill>
                <a:effectLst/>
                <a:uLnTx/>
                <a:uFillTx/>
              </a:rPr>
              <a:t>DTM allows EFL implicit parallel programming in a similar level of abstraction as that allowed by the multiprocessing Python module.</a:t>
            </a:r>
          </a:p>
          <a:p>
            <a:pPr marL="342900" marR="0" lvl="0" indent="-342900" defTabSz="914400" eaLnBrk="1" fontAlgn="auto" latinLnBrk="0" hangingPunct="1">
              <a:lnSpc>
                <a:spcPct val="100000"/>
              </a:lnSpc>
              <a:spcBef>
                <a:spcPts val="0"/>
              </a:spcBef>
              <a:spcAft>
                <a:spcPts val="1200"/>
              </a:spcAft>
              <a:buClrTx/>
              <a:buSzTx/>
              <a:buFont typeface="+mj-lt"/>
              <a:buAutoNum type="arabicPeriod"/>
              <a:tabLst/>
              <a:defRPr/>
            </a:pPr>
            <a:r>
              <a:rPr kumimoji="0" lang="en-US" sz="2300" b="0" i="0" u="none" strike="noStrike" kern="0" cap="none" spc="0" normalizeH="0" baseline="0" noProof="0" dirty="0">
                <a:ln>
                  <a:noFill/>
                </a:ln>
                <a:solidFill>
                  <a:sysClr val="windowText" lastClr="000000"/>
                </a:solidFill>
                <a:effectLst/>
                <a:uLnTx/>
                <a:uFillTx/>
              </a:rPr>
              <a:t>Includes MAP functionality.</a:t>
            </a:r>
          </a:p>
          <a:p>
            <a:pPr marL="342900" marR="0" lvl="0" indent="-342900" defTabSz="914400" eaLnBrk="1" fontAlgn="auto" latinLnBrk="0" hangingPunct="1">
              <a:lnSpc>
                <a:spcPct val="100000"/>
              </a:lnSpc>
              <a:spcBef>
                <a:spcPts val="0"/>
              </a:spcBef>
              <a:spcAft>
                <a:spcPts val="1200"/>
              </a:spcAft>
              <a:buClrTx/>
              <a:buSzTx/>
              <a:buFont typeface="+mj-lt"/>
              <a:buAutoNum type="arabicPeriod"/>
              <a:tabLst/>
              <a:defRPr/>
            </a:pPr>
            <a:r>
              <a:rPr kumimoji="0" lang="en-US" sz="2300" b="0" i="0" u="none" strike="noStrike" kern="0" cap="none" spc="0" normalizeH="0" baseline="0" noProof="0" dirty="0">
                <a:ln>
                  <a:noFill/>
                </a:ln>
                <a:effectLst/>
                <a:uLnTx/>
                <a:uFillTx/>
              </a:rPr>
              <a:t>The number of child processes defaults to the number of cores in the cluster. </a:t>
            </a:r>
          </a:p>
          <a:p>
            <a:pPr marL="342900" marR="0" lvl="0" indent="-342900" defTabSz="914400" eaLnBrk="1" fontAlgn="auto" latinLnBrk="0" hangingPunct="1">
              <a:lnSpc>
                <a:spcPct val="100000"/>
              </a:lnSpc>
              <a:spcBef>
                <a:spcPts val="0"/>
              </a:spcBef>
              <a:spcAft>
                <a:spcPts val="1200"/>
              </a:spcAft>
              <a:buClrTx/>
              <a:buSzTx/>
              <a:buFont typeface="+mj-lt"/>
              <a:buAutoNum type="arabicPeriod"/>
              <a:tabLst/>
              <a:defRPr/>
            </a:pPr>
            <a:r>
              <a:rPr kumimoji="0" lang="en-US" sz="2300" b="0" i="0" u="none" strike="noStrike" kern="0" cap="none" spc="0" normalizeH="0" baseline="0" noProof="0" dirty="0">
                <a:ln>
                  <a:noFill/>
                </a:ln>
                <a:effectLst/>
                <a:uLnTx/>
                <a:uFillTx/>
              </a:rPr>
              <a:t>A scheduling mechanism is built-in DTM.</a:t>
            </a:r>
          </a:p>
        </p:txBody>
      </p:sp>
    </p:spTree>
    <p:extLst>
      <p:ext uri="{BB962C8B-B14F-4D97-AF65-F5344CB8AC3E}">
        <p14:creationId xmlns:p14="http://schemas.microsoft.com/office/powerpoint/2010/main" val="1256635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71816" cy="838200"/>
          </a:xfrm>
        </p:spPr>
        <p:txBody>
          <a:bodyPr>
            <a:normAutofit fontScale="90000"/>
          </a:bodyPr>
          <a:lstStyle/>
          <a:p>
            <a:pPr algn="ctr"/>
            <a:r>
              <a:rPr lang="en-US" dirty="0"/>
              <a:t>Parallel Design Patterns </a:t>
            </a:r>
            <a:br>
              <a:rPr lang="en-US" dirty="0"/>
            </a:br>
            <a:r>
              <a:rPr lang="en-US" dirty="0"/>
              <a:t>implemented in EFL</a:t>
            </a:r>
          </a:p>
        </p:txBody>
      </p:sp>
      <p:sp>
        <p:nvSpPr>
          <p:cNvPr id="4" name="Slide Number Placeholder 3"/>
          <p:cNvSpPr>
            <a:spLocks noGrp="1"/>
          </p:cNvSpPr>
          <p:nvPr>
            <p:ph type="sldNum" sz="quarter" idx="1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3E44B9F-71F6-4835-9FFA-F5D7A1BB29B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a:ln>
                <a:noFill/>
              </a:ln>
              <a:solidFill>
                <a:sysClr val="windowText" lastClr="000000"/>
              </a:solidFill>
              <a:effectLst/>
              <a:uLnTx/>
              <a:uFillTx/>
            </a:endParaRPr>
          </a:p>
        </p:txBody>
      </p:sp>
      <p:graphicFrame>
        <p:nvGraphicFramePr>
          <p:cNvPr id="7" name="Table 6"/>
          <p:cNvGraphicFramePr>
            <a:graphicFrameLocks noGrp="1"/>
          </p:cNvGraphicFramePr>
          <p:nvPr>
            <p:extLst>
              <p:ext uri="{D42A27DB-BD31-4B8C-83A1-F6EECF244321}">
                <p14:modId xmlns:p14="http://schemas.microsoft.com/office/powerpoint/2010/main" val="1510927024"/>
              </p:ext>
            </p:extLst>
          </p:nvPr>
        </p:nvGraphicFramePr>
        <p:xfrm>
          <a:off x="356616" y="1184373"/>
          <a:ext cx="8077200" cy="4825218"/>
        </p:xfrm>
        <a:graphic>
          <a:graphicData uri="http://schemas.openxmlformats.org/drawingml/2006/table">
            <a:tbl>
              <a:tblPr rtl="1" firstRow="1" bandRow="1">
                <a:tableStyleId>{616DA210-FB5B-4158-B5E0-FEB733F419BA}</a:tableStyleId>
              </a:tblPr>
              <a:tblGrid>
                <a:gridCol w="4369816">
                  <a:extLst>
                    <a:ext uri="{9D8B030D-6E8A-4147-A177-3AD203B41FA5}">
                      <a16:colId xmlns:a16="http://schemas.microsoft.com/office/drawing/2014/main" val="3878518216"/>
                    </a:ext>
                  </a:extLst>
                </a:gridCol>
                <a:gridCol w="3707384">
                  <a:extLst>
                    <a:ext uri="{9D8B030D-6E8A-4147-A177-3AD203B41FA5}">
                      <a16:colId xmlns:a16="http://schemas.microsoft.com/office/drawing/2014/main" val="1052114075"/>
                    </a:ext>
                  </a:extLst>
                </a:gridCol>
              </a:tblGrid>
              <a:tr h="342314">
                <a:tc>
                  <a:txBody>
                    <a:bodyPr/>
                    <a:lstStyle/>
                    <a:p>
                      <a:pPr algn="ctr" rtl="1"/>
                      <a:r>
                        <a:rPr lang="en-US" dirty="0">
                          <a:solidFill>
                            <a:schemeClr val="tx2">
                              <a:lumMod val="50000"/>
                            </a:schemeClr>
                          </a:solidFill>
                        </a:rPr>
                        <a:t>EFL </a:t>
                      </a:r>
                    </a:p>
                    <a:p>
                      <a:pPr algn="ctr" rtl="1"/>
                      <a:r>
                        <a:rPr lang="en-US" dirty="0">
                          <a:solidFill>
                            <a:schemeClr val="tx2">
                              <a:lumMod val="50000"/>
                            </a:schemeClr>
                          </a:solidFill>
                        </a:rPr>
                        <a:t>Constructs</a:t>
                      </a:r>
                      <a:endParaRPr lang="he-IL" dirty="0">
                        <a:solidFill>
                          <a:schemeClr val="tx2">
                            <a:lumMod val="50000"/>
                          </a:schemeClr>
                        </a:solidFill>
                      </a:endParaRPr>
                    </a:p>
                  </a:txBody>
                  <a:tcPr/>
                </a:tc>
                <a:tc>
                  <a:txBody>
                    <a:bodyPr/>
                    <a:lstStyle/>
                    <a:p>
                      <a:pPr algn="ctr" rtl="1"/>
                      <a:r>
                        <a:rPr lang="en-US" dirty="0">
                          <a:solidFill>
                            <a:schemeClr val="tx2">
                              <a:lumMod val="50000"/>
                            </a:schemeClr>
                          </a:solidFill>
                        </a:rPr>
                        <a:t>Parallel Design </a:t>
                      </a:r>
                    </a:p>
                    <a:p>
                      <a:pPr algn="ctr" rtl="1"/>
                      <a:r>
                        <a:rPr lang="en-US" dirty="0">
                          <a:solidFill>
                            <a:schemeClr val="tx2">
                              <a:lumMod val="50000"/>
                            </a:schemeClr>
                          </a:solidFill>
                        </a:rPr>
                        <a:t>Patterns</a:t>
                      </a:r>
                      <a:endParaRPr lang="he-IL" dirty="0">
                        <a:solidFill>
                          <a:schemeClr val="tx2">
                            <a:lumMod val="50000"/>
                          </a:schemeClr>
                        </a:solidFill>
                      </a:endParaRPr>
                    </a:p>
                  </a:txBody>
                  <a:tcPr/>
                </a:tc>
                <a:extLst>
                  <a:ext uri="{0D108BD9-81ED-4DB2-BD59-A6C34878D82A}">
                    <a16:rowId xmlns:a16="http://schemas.microsoft.com/office/drawing/2014/main" val="1015709183"/>
                  </a:ext>
                </a:extLst>
              </a:tr>
              <a:tr h="572086">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Assignment Block</a:t>
                      </a:r>
                    </a:p>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err="1">
                          <a:solidFill>
                            <a:schemeClr val="tx1"/>
                          </a:solidFill>
                          <a:latin typeface="+mn-lt"/>
                          <a:ea typeface="+mn-ea"/>
                          <a:cs typeface="+mn-cs"/>
                        </a:rPr>
                        <a:t>Pif</a:t>
                      </a:r>
                      <a:r>
                        <a:rPr kumimoji="0" lang="en-US" sz="1800" b="0" kern="1200" dirty="0">
                          <a:solidFill>
                            <a:schemeClr val="tx1"/>
                          </a:solidFill>
                          <a:latin typeface="+mn-lt"/>
                          <a:ea typeface="+mn-ea"/>
                          <a:cs typeface="+mn-cs"/>
                        </a:rPr>
                        <a:t> Block</a:t>
                      </a:r>
                      <a:endParaRPr kumimoji="0" lang="he-IL" sz="1800" b="0" kern="1200" dirty="0">
                        <a:solidFill>
                          <a:schemeClr val="tx1"/>
                        </a:solidFill>
                        <a:latin typeface="+mn-lt"/>
                        <a:ea typeface="+mn-ea"/>
                        <a:cs typeface="+mn-cs"/>
                      </a:endParaRPr>
                    </a:p>
                  </a:txBody>
                  <a:tcPr>
                    <a:solidFill>
                      <a:schemeClr val="bg1"/>
                    </a:solidFill>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Fork-Join Pattern</a:t>
                      </a:r>
                    </a:p>
                  </a:txBody>
                  <a:tcPr>
                    <a:solidFill>
                      <a:schemeClr val="bg1"/>
                    </a:solidFill>
                  </a:tcPr>
                </a:tc>
                <a:extLst>
                  <a:ext uri="{0D108BD9-81ED-4DB2-BD59-A6C34878D82A}">
                    <a16:rowId xmlns:a16="http://schemas.microsoft.com/office/drawing/2014/main" val="184113265"/>
                  </a:ext>
                </a:extLst>
              </a:tr>
              <a:tr h="572086">
                <a:tc>
                  <a:txBody>
                    <a:bodyPr/>
                    <a:lstStyle/>
                    <a:p>
                      <a:pPr rtl="1"/>
                      <a:r>
                        <a:rPr lang="en-US" b="0" dirty="0">
                          <a:solidFill>
                            <a:schemeClr val="tx1"/>
                          </a:solidFill>
                        </a:rPr>
                        <a:t>For Block</a:t>
                      </a:r>
                      <a:endParaRPr lang="he-IL" b="0" dirty="0">
                        <a:solidFill>
                          <a:schemeClr val="tx1"/>
                        </a:solidFill>
                      </a:endParaRPr>
                    </a:p>
                  </a:txBody>
                  <a:tcPr>
                    <a:solidFill>
                      <a:schemeClr val="bg1"/>
                    </a:solidFill>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Master-Worker Pattern</a:t>
                      </a:r>
                    </a:p>
                  </a:txBody>
                  <a:tcPr>
                    <a:solidFill>
                      <a:schemeClr val="bg1"/>
                    </a:solidFill>
                  </a:tcPr>
                </a:tc>
                <a:extLst>
                  <a:ext uri="{0D108BD9-81ED-4DB2-BD59-A6C34878D82A}">
                    <a16:rowId xmlns:a16="http://schemas.microsoft.com/office/drawing/2014/main" val="2166876167"/>
                  </a:ext>
                </a:extLst>
              </a:tr>
              <a:tr h="572086">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err="1">
                          <a:solidFill>
                            <a:schemeClr val="tx1"/>
                          </a:solidFill>
                          <a:latin typeface="+mn-lt"/>
                          <a:ea typeface="+mn-ea"/>
                          <a:cs typeface="+mn-cs"/>
                        </a:rPr>
                        <a:t>MapLoop</a:t>
                      </a:r>
                      <a:r>
                        <a:rPr kumimoji="0" lang="en-US" sz="1800" b="0" kern="1200" dirty="0">
                          <a:solidFill>
                            <a:schemeClr val="tx1"/>
                          </a:solidFill>
                          <a:latin typeface="+mn-lt"/>
                          <a:ea typeface="+mn-ea"/>
                          <a:cs typeface="+mn-cs"/>
                        </a:rPr>
                        <a:t> Block</a:t>
                      </a:r>
                    </a:p>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Loop Block</a:t>
                      </a:r>
                    </a:p>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For Block</a:t>
                      </a:r>
                      <a:endParaRPr kumimoji="0" lang="he-IL" sz="1800" b="0" kern="1200" dirty="0">
                        <a:solidFill>
                          <a:schemeClr val="tx1"/>
                        </a:solidFill>
                        <a:latin typeface="+mn-lt"/>
                        <a:ea typeface="+mn-ea"/>
                        <a:cs typeface="+mn-cs"/>
                      </a:endParaRPr>
                    </a:p>
                  </a:txBody>
                  <a:tcPr>
                    <a:solidFill>
                      <a:schemeClr val="bg1"/>
                    </a:solidFill>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Map Pattern</a:t>
                      </a:r>
                    </a:p>
                  </a:txBody>
                  <a:tcPr>
                    <a:solidFill>
                      <a:schemeClr val="bg1"/>
                    </a:solidFill>
                  </a:tcPr>
                </a:tc>
                <a:extLst>
                  <a:ext uri="{0D108BD9-81ED-4DB2-BD59-A6C34878D82A}">
                    <a16:rowId xmlns:a16="http://schemas.microsoft.com/office/drawing/2014/main" val="830495562"/>
                  </a:ext>
                </a:extLst>
              </a:tr>
              <a:tr h="572086">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err="1">
                          <a:solidFill>
                            <a:schemeClr val="tx1"/>
                          </a:solidFill>
                          <a:latin typeface="+mn-lt"/>
                          <a:ea typeface="+mn-ea"/>
                          <a:cs typeface="+mn-cs"/>
                        </a:rPr>
                        <a:t>LogLoop</a:t>
                      </a:r>
                      <a:r>
                        <a:rPr kumimoji="0" lang="en-US" sz="1800" b="0" kern="1200" dirty="0">
                          <a:solidFill>
                            <a:schemeClr val="tx1"/>
                          </a:solidFill>
                          <a:latin typeface="+mn-lt"/>
                          <a:ea typeface="+mn-ea"/>
                          <a:cs typeface="+mn-cs"/>
                        </a:rPr>
                        <a:t> Block</a:t>
                      </a:r>
                      <a:endParaRPr kumimoji="0" lang="he-IL" sz="1800" b="0" kern="1200" dirty="0">
                        <a:solidFill>
                          <a:schemeClr val="tx1"/>
                        </a:solidFill>
                        <a:latin typeface="+mn-lt"/>
                        <a:ea typeface="+mn-ea"/>
                        <a:cs typeface="+mn-cs"/>
                      </a:endParaRPr>
                    </a:p>
                  </a:txBody>
                  <a:tcPr>
                    <a:solidFill>
                      <a:schemeClr val="bg1"/>
                    </a:solidFill>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Reduce Pattern</a:t>
                      </a:r>
                    </a:p>
                  </a:txBody>
                  <a:tcPr>
                    <a:solidFill>
                      <a:schemeClr val="bg1"/>
                    </a:solidFill>
                  </a:tcPr>
                </a:tc>
                <a:extLst>
                  <a:ext uri="{0D108BD9-81ED-4DB2-BD59-A6C34878D82A}">
                    <a16:rowId xmlns:a16="http://schemas.microsoft.com/office/drawing/2014/main" val="1340012056"/>
                  </a:ext>
                </a:extLst>
              </a:tr>
              <a:tr h="5720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For Block</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kern="1200" dirty="0" err="1">
                          <a:solidFill>
                            <a:schemeClr val="tx1"/>
                          </a:solidFill>
                          <a:latin typeface="+mn-lt"/>
                          <a:ea typeface="+mn-ea"/>
                          <a:cs typeface="+mn-cs"/>
                        </a:rPr>
                        <a:t>MapLoop</a:t>
                      </a:r>
                      <a:r>
                        <a:rPr kumimoji="0" lang="en-US" sz="1800" b="0" kern="1200" dirty="0">
                          <a:solidFill>
                            <a:schemeClr val="tx1"/>
                          </a:solidFill>
                          <a:latin typeface="+mn-lt"/>
                          <a:ea typeface="+mn-ea"/>
                          <a:cs typeface="+mn-cs"/>
                        </a:rPr>
                        <a:t> Block</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Loop Block</a:t>
                      </a:r>
                      <a:endParaRPr kumimoji="0" lang="he-IL" sz="1800" b="0" kern="1200" dirty="0">
                        <a:solidFill>
                          <a:schemeClr val="tx1"/>
                        </a:solidFill>
                        <a:latin typeface="+mn-lt"/>
                        <a:ea typeface="+mn-ea"/>
                        <a:cs typeface="+mn-cs"/>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Filter Pattern  (Map)</a:t>
                      </a:r>
                    </a:p>
                  </a:txBody>
                  <a:tcPr>
                    <a:solidFill>
                      <a:schemeClr val="bg1"/>
                    </a:solidFill>
                  </a:tcPr>
                </a:tc>
                <a:extLst>
                  <a:ext uri="{0D108BD9-81ED-4DB2-BD59-A6C34878D82A}">
                    <a16:rowId xmlns:a16="http://schemas.microsoft.com/office/drawing/2014/main" val="1294519877"/>
                  </a:ext>
                </a:extLst>
              </a:tr>
              <a:tr h="572086">
                <a:tc>
                  <a:txBody>
                    <a:bodyPr/>
                    <a:lstStyle/>
                    <a:p>
                      <a:pPr rtl="1"/>
                      <a:r>
                        <a:rPr lang="en-US" b="0" dirty="0">
                          <a:solidFill>
                            <a:schemeClr val="tx1"/>
                          </a:solidFill>
                        </a:rPr>
                        <a:t>If Block</a:t>
                      </a:r>
                      <a:endParaRPr lang="he-IL" b="0" dirty="0">
                        <a:solidFill>
                          <a:schemeClr val="tx1"/>
                        </a:solidFill>
                      </a:endParaRPr>
                    </a:p>
                  </a:txBody>
                  <a:tcPr>
                    <a:solidFill>
                      <a:schemeClr val="bg1"/>
                    </a:solidFill>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endParaRPr kumimoji="0" lang="en-US" sz="1800" b="0" kern="1200" dirty="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2489825925"/>
                  </a:ext>
                </a:extLst>
              </a:tr>
            </a:tbl>
          </a:graphicData>
        </a:graphic>
      </p:graphicFrame>
    </p:spTree>
    <p:extLst>
      <p:ext uri="{BB962C8B-B14F-4D97-AF65-F5344CB8AC3E}">
        <p14:creationId xmlns:p14="http://schemas.microsoft.com/office/powerpoint/2010/main" val="1845751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71816" cy="838200"/>
          </a:xfrm>
        </p:spPr>
        <p:txBody>
          <a:bodyPr>
            <a:normAutofit fontScale="90000"/>
          </a:bodyPr>
          <a:lstStyle/>
          <a:p>
            <a:pPr algn="ctr"/>
            <a:r>
              <a:rPr lang="en-US" dirty="0"/>
              <a:t>Parallel Design Patterns </a:t>
            </a:r>
            <a:br>
              <a:rPr lang="en-US" dirty="0"/>
            </a:br>
            <a:r>
              <a:rPr lang="en-US" dirty="0"/>
              <a:t>implemented in EFL</a:t>
            </a:r>
          </a:p>
        </p:txBody>
      </p:sp>
      <p:sp>
        <p:nvSpPr>
          <p:cNvPr id="4" name="Slide Number Placeholder 3"/>
          <p:cNvSpPr>
            <a:spLocks noGrp="1"/>
          </p:cNvSpPr>
          <p:nvPr>
            <p:ph type="sldNum" sz="quarter" idx="1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3E44B9F-71F6-4835-9FFA-F5D7A1BB29B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a:ln>
                <a:noFill/>
              </a:ln>
              <a:solidFill>
                <a:sysClr val="windowText" lastClr="000000"/>
              </a:solidFill>
              <a:effectLst/>
              <a:uLnTx/>
              <a:uFillTx/>
            </a:endParaRPr>
          </a:p>
        </p:txBody>
      </p:sp>
      <p:graphicFrame>
        <p:nvGraphicFramePr>
          <p:cNvPr id="7" name="Table 6"/>
          <p:cNvGraphicFramePr>
            <a:graphicFrameLocks noGrp="1"/>
          </p:cNvGraphicFramePr>
          <p:nvPr>
            <p:extLst>
              <p:ext uri="{D42A27DB-BD31-4B8C-83A1-F6EECF244321}">
                <p14:modId xmlns:p14="http://schemas.microsoft.com/office/powerpoint/2010/main" val="172940756"/>
              </p:ext>
            </p:extLst>
          </p:nvPr>
        </p:nvGraphicFramePr>
        <p:xfrm>
          <a:off x="356616" y="1184373"/>
          <a:ext cx="8077200" cy="4825218"/>
        </p:xfrm>
        <a:graphic>
          <a:graphicData uri="http://schemas.openxmlformats.org/drawingml/2006/table">
            <a:tbl>
              <a:tblPr rtl="1" firstRow="1" bandRow="1">
                <a:tableStyleId>{616DA210-FB5B-4158-B5E0-FEB733F419BA}</a:tableStyleId>
              </a:tblPr>
              <a:tblGrid>
                <a:gridCol w="4369816">
                  <a:extLst>
                    <a:ext uri="{9D8B030D-6E8A-4147-A177-3AD203B41FA5}">
                      <a16:colId xmlns:a16="http://schemas.microsoft.com/office/drawing/2014/main" val="3878518216"/>
                    </a:ext>
                  </a:extLst>
                </a:gridCol>
                <a:gridCol w="3707384">
                  <a:extLst>
                    <a:ext uri="{9D8B030D-6E8A-4147-A177-3AD203B41FA5}">
                      <a16:colId xmlns:a16="http://schemas.microsoft.com/office/drawing/2014/main" val="1052114075"/>
                    </a:ext>
                  </a:extLst>
                </a:gridCol>
              </a:tblGrid>
              <a:tr h="342314">
                <a:tc>
                  <a:txBody>
                    <a:bodyPr/>
                    <a:lstStyle/>
                    <a:p>
                      <a:pPr algn="ctr" rtl="1"/>
                      <a:r>
                        <a:rPr lang="en-US" dirty="0">
                          <a:solidFill>
                            <a:schemeClr val="tx2">
                              <a:lumMod val="50000"/>
                            </a:schemeClr>
                          </a:solidFill>
                        </a:rPr>
                        <a:t>EFL </a:t>
                      </a:r>
                    </a:p>
                    <a:p>
                      <a:pPr algn="ctr" rtl="1"/>
                      <a:r>
                        <a:rPr lang="en-US" dirty="0">
                          <a:solidFill>
                            <a:schemeClr val="tx2">
                              <a:lumMod val="50000"/>
                            </a:schemeClr>
                          </a:solidFill>
                        </a:rPr>
                        <a:t>Constructs</a:t>
                      </a:r>
                      <a:endParaRPr lang="he-IL" dirty="0">
                        <a:solidFill>
                          <a:schemeClr val="tx2">
                            <a:lumMod val="50000"/>
                          </a:schemeClr>
                        </a:solidFill>
                      </a:endParaRPr>
                    </a:p>
                  </a:txBody>
                  <a:tcPr/>
                </a:tc>
                <a:tc>
                  <a:txBody>
                    <a:bodyPr/>
                    <a:lstStyle/>
                    <a:p>
                      <a:pPr algn="ctr" rtl="1"/>
                      <a:r>
                        <a:rPr lang="en-US" dirty="0">
                          <a:solidFill>
                            <a:schemeClr val="tx2">
                              <a:lumMod val="50000"/>
                            </a:schemeClr>
                          </a:solidFill>
                        </a:rPr>
                        <a:t>Parallel Design </a:t>
                      </a:r>
                    </a:p>
                    <a:p>
                      <a:pPr algn="ctr" rtl="1"/>
                      <a:r>
                        <a:rPr lang="en-US" dirty="0">
                          <a:solidFill>
                            <a:schemeClr val="tx2">
                              <a:lumMod val="50000"/>
                            </a:schemeClr>
                          </a:solidFill>
                        </a:rPr>
                        <a:t>Patterns</a:t>
                      </a:r>
                      <a:endParaRPr lang="he-IL" dirty="0">
                        <a:solidFill>
                          <a:schemeClr val="tx2">
                            <a:lumMod val="50000"/>
                          </a:schemeClr>
                        </a:solidFill>
                      </a:endParaRPr>
                    </a:p>
                  </a:txBody>
                  <a:tcPr/>
                </a:tc>
                <a:extLst>
                  <a:ext uri="{0D108BD9-81ED-4DB2-BD59-A6C34878D82A}">
                    <a16:rowId xmlns:a16="http://schemas.microsoft.com/office/drawing/2014/main" val="1015709183"/>
                  </a:ext>
                </a:extLst>
              </a:tr>
              <a:tr h="572086">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1" kern="1200" dirty="0">
                          <a:solidFill>
                            <a:srgbClr val="C00000"/>
                          </a:solidFill>
                          <a:latin typeface="+mn-lt"/>
                          <a:ea typeface="+mn-ea"/>
                          <a:cs typeface="+mn-cs"/>
                        </a:rPr>
                        <a:t>Assignment Block</a:t>
                      </a:r>
                    </a:p>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1" kern="1200" dirty="0" err="1">
                          <a:solidFill>
                            <a:srgbClr val="C00000"/>
                          </a:solidFill>
                          <a:latin typeface="+mn-lt"/>
                          <a:ea typeface="+mn-ea"/>
                          <a:cs typeface="+mn-cs"/>
                        </a:rPr>
                        <a:t>Pif</a:t>
                      </a:r>
                      <a:r>
                        <a:rPr kumimoji="0" lang="en-US" sz="1800" b="1" kern="1200" dirty="0">
                          <a:solidFill>
                            <a:srgbClr val="C00000"/>
                          </a:solidFill>
                          <a:latin typeface="+mn-lt"/>
                          <a:ea typeface="+mn-ea"/>
                          <a:cs typeface="+mn-cs"/>
                        </a:rPr>
                        <a:t> Block</a:t>
                      </a:r>
                      <a:endParaRPr kumimoji="0" lang="he-IL" sz="1800" b="1" kern="1200" dirty="0">
                        <a:solidFill>
                          <a:srgbClr val="C00000"/>
                        </a:solidFill>
                        <a:latin typeface="+mn-lt"/>
                        <a:ea typeface="+mn-ea"/>
                        <a:cs typeface="+mn-cs"/>
                      </a:endParaRPr>
                    </a:p>
                  </a:txBody>
                  <a:tcPr>
                    <a:solidFill>
                      <a:srgbClr val="FFFF99"/>
                    </a:solidFill>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1" kern="1200" dirty="0">
                          <a:solidFill>
                            <a:srgbClr val="C00000"/>
                          </a:solidFill>
                          <a:latin typeface="+mn-lt"/>
                          <a:ea typeface="+mn-ea"/>
                          <a:cs typeface="+mn-cs"/>
                        </a:rPr>
                        <a:t>Fork-Join Pattern</a:t>
                      </a:r>
                    </a:p>
                  </a:txBody>
                  <a:tcPr>
                    <a:solidFill>
                      <a:srgbClr val="FFFF99"/>
                    </a:solidFill>
                  </a:tcPr>
                </a:tc>
                <a:extLst>
                  <a:ext uri="{0D108BD9-81ED-4DB2-BD59-A6C34878D82A}">
                    <a16:rowId xmlns:a16="http://schemas.microsoft.com/office/drawing/2014/main" val="184113265"/>
                  </a:ext>
                </a:extLst>
              </a:tr>
              <a:tr h="572086">
                <a:tc>
                  <a:txBody>
                    <a:bodyPr/>
                    <a:lstStyle/>
                    <a:p>
                      <a:pPr rtl="1"/>
                      <a:r>
                        <a:rPr lang="en-US" b="0" dirty="0">
                          <a:solidFill>
                            <a:schemeClr val="tx1"/>
                          </a:solidFill>
                        </a:rPr>
                        <a:t>For Block</a:t>
                      </a:r>
                      <a:endParaRPr lang="he-IL" b="0" dirty="0">
                        <a:solidFill>
                          <a:schemeClr val="tx1"/>
                        </a:solidFill>
                      </a:endParaRPr>
                    </a:p>
                  </a:txBody>
                  <a:tcPr>
                    <a:solidFill>
                      <a:schemeClr val="bg1"/>
                    </a:solidFill>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Master-Worker Pattern</a:t>
                      </a:r>
                    </a:p>
                  </a:txBody>
                  <a:tcPr>
                    <a:solidFill>
                      <a:schemeClr val="bg1"/>
                    </a:solidFill>
                  </a:tcPr>
                </a:tc>
                <a:extLst>
                  <a:ext uri="{0D108BD9-81ED-4DB2-BD59-A6C34878D82A}">
                    <a16:rowId xmlns:a16="http://schemas.microsoft.com/office/drawing/2014/main" val="2166876167"/>
                  </a:ext>
                </a:extLst>
              </a:tr>
              <a:tr h="572086">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err="1">
                          <a:solidFill>
                            <a:schemeClr val="tx1"/>
                          </a:solidFill>
                          <a:latin typeface="+mn-lt"/>
                          <a:ea typeface="+mn-ea"/>
                          <a:cs typeface="+mn-cs"/>
                        </a:rPr>
                        <a:t>MapLoop</a:t>
                      </a:r>
                      <a:r>
                        <a:rPr kumimoji="0" lang="en-US" sz="1800" b="0" kern="1200" dirty="0">
                          <a:solidFill>
                            <a:schemeClr val="tx1"/>
                          </a:solidFill>
                          <a:latin typeface="+mn-lt"/>
                          <a:ea typeface="+mn-ea"/>
                          <a:cs typeface="+mn-cs"/>
                        </a:rPr>
                        <a:t> Block</a:t>
                      </a:r>
                    </a:p>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Loop Block</a:t>
                      </a:r>
                      <a:endParaRPr kumimoji="0" lang="he-IL" sz="1800" b="0" kern="1200" dirty="0">
                        <a:solidFill>
                          <a:schemeClr val="tx1"/>
                        </a:solidFill>
                        <a:latin typeface="+mn-lt"/>
                        <a:ea typeface="+mn-ea"/>
                        <a:cs typeface="+mn-cs"/>
                      </a:endParaRPr>
                    </a:p>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For Block</a:t>
                      </a:r>
                      <a:endParaRPr kumimoji="0" lang="he-IL" sz="1800" b="0" kern="1200" dirty="0">
                        <a:solidFill>
                          <a:schemeClr val="tx1"/>
                        </a:solidFill>
                        <a:latin typeface="+mn-lt"/>
                        <a:ea typeface="+mn-ea"/>
                        <a:cs typeface="+mn-cs"/>
                      </a:endParaRPr>
                    </a:p>
                  </a:txBody>
                  <a:tcPr>
                    <a:solidFill>
                      <a:schemeClr val="bg1"/>
                    </a:solidFill>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Map Pattern</a:t>
                      </a:r>
                    </a:p>
                  </a:txBody>
                  <a:tcPr>
                    <a:solidFill>
                      <a:schemeClr val="bg1"/>
                    </a:solidFill>
                  </a:tcPr>
                </a:tc>
                <a:extLst>
                  <a:ext uri="{0D108BD9-81ED-4DB2-BD59-A6C34878D82A}">
                    <a16:rowId xmlns:a16="http://schemas.microsoft.com/office/drawing/2014/main" val="830495562"/>
                  </a:ext>
                </a:extLst>
              </a:tr>
              <a:tr h="572086">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err="1">
                          <a:solidFill>
                            <a:schemeClr val="tx1"/>
                          </a:solidFill>
                          <a:latin typeface="+mn-lt"/>
                          <a:ea typeface="+mn-ea"/>
                          <a:cs typeface="+mn-cs"/>
                        </a:rPr>
                        <a:t>LogLoop</a:t>
                      </a:r>
                      <a:r>
                        <a:rPr kumimoji="0" lang="en-US" sz="1800" b="0" kern="1200" dirty="0">
                          <a:solidFill>
                            <a:schemeClr val="tx1"/>
                          </a:solidFill>
                          <a:latin typeface="+mn-lt"/>
                          <a:ea typeface="+mn-ea"/>
                          <a:cs typeface="+mn-cs"/>
                        </a:rPr>
                        <a:t> Block</a:t>
                      </a:r>
                      <a:endParaRPr kumimoji="0" lang="he-IL" sz="1800" b="0" kern="1200" dirty="0">
                        <a:solidFill>
                          <a:schemeClr val="tx1"/>
                        </a:solidFill>
                        <a:latin typeface="+mn-lt"/>
                        <a:ea typeface="+mn-ea"/>
                        <a:cs typeface="+mn-cs"/>
                      </a:endParaRPr>
                    </a:p>
                  </a:txBody>
                  <a:tcPr>
                    <a:solidFill>
                      <a:schemeClr val="bg1"/>
                    </a:solidFill>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Reduce Pattern</a:t>
                      </a:r>
                    </a:p>
                  </a:txBody>
                  <a:tcPr>
                    <a:solidFill>
                      <a:schemeClr val="bg1"/>
                    </a:solidFill>
                  </a:tcPr>
                </a:tc>
                <a:extLst>
                  <a:ext uri="{0D108BD9-81ED-4DB2-BD59-A6C34878D82A}">
                    <a16:rowId xmlns:a16="http://schemas.microsoft.com/office/drawing/2014/main" val="1340012056"/>
                  </a:ext>
                </a:extLst>
              </a:tr>
              <a:tr h="5720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For Block</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kern="1200" dirty="0" err="1">
                          <a:solidFill>
                            <a:schemeClr val="tx1"/>
                          </a:solidFill>
                          <a:latin typeface="+mn-lt"/>
                          <a:ea typeface="+mn-ea"/>
                          <a:cs typeface="+mn-cs"/>
                        </a:rPr>
                        <a:t>MapLoop</a:t>
                      </a:r>
                      <a:r>
                        <a:rPr kumimoji="0" lang="en-US" sz="1800" b="0" kern="1200" dirty="0">
                          <a:solidFill>
                            <a:schemeClr val="tx1"/>
                          </a:solidFill>
                          <a:latin typeface="+mn-lt"/>
                          <a:ea typeface="+mn-ea"/>
                          <a:cs typeface="+mn-cs"/>
                        </a:rPr>
                        <a:t> Block</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Loop Block</a:t>
                      </a:r>
                      <a:endParaRPr kumimoji="0" lang="he-IL" sz="1800" b="0" kern="1200" dirty="0">
                        <a:solidFill>
                          <a:schemeClr val="tx1"/>
                        </a:solidFill>
                        <a:latin typeface="+mn-lt"/>
                        <a:ea typeface="+mn-ea"/>
                        <a:cs typeface="+mn-cs"/>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Filter Pattern  (Map)</a:t>
                      </a:r>
                    </a:p>
                  </a:txBody>
                  <a:tcPr>
                    <a:solidFill>
                      <a:schemeClr val="bg1"/>
                    </a:solidFill>
                  </a:tcPr>
                </a:tc>
                <a:extLst>
                  <a:ext uri="{0D108BD9-81ED-4DB2-BD59-A6C34878D82A}">
                    <a16:rowId xmlns:a16="http://schemas.microsoft.com/office/drawing/2014/main" val="1294519877"/>
                  </a:ext>
                </a:extLst>
              </a:tr>
              <a:tr h="572086">
                <a:tc>
                  <a:txBody>
                    <a:bodyPr/>
                    <a:lstStyle/>
                    <a:p>
                      <a:pPr rtl="1"/>
                      <a:r>
                        <a:rPr lang="en-US" b="0" dirty="0">
                          <a:solidFill>
                            <a:schemeClr val="tx1"/>
                          </a:solidFill>
                        </a:rPr>
                        <a:t>If Block</a:t>
                      </a:r>
                      <a:endParaRPr lang="he-IL" b="0" dirty="0">
                        <a:solidFill>
                          <a:schemeClr val="tx1"/>
                        </a:solidFill>
                      </a:endParaRPr>
                    </a:p>
                  </a:txBody>
                  <a:tcPr>
                    <a:solidFill>
                      <a:schemeClr val="bg1"/>
                    </a:solidFill>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endParaRPr kumimoji="0" lang="en-US" sz="1800" b="0" kern="1200" dirty="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2489825925"/>
                  </a:ext>
                </a:extLst>
              </a:tr>
            </a:tbl>
          </a:graphicData>
        </a:graphic>
      </p:graphicFrame>
    </p:spTree>
    <p:extLst>
      <p:ext uri="{BB962C8B-B14F-4D97-AF65-F5344CB8AC3E}">
        <p14:creationId xmlns:p14="http://schemas.microsoft.com/office/powerpoint/2010/main" val="2742971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336" y="187136"/>
            <a:ext cx="7467600" cy="457200"/>
          </a:xfrm>
        </p:spPr>
        <p:txBody>
          <a:bodyPr>
            <a:normAutofit fontScale="90000"/>
          </a:bodyPr>
          <a:lstStyle/>
          <a:p>
            <a:pPr algn="ctr"/>
            <a:r>
              <a:rPr lang="en-US" b="1" dirty="0"/>
              <a:t>Fork-Join Pattern</a:t>
            </a:r>
          </a:p>
        </p:txBody>
      </p:sp>
      <p:sp>
        <p:nvSpPr>
          <p:cNvPr id="4" name="Slide Number Placeholder 3"/>
          <p:cNvSpPr>
            <a:spLocks noGrp="1"/>
          </p:cNvSpPr>
          <p:nvPr>
            <p:ph type="sldNum" sz="quarter" idx="15"/>
          </p:nvPr>
        </p:nvSpPr>
        <p:spPr/>
        <p:txBody>
          <a:bodyPr/>
          <a:lstStyle/>
          <a:p>
            <a:fld id="{03E44B9F-71F6-4835-9FFA-F5D7A1BB29B6}" type="slidenum">
              <a:rPr lang="en-US" smtClean="0"/>
              <a:pPr/>
              <a:t>19</a:t>
            </a:fld>
            <a:endParaRPr lang="en-US"/>
          </a:p>
        </p:txBody>
      </p:sp>
      <p:grpSp>
        <p:nvGrpSpPr>
          <p:cNvPr id="9" name="Group 8"/>
          <p:cNvGrpSpPr/>
          <p:nvPr/>
        </p:nvGrpSpPr>
        <p:grpSpPr>
          <a:xfrm>
            <a:off x="898337" y="364936"/>
            <a:ext cx="7245230" cy="6108289"/>
            <a:chOff x="898337" y="364936"/>
            <a:chExt cx="7245230" cy="6108289"/>
          </a:xfrm>
        </p:grpSpPr>
        <p:grpSp>
          <p:nvGrpSpPr>
            <p:cNvPr id="66" name="Group 65"/>
            <p:cNvGrpSpPr/>
            <p:nvPr/>
          </p:nvGrpSpPr>
          <p:grpSpPr>
            <a:xfrm>
              <a:off x="920470" y="909807"/>
              <a:ext cx="6191162" cy="5395743"/>
              <a:chOff x="920470" y="909807"/>
              <a:chExt cx="6191162" cy="5395743"/>
            </a:xfrm>
          </p:grpSpPr>
          <p:pic>
            <p:nvPicPr>
              <p:cNvPr id="3" name="Picture 2"/>
              <p:cNvPicPr>
                <a:picLocks noChangeAspect="1"/>
              </p:cNvPicPr>
              <p:nvPr/>
            </p:nvPicPr>
            <p:blipFill>
              <a:blip r:embed="rId3"/>
              <a:stretch>
                <a:fillRect/>
              </a:stretch>
            </p:blipFill>
            <p:spPr>
              <a:xfrm>
                <a:off x="1447800" y="3200400"/>
                <a:ext cx="5663832" cy="781660"/>
              </a:xfrm>
              <a:prstGeom prst="rect">
                <a:avLst/>
              </a:prstGeom>
              <a:ln w="12700">
                <a:solidFill>
                  <a:schemeClr val="tx1"/>
                </a:solidFill>
              </a:ln>
            </p:spPr>
          </p:pic>
          <p:cxnSp>
            <p:nvCxnSpPr>
              <p:cNvPr id="21" name="Straight Connector 20"/>
              <p:cNvCxnSpPr/>
              <p:nvPr/>
            </p:nvCxnSpPr>
            <p:spPr>
              <a:xfrm>
                <a:off x="3593916" y="3591230"/>
                <a:ext cx="1371600" cy="0"/>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1828800" y="2362200"/>
                <a:ext cx="4876432" cy="963559"/>
                <a:chOff x="1828800" y="2362200"/>
                <a:chExt cx="4876432" cy="963559"/>
              </a:xfrm>
            </p:grpSpPr>
            <p:cxnSp>
              <p:nvCxnSpPr>
                <p:cNvPr id="24" name="Straight Connector 23"/>
                <p:cNvCxnSpPr/>
                <p:nvPr/>
              </p:nvCxnSpPr>
              <p:spPr>
                <a:xfrm flipV="1">
                  <a:off x="1828800" y="2362200"/>
                  <a:ext cx="2362200" cy="959873"/>
                </a:xfrm>
                <a:prstGeom prst="line">
                  <a:avLst/>
                </a:prstGeom>
                <a:ln w="44450" cap="rnd" cmpd="sng">
                  <a:solidFill>
                    <a:schemeClr val="tx1"/>
                  </a:solidFill>
                  <a:prstDash val="solid"/>
                  <a:headEnd type="stealt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22" idx="2"/>
                </p:cNvCxnSpPr>
                <p:nvPr/>
              </p:nvCxnSpPr>
              <p:spPr>
                <a:xfrm flipV="1">
                  <a:off x="2438400" y="2362200"/>
                  <a:ext cx="1752600" cy="958644"/>
                </a:xfrm>
                <a:prstGeom prst="line">
                  <a:avLst/>
                </a:prstGeom>
                <a:ln w="44450" cap="rnd" cmpd="sng">
                  <a:solidFill>
                    <a:schemeClr val="tx1"/>
                  </a:solidFill>
                  <a:prstDash val="solid"/>
                  <a:headEnd type="stealt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22" idx="2"/>
                </p:cNvCxnSpPr>
                <p:nvPr/>
              </p:nvCxnSpPr>
              <p:spPr>
                <a:xfrm flipH="1" flipV="1">
                  <a:off x="4191000" y="2362200"/>
                  <a:ext cx="1866900" cy="963559"/>
                </a:xfrm>
                <a:prstGeom prst="line">
                  <a:avLst/>
                </a:prstGeom>
                <a:ln w="44450" cap="rnd" cmpd="sng">
                  <a:solidFill>
                    <a:schemeClr val="tx1"/>
                  </a:solidFill>
                  <a:prstDash val="solid"/>
                  <a:headEnd type="stealt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22" idx="2"/>
                </p:cNvCxnSpPr>
                <p:nvPr/>
              </p:nvCxnSpPr>
              <p:spPr>
                <a:xfrm flipH="1" flipV="1">
                  <a:off x="4191000" y="2362200"/>
                  <a:ext cx="1149166" cy="953729"/>
                </a:xfrm>
                <a:prstGeom prst="line">
                  <a:avLst/>
                </a:prstGeom>
                <a:ln w="44450" cap="rnd" cmpd="sng">
                  <a:solidFill>
                    <a:schemeClr val="tx1"/>
                  </a:solidFill>
                  <a:prstDash val="solid"/>
                  <a:headEnd type="stealt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22" idx="2"/>
                </p:cNvCxnSpPr>
                <p:nvPr/>
              </p:nvCxnSpPr>
              <p:spPr>
                <a:xfrm flipV="1">
                  <a:off x="3190415" y="2362200"/>
                  <a:ext cx="1000585" cy="961101"/>
                </a:xfrm>
                <a:prstGeom prst="line">
                  <a:avLst/>
                </a:prstGeom>
                <a:ln w="44450" cap="rnd" cmpd="sng">
                  <a:solidFill>
                    <a:schemeClr val="tx1"/>
                  </a:solidFill>
                  <a:prstDash val="solid"/>
                  <a:headEnd type="stealt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endCxn id="22" idx="2"/>
                </p:cNvCxnSpPr>
                <p:nvPr/>
              </p:nvCxnSpPr>
              <p:spPr>
                <a:xfrm flipH="1" flipV="1">
                  <a:off x="4191000" y="2362200"/>
                  <a:ext cx="2514232" cy="958644"/>
                </a:xfrm>
                <a:prstGeom prst="line">
                  <a:avLst/>
                </a:prstGeom>
                <a:ln w="44450" cap="rnd" cmpd="sng">
                  <a:solidFill>
                    <a:schemeClr val="tx1"/>
                  </a:solidFill>
                  <a:prstDash val="solid"/>
                  <a:headEnd type="stealth"/>
                </a:ln>
              </p:spPr>
              <p:style>
                <a:lnRef idx="1">
                  <a:schemeClr val="accent1"/>
                </a:lnRef>
                <a:fillRef idx="0">
                  <a:schemeClr val="accent1"/>
                </a:fillRef>
                <a:effectRef idx="0">
                  <a:schemeClr val="accent1"/>
                </a:effectRef>
                <a:fontRef idx="minor">
                  <a:schemeClr val="tx1"/>
                </a:fontRef>
              </p:style>
            </p:cxnSp>
          </p:grpSp>
          <p:sp>
            <p:nvSpPr>
              <p:cNvPr id="22" name="Rounded Rectangle 21"/>
              <p:cNvSpPr/>
              <p:nvPr/>
            </p:nvSpPr>
            <p:spPr>
              <a:xfrm>
                <a:off x="3771900" y="1828800"/>
                <a:ext cx="838200" cy="5334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41" name="Straight Connector 40"/>
              <p:cNvCxnSpPr/>
              <p:nvPr/>
            </p:nvCxnSpPr>
            <p:spPr>
              <a:xfrm flipH="1">
                <a:off x="4216152" y="3830483"/>
                <a:ext cx="2438280" cy="1015176"/>
              </a:xfrm>
              <a:prstGeom prst="line">
                <a:avLst/>
              </a:prstGeom>
              <a:ln w="44450" cap="rnd" cmpd="sng">
                <a:solidFill>
                  <a:schemeClr val="tx1"/>
                </a:solidFill>
                <a:prstDash val="solid"/>
                <a:headEnd type="none"/>
                <a:tailEnd type="stealt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4216152" y="3830484"/>
                <a:ext cx="1841748" cy="1015175"/>
              </a:xfrm>
              <a:prstGeom prst="line">
                <a:avLst/>
              </a:prstGeom>
              <a:ln w="44450" cap="rnd" cmpd="sng">
                <a:solidFill>
                  <a:schemeClr val="tx1"/>
                </a:solidFill>
                <a:prstDash val="solid"/>
                <a:headEnd type="none"/>
                <a:tailEnd type="stealt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476500" y="3835400"/>
                <a:ext cx="1739652" cy="1010259"/>
              </a:xfrm>
              <a:prstGeom prst="line">
                <a:avLst/>
              </a:prstGeom>
              <a:ln w="44450" cap="rnd" cmpd="sng">
                <a:solidFill>
                  <a:schemeClr val="tx1"/>
                </a:solidFill>
                <a:prstDash val="solid"/>
                <a:headEnd type="none"/>
                <a:tailEnd type="stealt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149600" y="3822700"/>
                <a:ext cx="1066552" cy="1022959"/>
              </a:xfrm>
              <a:prstGeom prst="line">
                <a:avLst/>
              </a:prstGeom>
              <a:ln w="44450" cap="rnd" cmpd="sng">
                <a:solidFill>
                  <a:schemeClr val="tx1"/>
                </a:solidFill>
                <a:prstDash val="solid"/>
                <a:headEnd type="none"/>
                <a:tailEnd type="stealt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4216153" y="3835399"/>
                <a:ext cx="1124013" cy="1010260"/>
              </a:xfrm>
              <a:prstGeom prst="line">
                <a:avLst/>
              </a:prstGeom>
              <a:ln w="44450" cap="rnd" cmpd="sng">
                <a:solidFill>
                  <a:schemeClr val="tx1"/>
                </a:solidFill>
                <a:prstDash val="solid"/>
                <a:headEnd type="none"/>
                <a:tailEnd type="stealt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765300" y="3822700"/>
                <a:ext cx="2450852" cy="1022959"/>
              </a:xfrm>
              <a:prstGeom prst="line">
                <a:avLst/>
              </a:prstGeom>
              <a:ln w="44450" cap="rnd" cmpd="sng">
                <a:solidFill>
                  <a:schemeClr val="tx1"/>
                </a:solidFill>
                <a:prstDash val="solid"/>
                <a:headEnd type="none"/>
                <a:tailEnd type="stealth"/>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3771900" y="4820259"/>
                <a:ext cx="838200" cy="5334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54" name="Straight Connector 53"/>
              <p:cNvCxnSpPr>
                <a:endCxn id="22" idx="0"/>
              </p:cNvCxnSpPr>
              <p:nvPr/>
            </p:nvCxnSpPr>
            <p:spPr>
              <a:xfrm>
                <a:off x="4191000" y="909807"/>
                <a:ext cx="0" cy="918993"/>
              </a:xfrm>
              <a:prstGeom prst="line">
                <a:avLst/>
              </a:prstGeom>
              <a:ln w="44450" cap="rnd" cmpd="sng">
                <a:solidFill>
                  <a:schemeClr val="tx1"/>
                </a:solidFill>
                <a:prstDash val="solid"/>
                <a:headEnd type="none"/>
                <a:tailEnd type="stealt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216152" y="5386557"/>
                <a:ext cx="0" cy="918993"/>
              </a:xfrm>
              <a:prstGeom prst="line">
                <a:avLst/>
              </a:prstGeom>
              <a:ln w="44450" cap="rnd" cmpd="sng">
                <a:solidFill>
                  <a:schemeClr val="tx1"/>
                </a:solidFill>
                <a:prstDash val="solid"/>
                <a:headEnd type="none"/>
                <a:tailEnd type="stealth"/>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784600" y="1901910"/>
                <a:ext cx="800100" cy="384721"/>
              </a:xfrm>
              <a:prstGeom prst="rect">
                <a:avLst/>
              </a:prstGeom>
              <a:noFill/>
            </p:spPr>
            <p:txBody>
              <a:bodyPr wrap="square" rtlCol="1">
                <a:spAutoFit/>
              </a:bodyPr>
              <a:lstStyle/>
              <a:p>
                <a:pPr algn="ctr"/>
                <a:r>
                  <a:rPr lang="en-US" sz="1900" b="1" dirty="0">
                    <a:solidFill>
                      <a:srgbClr val="FFFF00"/>
                    </a:solidFill>
                  </a:rPr>
                  <a:t>Fork</a:t>
                </a:r>
                <a:endParaRPr lang="he-IL" sz="1900" b="1" dirty="0">
                  <a:solidFill>
                    <a:srgbClr val="FFFF00"/>
                  </a:solidFill>
                </a:endParaRPr>
              </a:p>
            </p:txBody>
          </p:sp>
          <p:sp>
            <p:nvSpPr>
              <p:cNvPr id="62" name="TextBox 61"/>
              <p:cNvSpPr txBox="1"/>
              <p:nvPr/>
            </p:nvSpPr>
            <p:spPr>
              <a:xfrm>
                <a:off x="3784600" y="4907298"/>
                <a:ext cx="800100" cy="384721"/>
              </a:xfrm>
              <a:prstGeom prst="rect">
                <a:avLst/>
              </a:prstGeom>
              <a:noFill/>
            </p:spPr>
            <p:txBody>
              <a:bodyPr wrap="square" rtlCol="1">
                <a:spAutoFit/>
              </a:bodyPr>
              <a:lstStyle/>
              <a:p>
                <a:pPr algn="ctr"/>
                <a:r>
                  <a:rPr lang="en-US" sz="1900" b="1" dirty="0">
                    <a:solidFill>
                      <a:srgbClr val="FFFF00"/>
                    </a:solidFill>
                  </a:rPr>
                  <a:t>Join</a:t>
                </a:r>
                <a:endParaRPr lang="he-IL" sz="1900" b="1" dirty="0">
                  <a:solidFill>
                    <a:srgbClr val="FFFF00"/>
                  </a:solidFill>
                </a:endParaRPr>
              </a:p>
            </p:txBody>
          </p:sp>
          <p:sp>
            <p:nvSpPr>
              <p:cNvPr id="64" name="TextBox 63"/>
              <p:cNvSpPr txBox="1"/>
              <p:nvPr/>
            </p:nvSpPr>
            <p:spPr>
              <a:xfrm>
                <a:off x="926852" y="1133936"/>
                <a:ext cx="3352864" cy="369332"/>
              </a:xfrm>
              <a:prstGeom prst="rect">
                <a:avLst/>
              </a:prstGeom>
              <a:noFill/>
            </p:spPr>
            <p:txBody>
              <a:bodyPr wrap="square" rtlCol="1">
                <a:spAutoFit/>
              </a:bodyPr>
              <a:lstStyle/>
              <a:p>
                <a:pPr algn="ctr"/>
                <a:r>
                  <a:rPr lang="en-US" b="1" dirty="0"/>
                  <a:t>Sequential Control Flow</a:t>
                </a:r>
                <a:endParaRPr lang="he-IL" b="1" dirty="0"/>
              </a:p>
            </p:txBody>
          </p:sp>
          <p:sp>
            <p:nvSpPr>
              <p:cNvPr id="65" name="TextBox 64"/>
              <p:cNvSpPr txBox="1"/>
              <p:nvPr/>
            </p:nvSpPr>
            <p:spPr>
              <a:xfrm>
                <a:off x="920470" y="5619581"/>
                <a:ext cx="3352864" cy="369332"/>
              </a:xfrm>
              <a:prstGeom prst="rect">
                <a:avLst/>
              </a:prstGeom>
              <a:noFill/>
            </p:spPr>
            <p:txBody>
              <a:bodyPr wrap="square" rtlCol="1">
                <a:spAutoFit/>
              </a:bodyPr>
              <a:lstStyle/>
              <a:p>
                <a:pPr algn="ctr"/>
                <a:r>
                  <a:rPr lang="en-US" b="1" dirty="0"/>
                  <a:t>Sequential Control Flow</a:t>
                </a:r>
                <a:endParaRPr lang="he-IL" b="1" dirty="0"/>
              </a:p>
            </p:txBody>
          </p:sp>
        </p:grpSp>
        <p:sp>
          <p:nvSpPr>
            <p:cNvPr id="5" name="Rectangle 4"/>
            <p:cNvSpPr/>
            <p:nvPr/>
          </p:nvSpPr>
          <p:spPr>
            <a:xfrm>
              <a:off x="898337" y="758225"/>
              <a:ext cx="7202164" cy="5715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TextBox 6"/>
            <p:cNvSpPr txBox="1"/>
            <p:nvPr/>
          </p:nvSpPr>
          <p:spPr>
            <a:xfrm>
              <a:off x="6467167" y="364936"/>
              <a:ext cx="1676400" cy="369332"/>
            </a:xfrm>
            <a:prstGeom prst="rect">
              <a:avLst/>
            </a:prstGeom>
            <a:noFill/>
          </p:spPr>
          <p:txBody>
            <a:bodyPr wrap="square" rtlCol="1">
              <a:spAutoFit/>
            </a:bodyPr>
            <a:lstStyle/>
            <a:p>
              <a:pPr algn="ctr"/>
              <a:r>
                <a:rPr lang="en-US" b="1" dirty="0">
                  <a:solidFill>
                    <a:schemeClr val="tx2"/>
                  </a:solidFill>
                </a:rPr>
                <a:t>Parent-Task</a:t>
              </a:r>
              <a:endParaRPr lang="he-IL" b="1" dirty="0">
                <a:solidFill>
                  <a:schemeClr val="tx2"/>
                </a:solidFill>
              </a:endParaRPr>
            </a:p>
          </p:txBody>
        </p:sp>
        <p:sp>
          <p:nvSpPr>
            <p:cNvPr id="35" name="TextBox 34"/>
            <p:cNvSpPr txBox="1"/>
            <p:nvPr/>
          </p:nvSpPr>
          <p:spPr>
            <a:xfrm>
              <a:off x="6467167" y="2840910"/>
              <a:ext cx="1676400" cy="369332"/>
            </a:xfrm>
            <a:prstGeom prst="rect">
              <a:avLst/>
            </a:prstGeom>
            <a:noFill/>
          </p:spPr>
          <p:txBody>
            <a:bodyPr wrap="square" rtlCol="1">
              <a:spAutoFit/>
            </a:bodyPr>
            <a:lstStyle/>
            <a:p>
              <a:pPr algn="ctr"/>
              <a:r>
                <a:rPr lang="en-US" b="1" dirty="0">
                  <a:solidFill>
                    <a:schemeClr val="tx2"/>
                  </a:solidFill>
                </a:rPr>
                <a:t>Child-Tasks</a:t>
              </a:r>
              <a:endParaRPr lang="he-IL" b="1" dirty="0">
                <a:solidFill>
                  <a:schemeClr val="tx2"/>
                </a:solidFill>
              </a:endParaRPr>
            </a:p>
          </p:txBody>
        </p:sp>
      </p:grpSp>
    </p:spTree>
    <p:extLst>
      <p:ext uri="{BB962C8B-B14F-4D97-AF65-F5344CB8AC3E}">
        <p14:creationId xmlns:p14="http://schemas.microsoft.com/office/powerpoint/2010/main" val="3187892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462075" cy="655260"/>
          </a:xfrm>
        </p:spPr>
        <p:txBody>
          <a:bodyPr>
            <a:normAutofit/>
          </a:bodyPr>
          <a:lstStyle/>
          <a:p>
            <a:r>
              <a:rPr lang="en-US" sz="2800" dirty="0"/>
              <a:t>agenda</a:t>
            </a:r>
          </a:p>
        </p:txBody>
      </p:sp>
      <p:sp>
        <p:nvSpPr>
          <p:cNvPr id="3" name="Content Placeholder 2"/>
          <p:cNvSpPr>
            <a:spLocks noGrp="1"/>
          </p:cNvSpPr>
          <p:nvPr>
            <p:ph sz="quarter" idx="1"/>
          </p:nvPr>
        </p:nvSpPr>
        <p:spPr/>
        <p:txBody>
          <a:bodyPr>
            <a:normAutofit/>
          </a:bodyPr>
          <a:lstStyle/>
          <a:p>
            <a:pPr>
              <a:spcBef>
                <a:spcPts val="1800"/>
              </a:spcBef>
            </a:pPr>
            <a:r>
              <a:rPr lang="en-US" dirty="0"/>
              <a:t>Motivation</a:t>
            </a:r>
          </a:p>
          <a:p>
            <a:pPr>
              <a:spcBef>
                <a:spcPts val="1800"/>
              </a:spcBef>
            </a:pPr>
            <a:r>
              <a:rPr lang="en-US" dirty="0"/>
              <a:t>Objectives</a:t>
            </a:r>
          </a:p>
          <a:p>
            <a:pPr>
              <a:spcBef>
                <a:spcPts val="1800"/>
              </a:spcBef>
            </a:pPr>
            <a:r>
              <a:rPr lang="en-US" dirty="0"/>
              <a:t>EFL Programming Model</a:t>
            </a:r>
          </a:p>
          <a:p>
            <a:pPr>
              <a:spcBef>
                <a:spcPts val="1800"/>
              </a:spcBef>
            </a:pPr>
            <a:r>
              <a:rPr lang="en-US" dirty="0"/>
              <a:t>EFL Execution Model</a:t>
            </a:r>
          </a:p>
          <a:p>
            <a:pPr>
              <a:spcBef>
                <a:spcPts val="1800"/>
              </a:spcBef>
            </a:pPr>
            <a:r>
              <a:rPr lang="en-US" dirty="0"/>
              <a:t>EFL Implementation</a:t>
            </a:r>
          </a:p>
          <a:p>
            <a:pPr>
              <a:spcBef>
                <a:spcPts val="1800"/>
              </a:spcBef>
            </a:pPr>
            <a:r>
              <a:rPr lang="en-US" dirty="0"/>
              <a:t>Parallel Design Patterns in EFL</a:t>
            </a:r>
          </a:p>
          <a:p>
            <a:pPr>
              <a:spcBef>
                <a:spcPts val="1800"/>
              </a:spcBef>
            </a:pPr>
            <a:r>
              <a:rPr lang="en-US" dirty="0"/>
              <a:t>Conclusions</a:t>
            </a:r>
          </a:p>
          <a:p>
            <a:pPr>
              <a:spcBef>
                <a:spcPts val="1800"/>
              </a:spcBef>
            </a:pPr>
            <a:r>
              <a:rPr lang="en-US" dirty="0"/>
              <a:t>Further Work</a:t>
            </a:r>
          </a:p>
        </p:txBody>
      </p:sp>
      <p:sp>
        <p:nvSpPr>
          <p:cNvPr id="4" name="Slide Number Placeholder 3"/>
          <p:cNvSpPr>
            <a:spLocks noGrp="1"/>
          </p:cNvSpPr>
          <p:nvPr>
            <p:ph type="sldNum" sz="quarter" idx="15"/>
          </p:nvPr>
        </p:nvSpPr>
        <p:spPr/>
        <p:txBody>
          <a:bodyPr/>
          <a:lstStyle/>
          <a:p>
            <a:fld id="{03E44B9F-71F6-4835-9FFA-F5D7A1BB29B6}" type="slidenum">
              <a:rPr lang="en-US" smtClean="0"/>
              <a:pPr/>
              <a:t>2</a:t>
            </a:fld>
            <a:endParaRPr lang="en-US"/>
          </a:p>
        </p:txBody>
      </p:sp>
    </p:spTree>
    <p:extLst>
      <p:ext uri="{BB962C8B-B14F-4D97-AF65-F5344CB8AC3E}">
        <p14:creationId xmlns:p14="http://schemas.microsoft.com/office/powerpoint/2010/main" val="3067118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816" y="228600"/>
            <a:ext cx="7467600" cy="533400"/>
          </a:xfrm>
        </p:spPr>
        <p:txBody>
          <a:bodyPr>
            <a:normAutofit fontScale="90000"/>
          </a:bodyPr>
          <a:lstStyle/>
          <a:p>
            <a:pPr algn="ctr"/>
            <a:r>
              <a:rPr lang="en-US" b="1" dirty="0"/>
              <a:t>Assignment block</a:t>
            </a:r>
          </a:p>
        </p:txBody>
      </p:sp>
      <p:sp>
        <p:nvSpPr>
          <p:cNvPr id="4" name="Slide Number Placeholder 3"/>
          <p:cNvSpPr>
            <a:spLocks noGrp="1"/>
          </p:cNvSpPr>
          <p:nvPr>
            <p:ph type="sldNum" sz="quarter" idx="15"/>
          </p:nvPr>
        </p:nvSpPr>
        <p:spPr/>
        <p:txBody>
          <a:bodyPr/>
          <a:lstStyle/>
          <a:p>
            <a:fld id="{03E44B9F-71F6-4835-9FFA-F5D7A1BB29B6}" type="slidenum">
              <a:rPr lang="en-US" smtClean="0"/>
              <a:pPr/>
              <a:t>20</a:t>
            </a:fld>
            <a:endParaRPr lang="en-US"/>
          </a:p>
        </p:txBody>
      </p:sp>
      <p:sp>
        <p:nvSpPr>
          <p:cNvPr id="6" name="TextBox 5"/>
          <p:cNvSpPr txBox="1"/>
          <p:nvPr/>
        </p:nvSpPr>
        <p:spPr>
          <a:xfrm>
            <a:off x="789753" y="952524"/>
            <a:ext cx="7628056" cy="2585323"/>
          </a:xfrm>
          <a:prstGeom prst="rect">
            <a:avLst/>
          </a:prstGeom>
          <a:noFill/>
          <a:ln w="12700">
            <a:solidFill>
              <a:schemeClr val="tx1"/>
            </a:solidFill>
          </a:ln>
        </p:spPr>
        <p:txBody>
          <a:bodyPr wrap="square" rtlCol="1">
            <a:spAutoFit/>
          </a:bodyPr>
          <a:lstStyle/>
          <a:p>
            <a:r>
              <a:rPr lang="en-US" dirty="0"/>
              <a:t>EFL{</a:t>
            </a:r>
          </a:p>
          <a:p>
            <a:endParaRPr lang="en-US" dirty="0"/>
          </a:p>
          <a:p>
            <a:r>
              <a:rPr lang="en-US" b="1" dirty="0"/>
              <a:t>val1 = expr1;  </a:t>
            </a:r>
            <a:r>
              <a:rPr lang="en-US" dirty="0"/>
              <a:t>	</a:t>
            </a:r>
            <a:endParaRPr lang="en-US" b="1" dirty="0"/>
          </a:p>
          <a:p>
            <a:r>
              <a:rPr lang="en-US" b="1" dirty="0"/>
              <a:t>…</a:t>
            </a:r>
            <a:r>
              <a:rPr lang="en-US" dirty="0"/>
              <a:t>		</a:t>
            </a:r>
            <a:r>
              <a:rPr lang="en-US" b="1" dirty="0"/>
              <a:t> //  val1, …, </a:t>
            </a:r>
            <a:r>
              <a:rPr lang="en-US" b="1" dirty="0" err="1"/>
              <a:t>valI</a:t>
            </a:r>
            <a:r>
              <a:rPr lang="en-US" b="1" dirty="0"/>
              <a:t>, …, </a:t>
            </a:r>
            <a:r>
              <a:rPr lang="en-US" b="1" dirty="0" err="1"/>
              <a:t>valN</a:t>
            </a:r>
            <a:r>
              <a:rPr lang="en-US" b="1" dirty="0"/>
              <a:t> </a:t>
            </a:r>
            <a:r>
              <a:rPr lang="en-US" dirty="0"/>
              <a:t>are </a:t>
            </a:r>
            <a:r>
              <a:rPr lang="en-US" b="1" dirty="0"/>
              <a:t>IN variables</a:t>
            </a:r>
            <a:endParaRPr lang="en-US" dirty="0"/>
          </a:p>
          <a:p>
            <a:r>
              <a:rPr lang="en-US" b="1" dirty="0" err="1"/>
              <a:t>valI</a:t>
            </a:r>
            <a:r>
              <a:rPr lang="en-US" b="1" dirty="0"/>
              <a:t> = </a:t>
            </a:r>
            <a:r>
              <a:rPr lang="en-US" b="1" dirty="0" err="1"/>
              <a:t>exprI</a:t>
            </a:r>
            <a:r>
              <a:rPr lang="en-US" b="1" dirty="0"/>
              <a:t>;   </a:t>
            </a:r>
          </a:p>
          <a:p>
            <a:r>
              <a:rPr lang="en-US" b="1" dirty="0"/>
              <a:t>…</a:t>
            </a:r>
            <a:r>
              <a:rPr lang="en-US" dirty="0"/>
              <a:t>		</a:t>
            </a:r>
            <a:r>
              <a:rPr lang="en-US" b="1" dirty="0"/>
              <a:t>// expr1, …, </a:t>
            </a:r>
            <a:r>
              <a:rPr lang="en-US" b="1" dirty="0" err="1"/>
              <a:t>exprI</a:t>
            </a:r>
            <a:r>
              <a:rPr lang="en-US" b="1" dirty="0"/>
              <a:t>, …, </a:t>
            </a:r>
            <a:r>
              <a:rPr lang="en-US" b="1" dirty="0" err="1"/>
              <a:t>exprN</a:t>
            </a:r>
            <a:r>
              <a:rPr lang="en-US" b="1" dirty="0"/>
              <a:t> </a:t>
            </a:r>
            <a:r>
              <a:rPr lang="en-US" dirty="0"/>
              <a:t>are </a:t>
            </a:r>
            <a:r>
              <a:rPr lang="en-US" b="1" dirty="0"/>
              <a:t>executed</a:t>
            </a:r>
            <a:r>
              <a:rPr lang="en-US" dirty="0"/>
              <a:t> </a:t>
            </a:r>
          </a:p>
          <a:p>
            <a:r>
              <a:rPr lang="en-US" b="1" dirty="0" err="1"/>
              <a:t>valN</a:t>
            </a:r>
            <a:r>
              <a:rPr lang="en-US" b="1" dirty="0"/>
              <a:t> =</a:t>
            </a:r>
            <a:r>
              <a:rPr lang="en-US" b="1" dirty="0" err="1"/>
              <a:t>exprN</a:t>
            </a:r>
            <a:r>
              <a:rPr lang="en-US" b="1" dirty="0"/>
              <a:t>;</a:t>
            </a:r>
            <a:r>
              <a:rPr lang="en-US" dirty="0"/>
              <a:t>	// in an </a:t>
            </a:r>
            <a:r>
              <a:rPr lang="en-US" b="1" dirty="0"/>
              <a:t>unspecified order </a:t>
            </a:r>
            <a:r>
              <a:rPr lang="en-US" dirty="0"/>
              <a:t>(actually </a:t>
            </a:r>
            <a:r>
              <a:rPr lang="en-US" b="1" dirty="0"/>
              <a:t>in parallel</a:t>
            </a:r>
            <a:r>
              <a:rPr lang="en-US" dirty="0"/>
              <a:t>)</a:t>
            </a:r>
          </a:p>
          <a:p>
            <a:endParaRPr lang="en-US" dirty="0"/>
          </a:p>
          <a:p>
            <a:r>
              <a:rPr lang="en-US" dirty="0"/>
              <a:t>}EFL</a:t>
            </a:r>
            <a:endParaRPr lang="he-IL" dirty="0"/>
          </a:p>
        </p:txBody>
      </p:sp>
      <p:sp>
        <p:nvSpPr>
          <p:cNvPr id="8" name="TextBox 7"/>
          <p:cNvSpPr txBox="1"/>
          <p:nvPr/>
        </p:nvSpPr>
        <p:spPr>
          <a:xfrm>
            <a:off x="789753" y="3989617"/>
            <a:ext cx="7628056" cy="369332"/>
          </a:xfrm>
          <a:prstGeom prst="rect">
            <a:avLst/>
          </a:prstGeom>
          <a:noFill/>
          <a:ln w="12700">
            <a:solidFill>
              <a:schemeClr val="tx1"/>
            </a:solidFill>
          </a:ln>
        </p:spPr>
        <p:txBody>
          <a:bodyPr wrap="square" rtlCol="1">
            <a:spAutoFit/>
          </a:bodyPr>
          <a:lstStyle/>
          <a:p>
            <a:r>
              <a:rPr lang="en-US" dirty="0" err="1"/>
              <a:t>exprI</a:t>
            </a:r>
            <a:r>
              <a:rPr lang="en-US" dirty="0"/>
              <a:t> ::=  </a:t>
            </a:r>
            <a:r>
              <a:rPr lang="en-US" dirty="0" err="1"/>
              <a:t>someVariable</a:t>
            </a:r>
            <a:r>
              <a:rPr lang="en-US" dirty="0"/>
              <a:t> | </a:t>
            </a:r>
            <a:r>
              <a:rPr lang="en-US" dirty="0" err="1"/>
              <a:t>someValue</a:t>
            </a:r>
            <a:r>
              <a:rPr lang="en-US" dirty="0"/>
              <a:t> | </a:t>
            </a:r>
            <a:r>
              <a:rPr lang="en-US" dirty="0" err="1"/>
              <a:t>someFunc</a:t>
            </a:r>
            <a:r>
              <a:rPr lang="en-US" dirty="0"/>
              <a:t>(</a:t>
            </a:r>
            <a:r>
              <a:rPr lang="en-US" dirty="0" err="1"/>
              <a:t>someValue</a:t>
            </a:r>
            <a:r>
              <a:rPr lang="en-US" dirty="0"/>
              <a:t>)</a:t>
            </a:r>
            <a:endParaRPr lang="he-IL" dirty="0"/>
          </a:p>
        </p:txBody>
      </p:sp>
      <p:sp>
        <p:nvSpPr>
          <p:cNvPr id="10" name="TextBox 9"/>
          <p:cNvSpPr txBox="1"/>
          <p:nvPr/>
        </p:nvSpPr>
        <p:spPr>
          <a:xfrm>
            <a:off x="813816" y="4626053"/>
            <a:ext cx="7628056" cy="369332"/>
          </a:xfrm>
          <a:prstGeom prst="rect">
            <a:avLst/>
          </a:prstGeom>
          <a:noFill/>
          <a:ln w="12700">
            <a:noFill/>
          </a:ln>
        </p:spPr>
        <p:txBody>
          <a:bodyPr wrap="square" rtlCol="1">
            <a:spAutoFit/>
          </a:bodyPr>
          <a:lstStyle/>
          <a:p>
            <a:r>
              <a:rPr lang="en-US" b="1" dirty="0"/>
              <a:t>Note</a:t>
            </a:r>
            <a:r>
              <a:rPr lang="en-US" dirty="0"/>
              <a:t> that only if </a:t>
            </a:r>
            <a:r>
              <a:rPr lang="en-US" dirty="0" err="1"/>
              <a:t>exprI</a:t>
            </a:r>
            <a:r>
              <a:rPr lang="en-US" dirty="0"/>
              <a:t> is a function call, a child task is generated.</a:t>
            </a:r>
            <a:endParaRPr lang="he-IL" dirty="0"/>
          </a:p>
        </p:txBody>
      </p:sp>
    </p:spTree>
    <p:extLst>
      <p:ext uri="{BB962C8B-B14F-4D97-AF65-F5344CB8AC3E}">
        <p14:creationId xmlns:p14="http://schemas.microsoft.com/office/powerpoint/2010/main" val="799292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816" y="228600"/>
            <a:ext cx="7467600" cy="533400"/>
          </a:xfrm>
        </p:spPr>
        <p:txBody>
          <a:bodyPr>
            <a:normAutofit fontScale="90000"/>
          </a:bodyPr>
          <a:lstStyle/>
          <a:p>
            <a:pPr algn="ctr"/>
            <a:r>
              <a:rPr lang="en-US" b="1" dirty="0"/>
              <a:t>Assignment block</a:t>
            </a:r>
          </a:p>
        </p:txBody>
      </p:sp>
      <p:sp>
        <p:nvSpPr>
          <p:cNvPr id="4" name="Slide Number Placeholder 3"/>
          <p:cNvSpPr>
            <a:spLocks noGrp="1"/>
          </p:cNvSpPr>
          <p:nvPr>
            <p:ph type="sldNum" sz="quarter" idx="15"/>
          </p:nvPr>
        </p:nvSpPr>
        <p:spPr/>
        <p:txBody>
          <a:bodyPr/>
          <a:lstStyle/>
          <a:p>
            <a:fld id="{03E44B9F-71F6-4835-9FFA-F5D7A1BB29B6}" type="slidenum">
              <a:rPr lang="en-US" smtClean="0"/>
              <a:pPr/>
              <a:t>21</a:t>
            </a:fld>
            <a:endParaRPr lang="en-US"/>
          </a:p>
        </p:txBody>
      </p:sp>
      <p:sp>
        <p:nvSpPr>
          <p:cNvPr id="9" name="TextBox 8"/>
          <p:cNvSpPr txBox="1"/>
          <p:nvPr/>
        </p:nvSpPr>
        <p:spPr>
          <a:xfrm>
            <a:off x="777053" y="2133600"/>
            <a:ext cx="7315200" cy="1200329"/>
          </a:xfrm>
          <a:prstGeom prst="rect">
            <a:avLst/>
          </a:prstGeom>
          <a:noFill/>
        </p:spPr>
        <p:txBody>
          <a:bodyPr wrap="square" rtlCol="1">
            <a:spAutoFit/>
          </a:bodyPr>
          <a:lstStyle/>
          <a:p>
            <a:r>
              <a:rPr lang="en-US" dirty="0"/>
              <a:t>EFL{</a:t>
            </a:r>
          </a:p>
          <a:p>
            <a:r>
              <a:rPr lang="en-US" dirty="0"/>
              <a:t>myValue1 = 5;   // Simple assignment of a value</a:t>
            </a:r>
          </a:p>
          <a:p>
            <a:r>
              <a:rPr lang="en-US" dirty="0"/>
              <a:t>myValue2 = f(5); // Expression containing function call</a:t>
            </a:r>
          </a:p>
          <a:p>
            <a:r>
              <a:rPr lang="en-US" dirty="0"/>
              <a:t>}EFL</a:t>
            </a:r>
            <a:endParaRPr lang="he-IL" dirty="0"/>
          </a:p>
        </p:txBody>
      </p:sp>
      <p:sp>
        <p:nvSpPr>
          <p:cNvPr id="7" name="TextBox 6"/>
          <p:cNvSpPr txBox="1"/>
          <p:nvPr/>
        </p:nvSpPr>
        <p:spPr>
          <a:xfrm>
            <a:off x="777053" y="3733800"/>
            <a:ext cx="7315200" cy="1200329"/>
          </a:xfrm>
          <a:prstGeom prst="rect">
            <a:avLst/>
          </a:prstGeom>
          <a:noFill/>
        </p:spPr>
        <p:txBody>
          <a:bodyPr wrap="square" rtlCol="1">
            <a:spAutoFit/>
          </a:bodyPr>
          <a:lstStyle/>
          <a:p>
            <a:r>
              <a:rPr lang="en-US" dirty="0"/>
              <a:t>EFL{</a:t>
            </a:r>
          </a:p>
          <a:p>
            <a:r>
              <a:rPr lang="en-US" dirty="0"/>
              <a:t>myVal1 = cpuIntensiveFunc1(</a:t>
            </a:r>
            <a:r>
              <a:rPr lang="en-US" dirty="0" err="1"/>
              <a:t>someParameters</a:t>
            </a:r>
            <a:r>
              <a:rPr lang="en-US" dirty="0"/>
              <a:t>);</a:t>
            </a:r>
          </a:p>
          <a:p>
            <a:r>
              <a:rPr lang="en-US" dirty="0"/>
              <a:t>myVal2 = cpuIntensiveFunc2(</a:t>
            </a:r>
            <a:r>
              <a:rPr lang="en-US" dirty="0" err="1"/>
              <a:t>someOtherParameters</a:t>
            </a:r>
            <a:r>
              <a:rPr lang="en-US" dirty="0"/>
              <a:t>);</a:t>
            </a:r>
          </a:p>
          <a:p>
            <a:r>
              <a:rPr lang="en-US" dirty="0"/>
              <a:t>}EFL</a:t>
            </a:r>
            <a:endParaRPr lang="he-IL" dirty="0"/>
          </a:p>
        </p:txBody>
      </p:sp>
    </p:spTree>
    <p:extLst>
      <p:ext uri="{BB962C8B-B14F-4D97-AF65-F5344CB8AC3E}">
        <p14:creationId xmlns:p14="http://schemas.microsoft.com/office/powerpoint/2010/main" val="2316534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609600"/>
          </a:xfrm>
        </p:spPr>
        <p:txBody>
          <a:bodyPr/>
          <a:lstStyle/>
          <a:p>
            <a:pPr algn="ctr"/>
            <a:r>
              <a:rPr lang="en-US" b="1" dirty="0" err="1"/>
              <a:t>p</a:t>
            </a:r>
            <a:r>
              <a:rPr lang="en-US" b="1" i="1" dirty="0" err="1"/>
              <a:t>if</a:t>
            </a:r>
            <a:r>
              <a:rPr lang="en-US" b="1" i="1" dirty="0"/>
              <a:t> </a:t>
            </a:r>
            <a:r>
              <a:rPr lang="en-US" b="1" dirty="0"/>
              <a:t>-block</a:t>
            </a:r>
          </a:p>
        </p:txBody>
      </p:sp>
      <p:sp>
        <p:nvSpPr>
          <p:cNvPr id="4" name="Slide Number Placeholder 3"/>
          <p:cNvSpPr>
            <a:spLocks noGrp="1"/>
          </p:cNvSpPr>
          <p:nvPr>
            <p:ph type="sldNum" sz="quarter" idx="15"/>
          </p:nvPr>
        </p:nvSpPr>
        <p:spPr/>
        <p:txBody>
          <a:bodyPr/>
          <a:lstStyle/>
          <a:p>
            <a:fld id="{03E44B9F-71F6-4835-9FFA-F5D7A1BB29B6}" type="slidenum">
              <a:rPr lang="en-US" smtClean="0"/>
              <a:pPr/>
              <a:t>22</a:t>
            </a:fld>
            <a:endParaRPr lang="en-US"/>
          </a:p>
        </p:txBody>
      </p:sp>
      <p:sp>
        <p:nvSpPr>
          <p:cNvPr id="3" name="Rectangle 2"/>
          <p:cNvSpPr/>
          <p:nvPr/>
        </p:nvSpPr>
        <p:spPr>
          <a:xfrm>
            <a:off x="228600" y="1143000"/>
            <a:ext cx="8510016" cy="3970318"/>
          </a:xfrm>
          <a:prstGeom prst="rect">
            <a:avLst/>
          </a:prstGeom>
          <a:ln w="12700">
            <a:solidFill>
              <a:schemeClr val="tx1"/>
            </a:solidFill>
          </a:ln>
        </p:spPr>
        <p:txBody>
          <a:bodyPr wrap="square">
            <a:spAutoFit/>
          </a:bodyPr>
          <a:lstStyle/>
          <a:p>
            <a:r>
              <a:rPr lang="en-US" dirty="0"/>
              <a:t>EFL{</a:t>
            </a:r>
          </a:p>
          <a:p>
            <a:endParaRPr lang="en-US" dirty="0"/>
          </a:p>
          <a:p>
            <a:r>
              <a:rPr lang="en-US" b="1" dirty="0" err="1"/>
              <a:t>pif</a:t>
            </a:r>
            <a:r>
              <a:rPr lang="en-US" b="1" dirty="0"/>
              <a:t> (</a:t>
            </a:r>
            <a:r>
              <a:rPr lang="en-US" b="1" dirty="0" err="1"/>
              <a:t>someBooleanExpr</a:t>
            </a:r>
            <a:r>
              <a:rPr lang="en-US" b="1" dirty="0"/>
              <a:t>) {</a:t>
            </a:r>
          </a:p>
          <a:p>
            <a:r>
              <a:rPr lang="en-US" dirty="0"/>
              <a:t>	</a:t>
            </a:r>
            <a:r>
              <a:rPr lang="en-US" b="1" dirty="0"/>
              <a:t>// some code here</a:t>
            </a:r>
            <a:r>
              <a:rPr lang="en-US" dirty="0"/>
              <a:t>	           </a:t>
            </a:r>
            <a:r>
              <a:rPr lang="en-US" sz="1600" dirty="0"/>
              <a:t>// </a:t>
            </a:r>
            <a:r>
              <a:rPr lang="en-US" sz="1600" b="1" dirty="0"/>
              <a:t>Boolean expressions </a:t>
            </a:r>
            <a:endParaRPr lang="en-US" sz="1600" dirty="0"/>
          </a:p>
          <a:p>
            <a:r>
              <a:rPr lang="en-US" b="1" dirty="0"/>
              <a:t>} </a:t>
            </a:r>
            <a:r>
              <a:rPr lang="en-US" b="1" dirty="0" err="1"/>
              <a:t>elseif</a:t>
            </a:r>
            <a:r>
              <a:rPr lang="en-US" b="1" dirty="0"/>
              <a:t> (someOtherBooleanExpr1) {   </a:t>
            </a:r>
            <a:r>
              <a:rPr lang="en-US" sz="1600" b="1" dirty="0"/>
              <a:t>// are evaluated </a:t>
            </a:r>
            <a:r>
              <a:rPr lang="en-US" sz="1600" b="1" i="1" dirty="0">
                <a:solidFill>
                  <a:schemeClr val="accent2"/>
                </a:solidFill>
              </a:rPr>
              <a:t>in parallel</a:t>
            </a:r>
            <a:r>
              <a:rPr lang="en-US" sz="1600" b="1" dirty="0"/>
              <a:t>.</a:t>
            </a:r>
            <a:endParaRPr lang="en-US" sz="1600" dirty="0"/>
          </a:p>
          <a:p>
            <a:r>
              <a:rPr lang="en-US" dirty="0"/>
              <a:t>	</a:t>
            </a:r>
            <a:r>
              <a:rPr lang="en-US" b="1" dirty="0"/>
              <a:t>// other code here</a:t>
            </a:r>
            <a:r>
              <a:rPr lang="en-US" dirty="0"/>
              <a:t>	           </a:t>
            </a:r>
            <a:endParaRPr lang="en-US" sz="1600" dirty="0"/>
          </a:p>
          <a:p>
            <a:r>
              <a:rPr lang="en-US" dirty="0"/>
              <a:t>…				</a:t>
            </a:r>
            <a:r>
              <a:rPr lang="en-US" b="1" dirty="0"/>
              <a:t>   </a:t>
            </a:r>
          </a:p>
          <a:p>
            <a:r>
              <a:rPr lang="en-US" b="1" dirty="0"/>
              <a:t>} </a:t>
            </a:r>
            <a:r>
              <a:rPr lang="en-US" b="1" dirty="0" err="1"/>
              <a:t>elseif</a:t>
            </a:r>
            <a:r>
              <a:rPr lang="en-US" b="1" dirty="0"/>
              <a:t> (someOtherBooleanExpr2) {  </a:t>
            </a:r>
            <a:r>
              <a:rPr lang="en-US" sz="1600" b="1" dirty="0"/>
              <a:t>// The body of the block controlled</a:t>
            </a:r>
          </a:p>
          <a:p>
            <a:r>
              <a:rPr lang="en-US" dirty="0"/>
              <a:t>	</a:t>
            </a:r>
            <a:r>
              <a:rPr lang="en-US" b="1" dirty="0"/>
              <a:t>// other code here	</a:t>
            </a:r>
            <a:r>
              <a:rPr lang="en-US" sz="1600" dirty="0"/>
              <a:t>           </a:t>
            </a:r>
            <a:r>
              <a:rPr lang="en-US" sz="1600" b="1" dirty="0"/>
              <a:t>//  by the first True Boolean</a:t>
            </a:r>
          </a:p>
          <a:p>
            <a:r>
              <a:rPr lang="en-US" b="1" dirty="0"/>
              <a:t>}else {</a:t>
            </a:r>
            <a:r>
              <a:rPr lang="en-US" dirty="0"/>
              <a:t>				</a:t>
            </a:r>
            <a:r>
              <a:rPr lang="en-US" sz="1600" dirty="0"/>
              <a:t>           </a:t>
            </a:r>
            <a:r>
              <a:rPr lang="en-US" sz="1600" b="1" dirty="0"/>
              <a:t>//  expression, is executed in parallel </a:t>
            </a:r>
          </a:p>
          <a:p>
            <a:r>
              <a:rPr lang="en-US" dirty="0"/>
              <a:t>	</a:t>
            </a:r>
            <a:r>
              <a:rPr lang="en-US" b="1" dirty="0"/>
              <a:t>// last code here</a:t>
            </a:r>
            <a:r>
              <a:rPr lang="en-US" dirty="0"/>
              <a:t>	          </a:t>
            </a:r>
            <a:r>
              <a:rPr lang="en-US" sz="1600" b="1" dirty="0"/>
              <a:t>//  to the rest of the EFL-block. </a:t>
            </a:r>
          </a:p>
          <a:p>
            <a:r>
              <a:rPr lang="en-US" b="1" dirty="0"/>
              <a:t>}</a:t>
            </a:r>
          </a:p>
          <a:p>
            <a:endParaRPr lang="en-US" dirty="0"/>
          </a:p>
          <a:p>
            <a:r>
              <a:rPr lang="en-US" dirty="0"/>
              <a:t>}EFL</a:t>
            </a:r>
            <a:endParaRPr lang="he-IL" dirty="0"/>
          </a:p>
        </p:txBody>
      </p:sp>
      <p:sp>
        <p:nvSpPr>
          <p:cNvPr id="5" name="TextBox 4"/>
          <p:cNvSpPr txBox="1"/>
          <p:nvPr/>
        </p:nvSpPr>
        <p:spPr>
          <a:xfrm>
            <a:off x="228599" y="5410884"/>
            <a:ext cx="7823073" cy="646331"/>
          </a:xfrm>
          <a:prstGeom prst="rect">
            <a:avLst/>
          </a:prstGeom>
          <a:noFill/>
          <a:ln w="12700">
            <a:solidFill>
              <a:schemeClr val="tx1"/>
            </a:solidFill>
          </a:ln>
        </p:spPr>
        <p:txBody>
          <a:bodyPr wrap="square" rtlCol="1">
            <a:spAutoFit/>
          </a:bodyPr>
          <a:lstStyle/>
          <a:p>
            <a:r>
              <a:rPr lang="en-US" dirty="0" err="1"/>
              <a:t>someBooleanExpr</a:t>
            </a:r>
            <a:r>
              <a:rPr lang="en-US" dirty="0"/>
              <a:t> ::=  someExpr1  </a:t>
            </a:r>
            <a:r>
              <a:rPr lang="en-US" dirty="0" err="1"/>
              <a:t>someCmpOp</a:t>
            </a:r>
            <a:r>
              <a:rPr lang="en-US" dirty="0"/>
              <a:t>  someExpr2</a:t>
            </a:r>
          </a:p>
          <a:p>
            <a:r>
              <a:rPr lang="en-US" dirty="0"/>
              <a:t>		   |   </a:t>
            </a:r>
            <a:r>
              <a:rPr lang="en-US" dirty="0" err="1"/>
              <a:t>someBooleanFunc</a:t>
            </a:r>
            <a:r>
              <a:rPr lang="en-US" dirty="0"/>
              <a:t>(</a:t>
            </a:r>
            <a:r>
              <a:rPr lang="en-US" dirty="0" err="1"/>
              <a:t>someValue</a:t>
            </a:r>
            <a:r>
              <a:rPr lang="en-US" dirty="0"/>
              <a:t>)</a:t>
            </a:r>
            <a:endParaRPr lang="he-IL" dirty="0"/>
          </a:p>
        </p:txBody>
      </p:sp>
    </p:spTree>
    <p:extLst>
      <p:ext uri="{BB962C8B-B14F-4D97-AF65-F5344CB8AC3E}">
        <p14:creationId xmlns:p14="http://schemas.microsoft.com/office/powerpoint/2010/main" val="3967864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740390"/>
          </a:xfrm>
        </p:spPr>
        <p:txBody>
          <a:bodyPr/>
          <a:lstStyle/>
          <a:p>
            <a:pPr algn="ctr"/>
            <a:r>
              <a:rPr lang="en-US" b="1" dirty="0" err="1"/>
              <a:t>p</a:t>
            </a:r>
            <a:r>
              <a:rPr lang="en-US" b="1" i="1" dirty="0" err="1"/>
              <a:t>if</a:t>
            </a:r>
            <a:r>
              <a:rPr lang="en-US" b="1" i="1" dirty="0"/>
              <a:t> </a:t>
            </a:r>
            <a:r>
              <a:rPr lang="en-US" b="1" dirty="0"/>
              <a:t>-block</a:t>
            </a:r>
          </a:p>
        </p:txBody>
      </p:sp>
      <p:sp>
        <p:nvSpPr>
          <p:cNvPr id="4" name="Slide Number Placeholder 3"/>
          <p:cNvSpPr>
            <a:spLocks noGrp="1"/>
          </p:cNvSpPr>
          <p:nvPr>
            <p:ph type="sldNum" sz="quarter" idx="15"/>
          </p:nvPr>
        </p:nvSpPr>
        <p:spPr/>
        <p:txBody>
          <a:bodyPr/>
          <a:lstStyle/>
          <a:p>
            <a:fld id="{03E44B9F-71F6-4835-9FFA-F5D7A1BB29B6}" type="slidenum">
              <a:rPr lang="en-US" smtClean="0"/>
              <a:pPr/>
              <a:t>23</a:t>
            </a:fld>
            <a:endParaRPr lang="en-US"/>
          </a:p>
        </p:txBody>
      </p:sp>
      <p:sp>
        <p:nvSpPr>
          <p:cNvPr id="6" name="TextBox 5"/>
          <p:cNvSpPr txBox="1"/>
          <p:nvPr/>
        </p:nvSpPr>
        <p:spPr>
          <a:xfrm>
            <a:off x="737616" y="1600200"/>
            <a:ext cx="7315200" cy="3139321"/>
          </a:xfrm>
          <a:prstGeom prst="rect">
            <a:avLst/>
          </a:prstGeom>
          <a:noFill/>
        </p:spPr>
        <p:txBody>
          <a:bodyPr wrap="square" rtlCol="1">
            <a:spAutoFit/>
          </a:bodyPr>
          <a:lstStyle/>
          <a:p>
            <a:r>
              <a:rPr lang="en-US" dirty="0"/>
              <a:t>EFL{</a:t>
            </a:r>
          </a:p>
          <a:p>
            <a:endParaRPr lang="en-US" dirty="0"/>
          </a:p>
          <a:p>
            <a:r>
              <a:rPr lang="en-US" dirty="0" err="1"/>
              <a:t>pif</a:t>
            </a:r>
            <a:r>
              <a:rPr lang="en-US" dirty="0"/>
              <a:t> (a==0) {</a:t>
            </a:r>
          </a:p>
          <a:p>
            <a:r>
              <a:rPr lang="en-US" dirty="0"/>
              <a:t>	// some code</a:t>
            </a:r>
          </a:p>
          <a:p>
            <a:r>
              <a:rPr lang="en-US" dirty="0"/>
              <a:t>} </a:t>
            </a:r>
            <a:r>
              <a:rPr lang="en-US" dirty="0" err="1"/>
              <a:t>elseif</a:t>
            </a:r>
            <a:r>
              <a:rPr lang="en-US" dirty="0"/>
              <a:t> ((b / a) == c) {     </a:t>
            </a:r>
            <a:r>
              <a:rPr lang="en-US" b="1" dirty="0"/>
              <a:t>// </a:t>
            </a:r>
            <a:r>
              <a:rPr lang="en-US" b="1" dirty="0">
                <a:solidFill>
                  <a:srgbClr val="C00000"/>
                </a:solidFill>
              </a:rPr>
              <a:t>possible divide by zero exception !!</a:t>
            </a:r>
          </a:p>
          <a:p>
            <a:r>
              <a:rPr lang="en-US" dirty="0"/>
              <a:t>	// some other code</a:t>
            </a:r>
          </a:p>
          <a:p>
            <a:r>
              <a:rPr lang="en-US" dirty="0"/>
              <a:t>} else {</a:t>
            </a:r>
          </a:p>
          <a:p>
            <a:r>
              <a:rPr lang="en-US" dirty="0"/>
              <a:t>	// some other code</a:t>
            </a:r>
          </a:p>
          <a:p>
            <a:r>
              <a:rPr lang="en-US" dirty="0"/>
              <a:t>}</a:t>
            </a:r>
          </a:p>
          <a:p>
            <a:endParaRPr lang="en-US" b="1" dirty="0">
              <a:solidFill>
                <a:srgbClr val="00B050"/>
              </a:solidFill>
            </a:endParaRPr>
          </a:p>
          <a:p>
            <a:r>
              <a:rPr lang="en-US" dirty="0"/>
              <a:t>}EFL</a:t>
            </a:r>
            <a:endParaRPr lang="he-IL" dirty="0"/>
          </a:p>
        </p:txBody>
      </p:sp>
    </p:spTree>
    <p:extLst>
      <p:ext uri="{BB962C8B-B14F-4D97-AF65-F5344CB8AC3E}">
        <p14:creationId xmlns:p14="http://schemas.microsoft.com/office/powerpoint/2010/main" val="1260211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71816" cy="838200"/>
          </a:xfrm>
        </p:spPr>
        <p:txBody>
          <a:bodyPr>
            <a:normAutofit fontScale="90000"/>
          </a:bodyPr>
          <a:lstStyle/>
          <a:p>
            <a:pPr algn="ctr"/>
            <a:r>
              <a:rPr lang="en-US" dirty="0"/>
              <a:t>Parallel Design Patterns </a:t>
            </a:r>
            <a:br>
              <a:rPr lang="en-US" dirty="0"/>
            </a:br>
            <a:r>
              <a:rPr lang="en-US" dirty="0"/>
              <a:t>implemented in EFL</a:t>
            </a:r>
          </a:p>
        </p:txBody>
      </p:sp>
      <p:sp>
        <p:nvSpPr>
          <p:cNvPr id="4" name="Slide Number Placeholder 3"/>
          <p:cNvSpPr>
            <a:spLocks noGrp="1"/>
          </p:cNvSpPr>
          <p:nvPr>
            <p:ph type="sldNum" sz="quarter" idx="1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3E44B9F-71F6-4835-9FFA-F5D7A1BB29B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a:ln>
                <a:noFill/>
              </a:ln>
              <a:solidFill>
                <a:sysClr val="windowText" lastClr="000000"/>
              </a:solidFill>
              <a:effectLst/>
              <a:uLnTx/>
              <a:uFillTx/>
            </a:endParaRPr>
          </a:p>
        </p:txBody>
      </p:sp>
      <p:graphicFrame>
        <p:nvGraphicFramePr>
          <p:cNvPr id="7" name="Table 6"/>
          <p:cNvGraphicFramePr>
            <a:graphicFrameLocks noGrp="1"/>
          </p:cNvGraphicFramePr>
          <p:nvPr>
            <p:extLst>
              <p:ext uri="{D42A27DB-BD31-4B8C-83A1-F6EECF244321}">
                <p14:modId xmlns:p14="http://schemas.microsoft.com/office/powerpoint/2010/main" val="492440113"/>
              </p:ext>
            </p:extLst>
          </p:nvPr>
        </p:nvGraphicFramePr>
        <p:xfrm>
          <a:off x="356616" y="1184373"/>
          <a:ext cx="8077200" cy="4825218"/>
        </p:xfrm>
        <a:graphic>
          <a:graphicData uri="http://schemas.openxmlformats.org/drawingml/2006/table">
            <a:tbl>
              <a:tblPr rtl="1" firstRow="1" bandRow="1">
                <a:tableStyleId>{616DA210-FB5B-4158-B5E0-FEB733F419BA}</a:tableStyleId>
              </a:tblPr>
              <a:tblGrid>
                <a:gridCol w="4369816">
                  <a:extLst>
                    <a:ext uri="{9D8B030D-6E8A-4147-A177-3AD203B41FA5}">
                      <a16:colId xmlns:a16="http://schemas.microsoft.com/office/drawing/2014/main" val="3878518216"/>
                    </a:ext>
                  </a:extLst>
                </a:gridCol>
                <a:gridCol w="3707384">
                  <a:extLst>
                    <a:ext uri="{9D8B030D-6E8A-4147-A177-3AD203B41FA5}">
                      <a16:colId xmlns:a16="http://schemas.microsoft.com/office/drawing/2014/main" val="1052114075"/>
                    </a:ext>
                  </a:extLst>
                </a:gridCol>
              </a:tblGrid>
              <a:tr h="342314">
                <a:tc>
                  <a:txBody>
                    <a:bodyPr/>
                    <a:lstStyle/>
                    <a:p>
                      <a:pPr algn="ctr" rtl="1"/>
                      <a:r>
                        <a:rPr lang="en-US" dirty="0">
                          <a:solidFill>
                            <a:schemeClr val="tx2">
                              <a:lumMod val="50000"/>
                            </a:schemeClr>
                          </a:solidFill>
                        </a:rPr>
                        <a:t>EFL </a:t>
                      </a:r>
                    </a:p>
                    <a:p>
                      <a:pPr algn="ctr" rtl="1"/>
                      <a:r>
                        <a:rPr lang="en-US" dirty="0">
                          <a:solidFill>
                            <a:schemeClr val="tx2">
                              <a:lumMod val="50000"/>
                            </a:schemeClr>
                          </a:solidFill>
                        </a:rPr>
                        <a:t>Constructs</a:t>
                      </a:r>
                      <a:endParaRPr lang="he-IL" dirty="0">
                        <a:solidFill>
                          <a:schemeClr val="tx2">
                            <a:lumMod val="50000"/>
                          </a:schemeClr>
                        </a:solidFill>
                      </a:endParaRPr>
                    </a:p>
                  </a:txBody>
                  <a:tcPr/>
                </a:tc>
                <a:tc>
                  <a:txBody>
                    <a:bodyPr/>
                    <a:lstStyle/>
                    <a:p>
                      <a:pPr algn="ctr" rtl="1"/>
                      <a:r>
                        <a:rPr lang="en-US" dirty="0">
                          <a:solidFill>
                            <a:schemeClr val="tx2">
                              <a:lumMod val="50000"/>
                            </a:schemeClr>
                          </a:solidFill>
                        </a:rPr>
                        <a:t>Parallel Design </a:t>
                      </a:r>
                    </a:p>
                    <a:p>
                      <a:pPr algn="ctr" rtl="1"/>
                      <a:r>
                        <a:rPr lang="en-US" dirty="0">
                          <a:solidFill>
                            <a:schemeClr val="tx2">
                              <a:lumMod val="50000"/>
                            </a:schemeClr>
                          </a:solidFill>
                        </a:rPr>
                        <a:t>Patterns</a:t>
                      </a:r>
                      <a:endParaRPr lang="he-IL" dirty="0">
                        <a:solidFill>
                          <a:schemeClr val="tx2">
                            <a:lumMod val="50000"/>
                          </a:schemeClr>
                        </a:solidFill>
                      </a:endParaRPr>
                    </a:p>
                  </a:txBody>
                  <a:tcPr/>
                </a:tc>
                <a:extLst>
                  <a:ext uri="{0D108BD9-81ED-4DB2-BD59-A6C34878D82A}">
                    <a16:rowId xmlns:a16="http://schemas.microsoft.com/office/drawing/2014/main" val="1015709183"/>
                  </a:ext>
                </a:extLst>
              </a:tr>
              <a:tr h="572086">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Assignment Block</a:t>
                      </a:r>
                    </a:p>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err="1">
                          <a:solidFill>
                            <a:schemeClr val="tx1"/>
                          </a:solidFill>
                          <a:latin typeface="+mn-lt"/>
                          <a:ea typeface="+mn-ea"/>
                          <a:cs typeface="+mn-cs"/>
                        </a:rPr>
                        <a:t>Pif</a:t>
                      </a:r>
                      <a:r>
                        <a:rPr kumimoji="0" lang="en-US" sz="1800" b="0" kern="1200" dirty="0">
                          <a:solidFill>
                            <a:schemeClr val="tx1"/>
                          </a:solidFill>
                          <a:latin typeface="+mn-lt"/>
                          <a:ea typeface="+mn-ea"/>
                          <a:cs typeface="+mn-cs"/>
                        </a:rPr>
                        <a:t> Block</a:t>
                      </a:r>
                      <a:endParaRPr kumimoji="0" lang="he-IL" sz="1800" b="0" kern="1200" dirty="0">
                        <a:solidFill>
                          <a:schemeClr val="tx1"/>
                        </a:solidFill>
                        <a:latin typeface="+mn-lt"/>
                        <a:ea typeface="+mn-ea"/>
                        <a:cs typeface="+mn-cs"/>
                      </a:endParaRPr>
                    </a:p>
                  </a:txBody>
                  <a:tcPr>
                    <a:solidFill>
                      <a:schemeClr val="bg1"/>
                    </a:solidFill>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Fork-Join Pattern</a:t>
                      </a:r>
                    </a:p>
                  </a:txBody>
                  <a:tcPr>
                    <a:solidFill>
                      <a:schemeClr val="bg1"/>
                    </a:solidFill>
                  </a:tcPr>
                </a:tc>
                <a:extLst>
                  <a:ext uri="{0D108BD9-81ED-4DB2-BD59-A6C34878D82A}">
                    <a16:rowId xmlns:a16="http://schemas.microsoft.com/office/drawing/2014/main" val="184113265"/>
                  </a:ext>
                </a:extLst>
              </a:tr>
              <a:tr h="572086">
                <a:tc>
                  <a:txBody>
                    <a:bodyPr/>
                    <a:lstStyle/>
                    <a:p>
                      <a:pPr rtl="1"/>
                      <a:r>
                        <a:rPr lang="en-US" b="1" dirty="0">
                          <a:solidFill>
                            <a:srgbClr val="C00000"/>
                          </a:solidFill>
                        </a:rPr>
                        <a:t>For Block</a:t>
                      </a:r>
                      <a:endParaRPr lang="he-IL" b="1" dirty="0">
                        <a:solidFill>
                          <a:srgbClr val="C00000"/>
                        </a:solidFill>
                      </a:endParaRPr>
                    </a:p>
                  </a:txBody>
                  <a:tcPr>
                    <a:solidFill>
                      <a:srgbClr val="FFFF99"/>
                    </a:solidFill>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1" kern="1200" dirty="0">
                          <a:solidFill>
                            <a:srgbClr val="C00000"/>
                          </a:solidFill>
                          <a:latin typeface="+mn-lt"/>
                          <a:ea typeface="+mn-ea"/>
                          <a:cs typeface="+mn-cs"/>
                        </a:rPr>
                        <a:t>Master-Worker Pattern</a:t>
                      </a:r>
                    </a:p>
                  </a:txBody>
                  <a:tcPr>
                    <a:solidFill>
                      <a:srgbClr val="FFFF99"/>
                    </a:solidFill>
                  </a:tcPr>
                </a:tc>
                <a:extLst>
                  <a:ext uri="{0D108BD9-81ED-4DB2-BD59-A6C34878D82A}">
                    <a16:rowId xmlns:a16="http://schemas.microsoft.com/office/drawing/2014/main" val="2166876167"/>
                  </a:ext>
                </a:extLst>
              </a:tr>
              <a:tr h="5720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kern="1200" dirty="0" err="1">
                          <a:solidFill>
                            <a:schemeClr val="tx1"/>
                          </a:solidFill>
                          <a:latin typeface="+mn-lt"/>
                          <a:ea typeface="+mn-ea"/>
                          <a:cs typeface="+mn-cs"/>
                        </a:rPr>
                        <a:t>MapLoop</a:t>
                      </a:r>
                      <a:r>
                        <a:rPr kumimoji="0" lang="en-US" sz="1800" b="0" kern="1200" dirty="0">
                          <a:solidFill>
                            <a:schemeClr val="tx1"/>
                          </a:solidFill>
                          <a:latin typeface="+mn-lt"/>
                          <a:ea typeface="+mn-ea"/>
                          <a:cs typeface="+mn-cs"/>
                        </a:rPr>
                        <a:t> Block</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Loop Block</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For Block</a:t>
                      </a:r>
                      <a:endParaRPr kumimoji="0" lang="he-IL" sz="1800" b="0" kern="1200" dirty="0">
                        <a:solidFill>
                          <a:schemeClr val="tx1"/>
                        </a:solidFill>
                        <a:latin typeface="+mn-lt"/>
                        <a:ea typeface="+mn-ea"/>
                        <a:cs typeface="+mn-cs"/>
                      </a:endParaRPr>
                    </a:p>
                  </a:txBody>
                  <a:tcPr>
                    <a:solidFill>
                      <a:schemeClr val="bg1"/>
                    </a:solidFill>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Map Pattern</a:t>
                      </a:r>
                    </a:p>
                  </a:txBody>
                  <a:tcPr>
                    <a:solidFill>
                      <a:schemeClr val="bg1"/>
                    </a:solidFill>
                  </a:tcPr>
                </a:tc>
                <a:extLst>
                  <a:ext uri="{0D108BD9-81ED-4DB2-BD59-A6C34878D82A}">
                    <a16:rowId xmlns:a16="http://schemas.microsoft.com/office/drawing/2014/main" val="830495562"/>
                  </a:ext>
                </a:extLst>
              </a:tr>
              <a:tr h="572086">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err="1">
                          <a:solidFill>
                            <a:schemeClr val="tx1"/>
                          </a:solidFill>
                          <a:latin typeface="+mn-lt"/>
                          <a:ea typeface="+mn-ea"/>
                          <a:cs typeface="+mn-cs"/>
                        </a:rPr>
                        <a:t>LogLoop</a:t>
                      </a:r>
                      <a:r>
                        <a:rPr kumimoji="0" lang="en-US" sz="1800" b="0" kern="1200" dirty="0">
                          <a:solidFill>
                            <a:schemeClr val="tx1"/>
                          </a:solidFill>
                          <a:latin typeface="+mn-lt"/>
                          <a:ea typeface="+mn-ea"/>
                          <a:cs typeface="+mn-cs"/>
                        </a:rPr>
                        <a:t> Block</a:t>
                      </a:r>
                      <a:endParaRPr kumimoji="0" lang="he-IL" sz="1800" b="0" kern="1200" dirty="0">
                        <a:solidFill>
                          <a:schemeClr val="tx1"/>
                        </a:solidFill>
                        <a:latin typeface="+mn-lt"/>
                        <a:ea typeface="+mn-ea"/>
                        <a:cs typeface="+mn-cs"/>
                      </a:endParaRPr>
                    </a:p>
                  </a:txBody>
                  <a:tcPr>
                    <a:solidFill>
                      <a:schemeClr val="bg1"/>
                    </a:solidFill>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Reduce Pattern</a:t>
                      </a:r>
                    </a:p>
                  </a:txBody>
                  <a:tcPr>
                    <a:solidFill>
                      <a:schemeClr val="bg1"/>
                    </a:solidFill>
                  </a:tcPr>
                </a:tc>
                <a:extLst>
                  <a:ext uri="{0D108BD9-81ED-4DB2-BD59-A6C34878D82A}">
                    <a16:rowId xmlns:a16="http://schemas.microsoft.com/office/drawing/2014/main" val="1340012056"/>
                  </a:ext>
                </a:extLst>
              </a:tr>
              <a:tr h="5720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For Block</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kern="1200" dirty="0" err="1">
                          <a:solidFill>
                            <a:schemeClr val="tx1"/>
                          </a:solidFill>
                          <a:latin typeface="+mn-lt"/>
                          <a:ea typeface="+mn-ea"/>
                          <a:cs typeface="+mn-cs"/>
                        </a:rPr>
                        <a:t>MapLoop</a:t>
                      </a:r>
                      <a:r>
                        <a:rPr kumimoji="0" lang="en-US" sz="1800" b="0" kern="1200" dirty="0">
                          <a:solidFill>
                            <a:schemeClr val="tx1"/>
                          </a:solidFill>
                          <a:latin typeface="+mn-lt"/>
                          <a:ea typeface="+mn-ea"/>
                          <a:cs typeface="+mn-cs"/>
                        </a:rPr>
                        <a:t> Block</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Loop Block</a:t>
                      </a:r>
                      <a:endParaRPr kumimoji="0" lang="he-IL" sz="1800" b="0" kern="1200" dirty="0">
                        <a:solidFill>
                          <a:schemeClr val="tx1"/>
                        </a:solidFill>
                        <a:latin typeface="+mn-lt"/>
                        <a:ea typeface="+mn-ea"/>
                        <a:cs typeface="+mn-cs"/>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Filter Pattern  (Map)</a:t>
                      </a:r>
                    </a:p>
                  </a:txBody>
                  <a:tcPr>
                    <a:solidFill>
                      <a:schemeClr val="bg1"/>
                    </a:solidFill>
                  </a:tcPr>
                </a:tc>
                <a:extLst>
                  <a:ext uri="{0D108BD9-81ED-4DB2-BD59-A6C34878D82A}">
                    <a16:rowId xmlns:a16="http://schemas.microsoft.com/office/drawing/2014/main" val="1294519877"/>
                  </a:ext>
                </a:extLst>
              </a:tr>
              <a:tr h="572086">
                <a:tc>
                  <a:txBody>
                    <a:bodyPr/>
                    <a:lstStyle/>
                    <a:p>
                      <a:pPr rtl="1"/>
                      <a:r>
                        <a:rPr lang="en-US" b="0" dirty="0">
                          <a:solidFill>
                            <a:schemeClr val="tx1"/>
                          </a:solidFill>
                        </a:rPr>
                        <a:t>If Block</a:t>
                      </a:r>
                      <a:endParaRPr lang="he-IL" b="0" dirty="0">
                        <a:solidFill>
                          <a:schemeClr val="tx1"/>
                        </a:solidFill>
                      </a:endParaRPr>
                    </a:p>
                  </a:txBody>
                  <a:tcPr>
                    <a:solidFill>
                      <a:schemeClr val="bg1"/>
                    </a:solidFill>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endParaRPr kumimoji="0" lang="en-US" sz="1800" b="0" kern="1200" dirty="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2489825925"/>
                  </a:ext>
                </a:extLst>
              </a:tr>
            </a:tbl>
          </a:graphicData>
        </a:graphic>
      </p:graphicFrame>
    </p:spTree>
    <p:extLst>
      <p:ext uri="{BB962C8B-B14F-4D97-AF65-F5344CB8AC3E}">
        <p14:creationId xmlns:p14="http://schemas.microsoft.com/office/powerpoint/2010/main" val="3668798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740390"/>
          </a:xfrm>
        </p:spPr>
        <p:txBody>
          <a:bodyPr/>
          <a:lstStyle/>
          <a:p>
            <a:pPr algn="ctr"/>
            <a:r>
              <a:rPr lang="en-US" b="1" i="1" dirty="0"/>
              <a:t>for </a:t>
            </a:r>
            <a:r>
              <a:rPr lang="en-US" b="1" dirty="0"/>
              <a:t>block</a:t>
            </a:r>
          </a:p>
        </p:txBody>
      </p:sp>
      <p:sp>
        <p:nvSpPr>
          <p:cNvPr id="4" name="Slide Number Placeholder 3"/>
          <p:cNvSpPr>
            <a:spLocks noGrp="1"/>
          </p:cNvSpPr>
          <p:nvPr>
            <p:ph type="sldNum" sz="quarter" idx="15"/>
          </p:nvPr>
        </p:nvSpPr>
        <p:spPr/>
        <p:txBody>
          <a:bodyPr/>
          <a:lstStyle/>
          <a:p>
            <a:fld id="{03E44B9F-71F6-4835-9FFA-F5D7A1BB29B6}" type="slidenum">
              <a:rPr lang="en-US" smtClean="0"/>
              <a:pPr/>
              <a:t>25</a:t>
            </a:fld>
            <a:endParaRPr lang="en-US"/>
          </a:p>
        </p:txBody>
      </p:sp>
      <p:sp>
        <p:nvSpPr>
          <p:cNvPr id="7" name="TextBox 6"/>
          <p:cNvSpPr txBox="1"/>
          <p:nvPr/>
        </p:nvSpPr>
        <p:spPr>
          <a:xfrm>
            <a:off x="609600" y="1752600"/>
            <a:ext cx="7315200" cy="2031325"/>
          </a:xfrm>
          <a:prstGeom prst="rect">
            <a:avLst/>
          </a:prstGeom>
          <a:noFill/>
          <a:ln w="12700">
            <a:solidFill>
              <a:schemeClr val="tx1"/>
            </a:solidFill>
          </a:ln>
        </p:spPr>
        <p:txBody>
          <a:bodyPr wrap="square" rtlCol="1">
            <a:spAutoFit/>
          </a:bodyPr>
          <a:lstStyle/>
          <a:p>
            <a:r>
              <a:rPr lang="en-US" dirty="0"/>
              <a:t>EFL{</a:t>
            </a:r>
          </a:p>
          <a:p>
            <a:endParaRPr lang="en-US" dirty="0"/>
          </a:p>
          <a:p>
            <a:r>
              <a:rPr lang="en-US" b="1" dirty="0"/>
              <a:t>for ( </a:t>
            </a:r>
            <a:r>
              <a:rPr lang="en-US" b="1" dirty="0" err="1"/>
              <a:t>i</a:t>
            </a:r>
            <a:r>
              <a:rPr lang="en-US" b="1" dirty="0"/>
              <a:t> = 0;  </a:t>
            </a:r>
            <a:r>
              <a:rPr lang="en-US" b="1" dirty="0" err="1"/>
              <a:t>i</a:t>
            </a:r>
            <a:r>
              <a:rPr lang="en-US" b="1" dirty="0"/>
              <a:t> &lt; N ; </a:t>
            </a:r>
            <a:r>
              <a:rPr lang="en-US" b="1" dirty="0" err="1"/>
              <a:t>i</a:t>
            </a:r>
            <a:r>
              <a:rPr lang="en-US" b="1" dirty="0"/>
              <a:t> = </a:t>
            </a:r>
            <a:r>
              <a:rPr lang="en-US" b="1" dirty="0" err="1"/>
              <a:t>i</a:t>
            </a:r>
            <a:r>
              <a:rPr lang="en-US" b="1" dirty="0"/>
              <a:t> + 1) {  </a:t>
            </a:r>
            <a:r>
              <a:rPr lang="en-US" dirty="0"/>
              <a:t>// N is the length of </a:t>
            </a:r>
            <a:r>
              <a:rPr lang="en-US" dirty="0" err="1"/>
              <a:t>Seq</a:t>
            </a:r>
            <a:endParaRPr lang="en-US" b="1" dirty="0"/>
          </a:p>
          <a:p>
            <a:r>
              <a:rPr lang="en-US" b="1" dirty="0"/>
              <a:t>    </a:t>
            </a:r>
            <a:r>
              <a:rPr lang="en-US" b="1" dirty="0" err="1"/>
              <a:t>Seq</a:t>
            </a:r>
            <a:r>
              <a:rPr lang="en-US" b="1" dirty="0"/>
              <a:t>[</a:t>
            </a:r>
            <a:r>
              <a:rPr lang="en-US" b="1" dirty="0" err="1"/>
              <a:t>i</a:t>
            </a:r>
            <a:r>
              <a:rPr lang="en-US" b="1" dirty="0"/>
              <a:t>] =  </a:t>
            </a:r>
            <a:r>
              <a:rPr lang="en-US" b="1" dirty="0" err="1"/>
              <a:t>cpuIntensiveCalculation</a:t>
            </a:r>
            <a:r>
              <a:rPr lang="en-US" b="1" dirty="0"/>
              <a:t>(</a:t>
            </a:r>
            <a:r>
              <a:rPr lang="en-US" b="1" dirty="0" err="1"/>
              <a:t>i</a:t>
            </a:r>
            <a:r>
              <a:rPr lang="en-US" b="1" dirty="0"/>
              <a:t>);</a:t>
            </a:r>
          </a:p>
          <a:p>
            <a:r>
              <a:rPr lang="en-US" b="1" dirty="0"/>
              <a:t>}</a:t>
            </a:r>
          </a:p>
          <a:p>
            <a:endParaRPr lang="en-US" dirty="0"/>
          </a:p>
          <a:p>
            <a:r>
              <a:rPr lang="en-US" dirty="0"/>
              <a:t>}EFL</a:t>
            </a:r>
            <a:endParaRPr lang="he-IL" dirty="0"/>
          </a:p>
        </p:txBody>
      </p:sp>
      <p:sp>
        <p:nvSpPr>
          <p:cNvPr id="5" name="TextBox 4"/>
          <p:cNvSpPr txBox="1"/>
          <p:nvPr/>
        </p:nvSpPr>
        <p:spPr>
          <a:xfrm>
            <a:off x="609600" y="4114800"/>
            <a:ext cx="7162800" cy="2031325"/>
          </a:xfrm>
          <a:prstGeom prst="rect">
            <a:avLst/>
          </a:prstGeom>
          <a:noFill/>
        </p:spPr>
        <p:txBody>
          <a:bodyPr wrap="square" rtlCol="1">
            <a:spAutoFit/>
          </a:bodyPr>
          <a:lstStyle/>
          <a:p>
            <a:r>
              <a:rPr lang="en-US" dirty="0"/>
              <a:t>Suppose there are M processors (or cores) in the system. </a:t>
            </a:r>
          </a:p>
          <a:p>
            <a:endParaRPr lang="en-US" dirty="0"/>
          </a:p>
          <a:p>
            <a:r>
              <a:rPr lang="en-US" dirty="0"/>
              <a:t>When N &gt; M, the scheduling built into the Pools module of Multiprocessing, and in the Task Manager of DTM, allow to implicitly implement the Master-Worker pattern. </a:t>
            </a:r>
          </a:p>
          <a:p>
            <a:endParaRPr lang="en-US" dirty="0"/>
          </a:p>
          <a:p>
            <a:r>
              <a:rPr lang="en-US" dirty="0"/>
              <a:t>When N == M, the Fork-Join pattern is actually implemented.   </a:t>
            </a:r>
            <a:endParaRPr lang="he-IL" dirty="0"/>
          </a:p>
        </p:txBody>
      </p:sp>
    </p:spTree>
    <p:extLst>
      <p:ext uri="{BB962C8B-B14F-4D97-AF65-F5344CB8AC3E}">
        <p14:creationId xmlns:p14="http://schemas.microsoft.com/office/powerpoint/2010/main" val="465769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71816" cy="838200"/>
          </a:xfrm>
        </p:spPr>
        <p:txBody>
          <a:bodyPr>
            <a:normAutofit fontScale="90000"/>
          </a:bodyPr>
          <a:lstStyle/>
          <a:p>
            <a:pPr algn="ctr"/>
            <a:r>
              <a:rPr lang="en-US" dirty="0"/>
              <a:t>Parallel Design Patterns </a:t>
            </a:r>
            <a:br>
              <a:rPr lang="en-US" dirty="0"/>
            </a:br>
            <a:r>
              <a:rPr lang="en-US" dirty="0"/>
              <a:t>implemented in EFL</a:t>
            </a:r>
          </a:p>
        </p:txBody>
      </p:sp>
      <p:sp>
        <p:nvSpPr>
          <p:cNvPr id="4" name="Slide Number Placeholder 3"/>
          <p:cNvSpPr>
            <a:spLocks noGrp="1"/>
          </p:cNvSpPr>
          <p:nvPr>
            <p:ph type="sldNum" sz="quarter" idx="1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3E44B9F-71F6-4835-9FFA-F5D7A1BB29B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a:ln>
                <a:noFill/>
              </a:ln>
              <a:solidFill>
                <a:sysClr val="windowText" lastClr="000000"/>
              </a:solidFill>
              <a:effectLst/>
              <a:uLnTx/>
              <a:uFillTx/>
            </a:endParaRPr>
          </a:p>
        </p:txBody>
      </p:sp>
      <p:graphicFrame>
        <p:nvGraphicFramePr>
          <p:cNvPr id="7" name="Table 6"/>
          <p:cNvGraphicFramePr>
            <a:graphicFrameLocks noGrp="1"/>
          </p:cNvGraphicFramePr>
          <p:nvPr>
            <p:extLst>
              <p:ext uri="{D42A27DB-BD31-4B8C-83A1-F6EECF244321}">
                <p14:modId xmlns:p14="http://schemas.microsoft.com/office/powerpoint/2010/main" val="3597681895"/>
              </p:ext>
            </p:extLst>
          </p:nvPr>
        </p:nvGraphicFramePr>
        <p:xfrm>
          <a:off x="356616" y="1184373"/>
          <a:ext cx="8077200" cy="4825218"/>
        </p:xfrm>
        <a:graphic>
          <a:graphicData uri="http://schemas.openxmlformats.org/drawingml/2006/table">
            <a:tbl>
              <a:tblPr rtl="1" firstRow="1" bandRow="1">
                <a:tableStyleId>{616DA210-FB5B-4158-B5E0-FEB733F419BA}</a:tableStyleId>
              </a:tblPr>
              <a:tblGrid>
                <a:gridCol w="4369816">
                  <a:extLst>
                    <a:ext uri="{9D8B030D-6E8A-4147-A177-3AD203B41FA5}">
                      <a16:colId xmlns:a16="http://schemas.microsoft.com/office/drawing/2014/main" val="3878518216"/>
                    </a:ext>
                  </a:extLst>
                </a:gridCol>
                <a:gridCol w="3707384">
                  <a:extLst>
                    <a:ext uri="{9D8B030D-6E8A-4147-A177-3AD203B41FA5}">
                      <a16:colId xmlns:a16="http://schemas.microsoft.com/office/drawing/2014/main" val="1052114075"/>
                    </a:ext>
                  </a:extLst>
                </a:gridCol>
              </a:tblGrid>
              <a:tr h="342314">
                <a:tc>
                  <a:txBody>
                    <a:bodyPr/>
                    <a:lstStyle/>
                    <a:p>
                      <a:pPr algn="ctr" rtl="1"/>
                      <a:r>
                        <a:rPr lang="en-US" dirty="0">
                          <a:solidFill>
                            <a:schemeClr val="tx2">
                              <a:lumMod val="50000"/>
                            </a:schemeClr>
                          </a:solidFill>
                        </a:rPr>
                        <a:t>EFL </a:t>
                      </a:r>
                    </a:p>
                    <a:p>
                      <a:pPr algn="ctr" rtl="1"/>
                      <a:r>
                        <a:rPr lang="en-US" dirty="0">
                          <a:solidFill>
                            <a:schemeClr val="tx2">
                              <a:lumMod val="50000"/>
                            </a:schemeClr>
                          </a:solidFill>
                        </a:rPr>
                        <a:t>Constructs</a:t>
                      </a:r>
                      <a:endParaRPr lang="he-IL" dirty="0">
                        <a:solidFill>
                          <a:schemeClr val="tx2">
                            <a:lumMod val="50000"/>
                          </a:schemeClr>
                        </a:solidFill>
                      </a:endParaRPr>
                    </a:p>
                  </a:txBody>
                  <a:tcPr/>
                </a:tc>
                <a:tc>
                  <a:txBody>
                    <a:bodyPr/>
                    <a:lstStyle/>
                    <a:p>
                      <a:pPr algn="ctr" rtl="1"/>
                      <a:r>
                        <a:rPr lang="en-US" dirty="0">
                          <a:solidFill>
                            <a:schemeClr val="tx2">
                              <a:lumMod val="50000"/>
                            </a:schemeClr>
                          </a:solidFill>
                        </a:rPr>
                        <a:t>Parallel Design </a:t>
                      </a:r>
                    </a:p>
                    <a:p>
                      <a:pPr algn="ctr" rtl="1"/>
                      <a:r>
                        <a:rPr lang="en-US" dirty="0">
                          <a:solidFill>
                            <a:schemeClr val="tx2">
                              <a:lumMod val="50000"/>
                            </a:schemeClr>
                          </a:solidFill>
                        </a:rPr>
                        <a:t>Patterns</a:t>
                      </a:r>
                      <a:endParaRPr lang="he-IL" dirty="0">
                        <a:solidFill>
                          <a:schemeClr val="tx2">
                            <a:lumMod val="50000"/>
                          </a:schemeClr>
                        </a:solidFill>
                      </a:endParaRPr>
                    </a:p>
                  </a:txBody>
                  <a:tcPr/>
                </a:tc>
                <a:extLst>
                  <a:ext uri="{0D108BD9-81ED-4DB2-BD59-A6C34878D82A}">
                    <a16:rowId xmlns:a16="http://schemas.microsoft.com/office/drawing/2014/main" val="1015709183"/>
                  </a:ext>
                </a:extLst>
              </a:tr>
              <a:tr h="572086">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Assignment Block</a:t>
                      </a:r>
                    </a:p>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err="1">
                          <a:solidFill>
                            <a:schemeClr val="tx1"/>
                          </a:solidFill>
                          <a:latin typeface="+mn-lt"/>
                          <a:ea typeface="+mn-ea"/>
                          <a:cs typeface="+mn-cs"/>
                        </a:rPr>
                        <a:t>Pif</a:t>
                      </a:r>
                      <a:r>
                        <a:rPr kumimoji="0" lang="en-US" sz="1800" b="0" kern="1200" dirty="0">
                          <a:solidFill>
                            <a:schemeClr val="tx1"/>
                          </a:solidFill>
                          <a:latin typeface="+mn-lt"/>
                          <a:ea typeface="+mn-ea"/>
                          <a:cs typeface="+mn-cs"/>
                        </a:rPr>
                        <a:t> Block</a:t>
                      </a:r>
                      <a:endParaRPr kumimoji="0" lang="he-IL" sz="1800" b="0" kern="1200" dirty="0">
                        <a:solidFill>
                          <a:schemeClr val="tx1"/>
                        </a:solidFill>
                        <a:latin typeface="+mn-lt"/>
                        <a:ea typeface="+mn-ea"/>
                        <a:cs typeface="+mn-cs"/>
                      </a:endParaRPr>
                    </a:p>
                  </a:txBody>
                  <a:tcPr>
                    <a:solidFill>
                      <a:schemeClr val="bg1"/>
                    </a:solidFill>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Fork-Join Pattern</a:t>
                      </a:r>
                    </a:p>
                  </a:txBody>
                  <a:tcPr>
                    <a:solidFill>
                      <a:schemeClr val="bg1"/>
                    </a:solidFill>
                  </a:tcPr>
                </a:tc>
                <a:extLst>
                  <a:ext uri="{0D108BD9-81ED-4DB2-BD59-A6C34878D82A}">
                    <a16:rowId xmlns:a16="http://schemas.microsoft.com/office/drawing/2014/main" val="184113265"/>
                  </a:ext>
                </a:extLst>
              </a:tr>
              <a:tr h="572086">
                <a:tc>
                  <a:txBody>
                    <a:bodyPr/>
                    <a:lstStyle/>
                    <a:p>
                      <a:pPr rtl="1"/>
                      <a:r>
                        <a:rPr lang="en-US" b="0" dirty="0">
                          <a:solidFill>
                            <a:schemeClr val="tx1"/>
                          </a:solidFill>
                        </a:rPr>
                        <a:t>For Block</a:t>
                      </a:r>
                      <a:endParaRPr lang="he-IL" b="0" dirty="0">
                        <a:solidFill>
                          <a:schemeClr val="tx1"/>
                        </a:solidFill>
                      </a:endParaRPr>
                    </a:p>
                  </a:txBody>
                  <a:tcPr>
                    <a:solidFill>
                      <a:schemeClr val="bg1"/>
                    </a:solidFill>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Master-Worker Pattern</a:t>
                      </a:r>
                    </a:p>
                  </a:txBody>
                  <a:tcPr>
                    <a:solidFill>
                      <a:schemeClr val="bg1"/>
                    </a:solidFill>
                  </a:tcPr>
                </a:tc>
                <a:extLst>
                  <a:ext uri="{0D108BD9-81ED-4DB2-BD59-A6C34878D82A}">
                    <a16:rowId xmlns:a16="http://schemas.microsoft.com/office/drawing/2014/main" val="2166876167"/>
                  </a:ext>
                </a:extLst>
              </a:tr>
              <a:tr h="5720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kern="1200" dirty="0" err="1">
                          <a:solidFill>
                            <a:srgbClr val="C00000"/>
                          </a:solidFill>
                          <a:latin typeface="+mn-lt"/>
                          <a:ea typeface="+mn-ea"/>
                          <a:cs typeface="+mn-cs"/>
                        </a:rPr>
                        <a:t>MapLoop</a:t>
                      </a:r>
                      <a:r>
                        <a:rPr kumimoji="0" lang="en-US" sz="1800" b="1" kern="1200" dirty="0">
                          <a:solidFill>
                            <a:srgbClr val="C00000"/>
                          </a:solidFill>
                          <a:latin typeface="+mn-lt"/>
                          <a:ea typeface="+mn-ea"/>
                          <a:cs typeface="+mn-cs"/>
                        </a:rPr>
                        <a:t> Block</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kern="1200" dirty="0">
                          <a:solidFill>
                            <a:srgbClr val="C00000"/>
                          </a:solidFill>
                          <a:latin typeface="+mn-lt"/>
                          <a:ea typeface="+mn-ea"/>
                          <a:cs typeface="+mn-cs"/>
                        </a:rPr>
                        <a:t>Loop Block</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kern="1200" dirty="0">
                          <a:solidFill>
                            <a:srgbClr val="C00000"/>
                          </a:solidFill>
                          <a:latin typeface="+mn-lt"/>
                          <a:ea typeface="+mn-ea"/>
                          <a:cs typeface="+mn-cs"/>
                        </a:rPr>
                        <a:t>For Block</a:t>
                      </a:r>
                      <a:endParaRPr kumimoji="0" lang="he-IL" sz="1800" b="0" kern="1200" dirty="0">
                        <a:solidFill>
                          <a:srgbClr val="C00000"/>
                        </a:solidFill>
                        <a:latin typeface="+mn-lt"/>
                        <a:ea typeface="+mn-ea"/>
                        <a:cs typeface="+mn-cs"/>
                      </a:endParaRPr>
                    </a:p>
                  </a:txBody>
                  <a:tcPr>
                    <a:solidFill>
                      <a:srgbClr val="FFFF99"/>
                    </a:solidFill>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1" kern="1200" dirty="0">
                          <a:solidFill>
                            <a:srgbClr val="C00000"/>
                          </a:solidFill>
                          <a:latin typeface="+mn-lt"/>
                          <a:ea typeface="+mn-ea"/>
                          <a:cs typeface="+mn-cs"/>
                        </a:rPr>
                        <a:t>Map Pattern</a:t>
                      </a:r>
                    </a:p>
                  </a:txBody>
                  <a:tcPr>
                    <a:solidFill>
                      <a:srgbClr val="FFFF99"/>
                    </a:solidFill>
                  </a:tcPr>
                </a:tc>
                <a:extLst>
                  <a:ext uri="{0D108BD9-81ED-4DB2-BD59-A6C34878D82A}">
                    <a16:rowId xmlns:a16="http://schemas.microsoft.com/office/drawing/2014/main" val="830495562"/>
                  </a:ext>
                </a:extLst>
              </a:tr>
              <a:tr h="572086">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err="1">
                          <a:solidFill>
                            <a:schemeClr val="tx1"/>
                          </a:solidFill>
                          <a:latin typeface="+mn-lt"/>
                          <a:ea typeface="+mn-ea"/>
                          <a:cs typeface="+mn-cs"/>
                        </a:rPr>
                        <a:t>LogLoop</a:t>
                      </a:r>
                      <a:r>
                        <a:rPr kumimoji="0" lang="en-US" sz="1800" b="0" kern="1200" dirty="0">
                          <a:solidFill>
                            <a:schemeClr val="tx1"/>
                          </a:solidFill>
                          <a:latin typeface="+mn-lt"/>
                          <a:ea typeface="+mn-ea"/>
                          <a:cs typeface="+mn-cs"/>
                        </a:rPr>
                        <a:t> Block</a:t>
                      </a:r>
                      <a:endParaRPr kumimoji="0" lang="he-IL" sz="1800" b="0" kern="1200" dirty="0">
                        <a:solidFill>
                          <a:schemeClr val="tx1"/>
                        </a:solidFill>
                        <a:latin typeface="+mn-lt"/>
                        <a:ea typeface="+mn-ea"/>
                        <a:cs typeface="+mn-cs"/>
                      </a:endParaRPr>
                    </a:p>
                  </a:txBody>
                  <a:tcPr>
                    <a:solidFill>
                      <a:schemeClr val="bg1"/>
                    </a:solidFill>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Reduce Pattern</a:t>
                      </a:r>
                    </a:p>
                  </a:txBody>
                  <a:tcPr>
                    <a:solidFill>
                      <a:schemeClr val="bg1"/>
                    </a:solidFill>
                  </a:tcPr>
                </a:tc>
                <a:extLst>
                  <a:ext uri="{0D108BD9-81ED-4DB2-BD59-A6C34878D82A}">
                    <a16:rowId xmlns:a16="http://schemas.microsoft.com/office/drawing/2014/main" val="1340012056"/>
                  </a:ext>
                </a:extLst>
              </a:tr>
              <a:tr h="5720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For Block</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kern="1200" dirty="0" err="1">
                          <a:solidFill>
                            <a:schemeClr val="tx1"/>
                          </a:solidFill>
                          <a:latin typeface="+mn-lt"/>
                          <a:ea typeface="+mn-ea"/>
                          <a:cs typeface="+mn-cs"/>
                        </a:rPr>
                        <a:t>MapLoop</a:t>
                      </a:r>
                      <a:r>
                        <a:rPr kumimoji="0" lang="en-US" sz="1800" b="0" kern="1200" dirty="0">
                          <a:solidFill>
                            <a:schemeClr val="tx1"/>
                          </a:solidFill>
                          <a:latin typeface="+mn-lt"/>
                          <a:ea typeface="+mn-ea"/>
                          <a:cs typeface="+mn-cs"/>
                        </a:rPr>
                        <a:t> Block</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Loop Block</a:t>
                      </a:r>
                      <a:endParaRPr kumimoji="0" lang="he-IL" sz="1800" b="0" kern="1200" dirty="0">
                        <a:solidFill>
                          <a:schemeClr val="tx1"/>
                        </a:solidFill>
                        <a:latin typeface="+mn-lt"/>
                        <a:ea typeface="+mn-ea"/>
                        <a:cs typeface="+mn-cs"/>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Filter Pattern  (Map)</a:t>
                      </a:r>
                    </a:p>
                  </a:txBody>
                  <a:tcPr>
                    <a:solidFill>
                      <a:schemeClr val="bg1"/>
                    </a:solidFill>
                  </a:tcPr>
                </a:tc>
                <a:extLst>
                  <a:ext uri="{0D108BD9-81ED-4DB2-BD59-A6C34878D82A}">
                    <a16:rowId xmlns:a16="http://schemas.microsoft.com/office/drawing/2014/main" val="1294519877"/>
                  </a:ext>
                </a:extLst>
              </a:tr>
              <a:tr h="572086">
                <a:tc>
                  <a:txBody>
                    <a:bodyPr/>
                    <a:lstStyle/>
                    <a:p>
                      <a:pPr rtl="1"/>
                      <a:r>
                        <a:rPr lang="en-US" b="0" dirty="0">
                          <a:solidFill>
                            <a:schemeClr val="tx1"/>
                          </a:solidFill>
                        </a:rPr>
                        <a:t>If Block</a:t>
                      </a:r>
                      <a:endParaRPr lang="he-IL" b="0" dirty="0">
                        <a:solidFill>
                          <a:schemeClr val="tx1"/>
                        </a:solidFill>
                      </a:endParaRPr>
                    </a:p>
                  </a:txBody>
                  <a:tcPr>
                    <a:solidFill>
                      <a:schemeClr val="bg1"/>
                    </a:solidFill>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endParaRPr kumimoji="0" lang="en-US" sz="1800" b="0" kern="1200" dirty="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2489825925"/>
                  </a:ext>
                </a:extLst>
              </a:tr>
            </a:tbl>
          </a:graphicData>
        </a:graphic>
      </p:graphicFrame>
    </p:spTree>
    <p:extLst>
      <p:ext uri="{BB962C8B-B14F-4D97-AF65-F5344CB8AC3E}">
        <p14:creationId xmlns:p14="http://schemas.microsoft.com/office/powerpoint/2010/main" val="288707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596980"/>
          </a:xfrm>
        </p:spPr>
        <p:txBody>
          <a:bodyPr/>
          <a:lstStyle/>
          <a:p>
            <a:pPr algn="ctr"/>
            <a:r>
              <a:rPr lang="en-US" b="1" i="1" dirty="0" err="1"/>
              <a:t>maploop</a:t>
            </a:r>
            <a:r>
              <a:rPr lang="en-US" b="1" i="1" dirty="0"/>
              <a:t> </a:t>
            </a:r>
            <a:r>
              <a:rPr lang="en-US" b="1" dirty="0"/>
              <a:t>block</a:t>
            </a:r>
          </a:p>
        </p:txBody>
      </p:sp>
      <p:sp>
        <p:nvSpPr>
          <p:cNvPr id="4" name="Slide Number Placeholder 3"/>
          <p:cNvSpPr>
            <a:spLocks noGrp="1"/>
          </p:cNvSpPr>
          <p:nvPr>
            <p:ph type="sldNum" sz="quarter" idx="15"/>
          </p:nvPr>
        </p:nvSpPr>
        <p:spPr/>
        <p:txBody>
          <a:bodyPr/>
          <a:lstStyle/>
          <a:p>
            <a:fld id="{03E44B9F-71F6-4835-9FFA-F5D7A1BB29B6}" type="slidenum">
              <a:rPr lang="en-US" smtClean="0"/>
              <a:pPr/>
              <a:t>27</a:t>
            </a:fld>
            <a:endParaRPr lang="en-US"/>
          </a:p>
        </p:txBody>
      </p:sp>
      <p:sp>
        <p:nvSpPr>
          <p:cNvPr id="5" name="TextBox 4"/>
          <p:cNvSpPr txBox="1"/>
          <p:nvPr/>
        </p:nvSpPr>
        <p:spPr>
          <a:xfrm>
            <a:off x="2357023" y="1184390"/>
            <a:ext cx="3657600" cy="923330"/>
          </a:xfrm>
          <a:prstGeom prst="rect">
            <a:avLst/>
          </a:prstGeom>
          <a:noFill/>
          <a:ln w="12700">
            <a:solidFill>
              <a:schemeClr val="tx1"/>
            </a:solidFill>
          </a:ln>
        </p:spPr>
        <p:txBody>
          <a:bodyPr wrap="square" rtlCol="1">
            <a:spAutoFit/>
          </a:bodyPr>
          <a:lstStyle/>
          <a:p>
            <a:r>
              <a:rPr lang="en-US" dirty="0"/>
              <a:t>EFL{</a:t>
            </a:r>
          </a:p>
          <a:p>
            <a:r>
              <a:rPr lang="en-US" dirty="0" err="1"/>
              <a:t>SeqOut</a:t>
            </a:r>
            <a:r>
              <a:rPr lang="en-US" dirty="0"/>
              <a:t> = </a:t>
            </a:r>
            <a:r>
              <a:rPr lang="en-US" dirty="0" err="1"/>
              <a:t>maploop</a:t>
            </a:r>
            <a:r>
              <a:rPr lang="en-US" dirty="0"/>
              <a:t>(</a:t>
            </a:r>
            <a:r>
              <a:rPr lang="en-US" dirty="0" err="1"/>
              <a:t>Fnc</a:t>
            </a:r>
            <a:r>
              <a:rPr lang="en-US" dirty="0"/>
              <a:t>, </a:t>
            </a:r>
            <a:r>
              <a:rPr lang="en-US" dirty="0" err="1"/>
              <a:t>SeqIn</a:t>
            </a:r>
            <a:r>
              <a:rPr lang="en-US" dirty="0"/>
              <a:t>); </a:t>
            </a:r>
          </a:p>
          <a:p>
            <a:r>
              <a:rPr lang="en-US" dirty="0"/>
              <a:t>}EFL</a:t>
            </a:r>
            <a:endParaRPr lang="he-IL" dirty="0"/>
          </a:p>
        </p:txBody>
      </p:sp>
      <p:grpSp>
        <p:nvGrpSpPr>
          <p:cNvPr id="19" name="Group 18"/>
          <p:cNvGrpSpPr/>
          <p:nvPr/>
        </p:nvGrpSpPr>
        <p:grpSpPr>
          <a:xfrm>
            <a:off x="724997" y="2487990"/>
            <a:ext cx="6921651" cy="3246060"/>
            <a:chOff x="914400" y="2315260"/>
            <a:chExt cx="6921651" cy="3246060"/>
          </a:xfrm>
        </p:grpSpPr>
        <p:grpSp>
          <p:nvGrpSpPr>
            <p:cNvPr id="16" name="Group 15"/>
            <p:cNvGrpSpPr/>
            <p:nvPr/>
          </p:nvGrpSpPr>
          <p:grpSpPr>
            <a:xfrm>
              <a:off x="914400" y="2315260"/>
              <a:ext cx="6921651" cy="3246060"/>
              <a:chOff x="914400" y="2315260"/>
              <a:chExt cx="6921651" cy="3246060"/>
            </a:xfrm>
          </p:grpSpPr>
          <p:pic>
            <p:nvPicPr>
              <p:cNvPr id="3" name="Picture 2"/>
              <p:cNvPicPr>
                <a:picLocks noChangeAspect="1"/>
              </p:cNvPicPr>
              <p:nvPr/>
            </p:nvPicPr>
            <p:blipFill>
              <a:blip r:embed="rId3"/>
              <a:stretch>
                <a:fillRect/>
              </a:stretch>
            </p:blipFill>
            <p:spPr>
              <a:xfrm>
                <a:off x="2034363" y="2315260"/>
                <a:ext cx="5801688" cy="3246060"/>
              </a:xfrm>
              <a:prstGeom prst="rect">
                <a:avLst/>
              </a:prstGeom>
              <a:ln w="12700">
                <a:noFill/>
              </a:ln>
            </p:spPr>
          </p:pic>
          <p:sp>
            <p:nvSpPr>
              <p:cNvPr id="6" name="TextBox 5"/>
              <p:cNvSpPr txBox="1"/>
              <p:nvPr/>
            </p:nvSpPr>
            <p:spPr>
              <a:xfrm>
                <a:off x="919716" y="2508290"/>
                <a:ext cx="838200" cy="381000"/>
              </a:xfrm>
              <a:prstGeom prst="rect">
                <a:avLst/>
              </a:prstGeom>
              <a:noFill/>
              <a:ln w="12700">
                <a:noFill/>
              </a:ln>
            </p:spPr>
            <p:txBody>
              <a:bodyPr wrap="square" rtlCol="1">
                <a:spAutoFit/>
              </a:bodyPr>
              <a:lstStyle/>
              <a:p>
                <a:r>
                  <a:rPr lang="en-US" dirty="0" err="1">
                    <a:solidFill>
                      <a:schemeClr val="accent3">
                        <a:lumMod val="50000"/>
                      </a:schemeClr>
                    </a:solidFill>
                  </a:rPr>
                  <a:t>SeqIn</a:t>
                </a:r>
                <a:endParaRPr lang="he-IL" dirty="0">
                  <a:solidFill>
                    <a:schemeClr val="accent3">
                      <a:lumMod val="50000"/>
                    </a:schemeClr>
                  </a:solidFill>
                </a:endParaRPr>
              </a:p>
            </p:txBody>
          </p:sp>
          <p:sp>
            <p:nvSpPr>
              <p:cNvPr id="7" name="TextBox 6"/>
              <p:cNvSpPr txBox="1"/>
              <p:nvPr/>
            </p:nvSpPr>
            <p:spPr>
              <a:xfrm>
                <a:off x="914400" y="4876800"/>
                <a:ext cx="990600" cy="381000"/>
              </a:xfrm>
              <a:prstGeom prst="rect">
                <a:avLst/>
              </a:prstGeom>
              <a:noFill/>
              <a:ln w="12700">
                <a:noFill/>
              </a:ln>
            </p:spPr>
            <p:txBody>
              <a:bodyPr wrap="square" rtlCol="1">
                <a:spAutoFit/>
              </a:bodyPr>
              <a:lstStyle/>
              <a:p>
                <a:r>
                  <a:rPr lang="en-US" dirty="0" err="1"/>
                  <a:t>SeqOut</a:t>
                </a:r>
                <a:endParaRPr lang="he-IL" dirty="0"/>
              </a:p>
            </p:txBody>
          </p:sp>
        </p:grpSp>
        <p:grpSp>
          <p:nvGrpSpPr>
            <p:cNvPr id="17" name="Group 16"/>
            <p:cNvGrpSpPr/>
            <p:nvPr/>
          </p:nvGrpSpPr>
          <p:grpSpPr>
            <a:xfrm>
              <a:off x="2163725" y="3728199"/>
              <a:ext cx="5576775" cy="347559"/>
              <a:chOff x="2163725" y="3728199"/>
              <a:chExt cx="5576775" cy="347559"/>
            </a:xfrm>
          </p:grpSpPr>
          <p:sp>
            <p:nvSpPr>
              <p:cNvPr id="8" name="TextBox 7"/>
              <p:cNvSpPr txBox="1"/>
              <p:nvPr/>
            </p:nvSpPr>
            <p:spPr>
              <a:xfrm>
                <a:off x="2163725" y="3728199"/>
                <a:ext cx="609601" cy="338554"/>
              </a:xfrm>
              <a:prstGeom prst="rect">
                <a:avLst/>
              </a:prstGeom>
              <a:noFill/>
              <a:ln w="12700">
                <a:noFill/>
              </a:ln>
            </p:spPr>
            <p:txBody>
              <a:bodyPr wrap="square" rtlCol="1">
                <a:spAutoFit/>
              </a:bodyPr>
              <a:lstStyle/>
              <a:p>
                <a:r>
                  <a:rPr lang="en-US" sz="1600" b="1" dirty="0" err="1">
                    <a:solidFill>
                      <a:srgbClr val="FFFF00"/>
                    </a:solidFill>
                  </a:rPr>
                  <a:t>Fnc</a:t>
                </a:r>
                <a:endParaRPr lang="he-IL" sz="1600" b="1" dirty="0">
                  <a:solidFill>
                    <a:srgbClr val="FFFF00"/>
                  </a:solidFill>
                </a:endParaRPr>
              </a:p>
            </p:txBody>
          </p:sp>
          <p:sp>
            <p:nvSpPr>
              <p:cNvPr id="9" name="TextBox 8"/>
              <p:cNvSpPr txBox="1"/>
              <p:nvPr/>
            </p:nvSpPr>
            <p:spPr>
              <a:xfrm>
                <a:off x="3595575" y="3728199"/>
                <a:ext cx="609601" cy="338554"/>
              </a:xfrm>
              <a:prstGeom prst="rect">
                <a:avLst/>
              </a:prstGeom>
              <a:noFill/>
              <a:ln w="12700">
                <a:noFill/>
              </a:ln>
            </p:spPr>
            <p:txBody>
              <a:bodyPr wrap="square" rtlCol="1">
                <a:spAutoFit/>
              </a:bodyPr>
              <a:lstStyle/>
              <a:p>
                <a:r>
                  <a:rPr lang="en-US" sz="1600" b="1" dirty="0" err="1">
                    <a:solidFill>
                      <a:srgbClr val="FFFF00"/>
                    </a:solidFill>
                  </a:rPr>
                  <a:t>Fnc</a:t>
                </a:r>
                <a:endParaRPr lang="he-IL" sz="1600" b="1" dirty="0">
                  <a:solidFill>
                    <a:srgbClr val="FFFF00"/>
                  </a:solidFill>
                </a:endParaRPr>
              </a:p>
            </p:txBody>
          </p:sp>
          <p:sp>
            <p:nvSpPr>
              <p:cNvPr id="10" name="TextBox 9"/>
              <p:cNvSpPr txBox="1"/>
              <p:nvPr/>
            </p:nvSpPr>
            <p:spPr>
              <a:xfrm>
                <a:off x="2879650" y="3734215"/>
                <a:ext cx="609601" cy="338554"/>
              </a:xfrm>
              <a:prstGeom prst="rect">
                <a:avLst/>
              </a:prstGeom>
              <a:noFill/>
              <a:ln w="12700">
                <a:noFill/>
              </a:ln>
            </p:spPr>
            <p:txBody>
              <a:bodyPr wrap="square" rtlCol="1">
                <a:spAutoFit/>
              </a:bodyPr>
              <a:lstStyle/>
              <a:p>
                <a:r>
                  <a:rPr lang="en-US" sz="1600" b="1" dirty="0" err="1">
                    <a:solidFill>
                      <a:srgbClr val="FFFF00"/>
                    </a:solidFill>
                  </a:rPr>
                  <a:t>Fnc</a:t>
                </a:r>
                <a:endParaRPr lang="he-IL" sz="1600" b="1" dirty="0">
                  <a:solidFill>
                    <a:srgbClr val="FFFF00"/>
                  </a:solidFill>
                </a:endParaRPr>
              </a:p>
            </p:txBody>
          </p:sp>
          <p:sp>
            <p:nvSpPr>
              <p:cNvPr id="11" name="TextBox 10"/>
              <p:cNvSpPr txBox="1"/>
              <p:nvPr/>
            </p:nvSpPr>
            <p:spPr>
              <a:xfrm>
                <a:off x="4325606" y="3728199"/>
                <a:ext cx="609601" cy="338554"/>
              </a:xfrm>
              <a:prstGeom prst="rect">
                <a:avLst/>
              </a:prstGeom>
              <a:noFill/>
              <a:ln w="12700">
                <a:noFill/>
              </a:ln>
            </p:spPr>
            <p:txBody>
              <a:bodyPr wrap="square" rtlCol="1">
                <a:spAutoFit/>
              </a:bodyPr>
              <a:lstStyle/>
              <a:p>
                <a:r>
                  <a:rPr lang="en-US" sz="1600" b="1" dirty="0" err="1">
                    <a:solidFill>
                      <a:srgbClr val="FFFF00"/>
                    </a:solidFill>
                  </a:rPr>
                  <a:t>Fnc</a:t>
                </a:r>
                <a:endParaRPr lang="he-IL" sz="1600" b="1" dirty="0">
                  <a:solidFill>
                    <a:srgbClr val="FFFF00"/>
                  </a:solidFill>
                </a:endParaRPr>
              </a:p>
            </p:txBody>
          </p:sp>
          <p:sp>
            <p:nvSpPr>
              <p:cNvPr id="12" name="TextBox 11"/>
              <p:cNvSpPr txBox="1"/>
              <p:nvPr/>
            </p:nvSpPr>
            <p:spPr>
              <a:xfrm>
                <a:off x="5004388" y="3728199"/>
                <a:ext cx="609601" cy="338554"/>
              </a:xfrm>
              <a:prstGeom prst="rect">
                <a:avLst/>
              </a:prstGeom>
              <a:noFill/>
              <a:ln w="12700">
                <a:noFill/>
              </a:ln>
            </p:spPr>
            <p:txBody>
              <a:bodyPr wrap="square" rtlCol="1">
                <a:spAutoFit/>
              </a:bodyPr>
              <a:lstStyle/>
              <a:p>
                <a:r>
                  <a:rPr lang="en-US" sz="1600" b="1" dirty="0" err="1">
                    <a:solidFill>
                      <a:srgbClr val="FFFF00"/>
                    </a:solidFill>
                  </a:rPr>
                  <a:t>Fnc</a:t>
                </a:r>
                <a:endParaRPr lang="he-IL" sz="1600" b="1" dirty="0">
                  <a:solidFill>
                    <a:srgbClr val="FFFF00"/>
                  </a:solidFill>
                </a:endParaRPr>
              </a:p>
            </p:txBody>
          </p:sp>
          <p:sp>
            <p:nvSpPr>
              <p:cNvPr id="13" name="TextBox 12"/>
              <p:cNvSpPr txBox="1"/>
              <p:nvPr/>
            </p:nvSpPr>
            <p:spPr>
              <a:xfrm>
                <a:off x="5709823" y="3728199"/>
                <a:ext cx="609601" cy="338554"/>
              </a:xfrm>
              <a:prstGeom prst="rect">
                <a:avLst/>
              </a:prstGeom>
              <a:noFill/>
              <a:ln w="12700">
                <a:noFill/>
              </a:ln>
            </p:spPr>
            <p:txBody>
              <a:bodyPr wrap="square" rtlCol="1">
                <a:spAutoFit/>
              </a:bodyPr>
              <a:lstStyle/>
              <a:p>
                <a:r>
                  <a:rPr lang="en-US" sz="1600" b="1" dirty="0" err="1">
                    <a:solidFill>
                      <a:srgbClr val="FFFF00"/>
                    </a:solidFill>
                  </a:rPr>
                  <a:t>Fnc</a:t>
                </a:r>
                <a:endParaRPr lang="he-IL" sz="1600" b="1" dirty="0">
                  <a:solidFill>
                    <a:srgbClr val="FFFF00"/>
                  </a:solidFill>
                </a:endParaRPr>
              </a:p>
            </p:txBody>
          </p:sp>
          <p:sp>
            <p:nvSpPr>
              <p:cNvPr id="14" name="TextBox 13"/>
              <p:cNvSpPr txBox="1"/>
              <p:nvPr/>
            </p:nvSpPr>
            <p:spPr>
              <a:xfrm>
                <a:off x="6402711" y="3737204"/>
                <a:ext cx="609601" cy="338554"/>
              </a:xfrm>
              <a:prstGeom prst="rect">
                <a:avLst/>
              </a:prstGeom>
              <a:noFill/>
              <a:ln w="12700">
                <a:noFill/>
              </a:ln>
            </p:spPr>
            <p:txBody>
              <a:bodyPr wrap="square" rtlCol="1">
                <a:spAutoFit/>
              </a:bodyPr>
              <a:lstStyle/>
              <a:p>
                <a:r>
                  <a:rPr lang="en-US" sz="1600" b="1" dirty="0" err="1">
                    <a:solidFill>
                      <a:srgbClr val="FFFF00"/>
                    </a:solidFill>
                  </a:rPr>
                  <a:t>Fnc</a:t>
                </a:r>
                <a:endParaRPr lang="he-IL" sz="1600" b="1" dirty="0">
                  <a:solidFill>
                    <a:srgbClr val="FFFF00"/>
                  </a:solidFill>
                </a:endParaRPr>
              </a:p>
            </p:txBody>
          </p:sp>
          <p:sp>
            <p:nvSpPr>
              <p:cNvPr id="15" name="TextBox 14"/>
              <p:cNvSpPr txBox="1"/>
              <p:nvPr/>
            </p:nvSpPr>
            <p:spPr>
              <a:xfrm>
                <a:off x="7130899" y="3728199"/>
                <a:ext cx="609601" cy="338554"/>
              </a:xfrm>
              <a:prstGeom prst="rect">
                <a:avLst/>
              </a:prstGeom>
              <a:noFill/>
              <a:ln w="12700">
                <a:noFill/>
              </a:ln>
            </p:spPr>
            <p:txBody>
              <a:bodyPr wrap="square" rtlCol="1">
                <a:spAutoFit/>
              </a:bodyPr>
              <a:lstStyle/>
              <a:p>
                <a:r>
                  <a:rPr lang="en-US" sz="1600" b="1" dirty="0" err="1">
                    <a:solidFill>
                      <a:srgbClr val="FFFF00"/>
                    </a:solidFill>
                  </a:rPr>
                  <a:t>Fnc</a:t>
                </a:r>
                <a:endParaRPr lang="he-IL" sz="1600" b="1" dirty="0">
                  <a:solidFill>
                    <a:srgbClr val="FFFF00"/>
                  </a:solidFill>
                </a:endParaRPr>
              </a:p>
            </p:txBody>
          </p:sp>
        </p:grpSp>
      </p:grpSp>
      <p:sp>
        <p:nvSpPr>
          <p:cNvPr id="18" name="TextBox 17"/>
          <p:cNvSpPr txBox="1"/>
          <p:nvPr/>
        </p:nvSpPr>
        <p:spPr>
          <a:xfrm>
            <a:off x="724997" y="6326993"/>
            <a:ext cx="7696200" cy="461665"/>
          </a:xfrm>
          <a:prstGeom prst="rect">
            <a:avLst/>
          </a:prstGeom>
          <a:noFill/>
        </p:spPr>
        <p:txBody>
          <a:bodyPr wrap="square" rtlCol="1">
            <a:spAutoFit/>
          </a:bodyPr>
          <a:lstStyle/>
          <a:p>
            <a:pPr marL="177800" indent="-177800"/>
            <a:r>
              <a:rPr lang="en-US" sz="1200" baseline="30000" dirty="0"/>
              <a:t>* </a:t>
            </a:r>
            <a:r>
              <a:rPr lang="en-US" sz="1200" dirty="0"/>
              <a:t> based  on figure from </a:t>
            </a:r>
            <a:r>
              <a:rPr lang="en-US" sz="1200" i="1" dirty="0"/>
              <a:t>Structured Parallel Programming – Patterns for Efficient Computation</a:t>
            </a:r>
            <a:r>
              <a:rPr lang="en-US" sz="1200" dirty="0"/>
              <a:t> by M. McCool at el., Morgan Kaufmann, 2012.</a:t>
            </a:r>
            <a:endParaRPr lang="he-IL" sz="1200" dirty="0"/>
          </a:p>
        </p:txBody>
      </p:sp>
      <p:sp>
        <p:nvSpPr>
          <p:cNvPr id="20" name="TextBox 19"/>
          <p:cNvSpPr txBox="1"/>
          <p:nvPr/>
        </p:nvSpPr>
        <p:spPr>
          <a:xfrm>
            <a:off x="7646648" y="5734050"/>
            <a:ext cx="228600" cy="276999"/>
          </a:xfrm>
          <a:prstGeom prst="rect">
            <a:avLst/>
          </a:prstGeom>
          <a:noFill/>
        </p:spPr>
        <p:txBody>
          <a:bodyPr wrap="square" rtlCol="1">
            <a:spAutoFit/>
          </a:bodyPr>
          <a:lstStyle/>
          <a:p>
            <a:r>
              <a:rPr lang="en-US" sz="1200" dirty="0"/>
              <a:t>*</a:t>
            </a:r>
            <a:endParaRPr lang="he-IL" sz="1200" dirty="0"/>
          </a:p>
        </p:txBody>
      </p:sp>
    </p:spTree>
    <p:extLst>
      <p:ext uri="{BB962C8B-B14F-4D97-AF65-F5344CB8AC3E}">
        <p14:creationId xmlns:p14="http://schemas.microsoft.com/office/powerpoint/2010/main" val="1234096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740390"/>
          </a:xfrm>
        </p:spPr>
        <p:txBody>
          <a:bodyPr/>
          <a:lstStyle/>
          <a:p>
            <a:pPr algn="ctr"/>
            <a:r>
              <a:rPr lang="en-US" b="1" i="1" dirty="0"/>
              <a:t>loop </a:t>
            </a:r>
            <a:r>
              <a:rPr lang="en-US" b="1" dirty="0"/>
              <a:t>block</a:t>
            </a:r>
          </a:p>
        </p:txBody>
      </p:sp>
      <p:sp>
        <p:nvSpPr>
          <p:cNvPr id="4" name="Slide Number Placeholder 3"/>
          <p:cNvSpPr>
            <a:spLocks noGrp="1"/>
          </p:cNvSpPr>
          <p:nvPr>
            <p:ph type="sldNum" sz="quarter" idx="15"/>
          </p:nvPr>
        </p:nvSpPr>
        <p:spPr/>
        <p:txBody>
          <a:bodyPr/>
          <a:lstStyle/>
          <a:p>
            <a:fld id="{03E44B9F-71F6-4835-9FFA-F5D7A1BB29B6}" type="slidenum">
              <a:rPr lang="en-US" smtClean="0"/>
              <a:pPr/>
              <a:t>28</a:t>
            </a:fld>
            <a:endParaRPr lang="en-US"/>
          </a:p>
        </p:txBody>
      </p:sp>
      <p:sp>
        <p:nvSpPr>
          <p:cNvPr id="5" name="TextBox 4"/>
          <p:cNvSpPr txBox="1"/>
          <p:nvPr/>
        </p:nvSpPr>
        <p:spPr>
          <a:xfrm>
            <a:off x="914400" y="1143000"/>
            <a:ext cx="7315200" cy="2585323"/>
          </a:xfrm>
          <a:prstGeom prst="rect">
            <a:avLst/>
          </a:prstGeom>
          <a:noFill/>
          <a:ln w="12700">
            <a:solidFill>
              <a:schemeClr val="tx1"/>
            </a:solidFill>
          </a:ln>
        </p:spPr>
        <p:txBody>
          <a:bodyPr wrap="square" rtlCol="1">
            <a:spAutoFit/>
          </a:bodyPr>
          <a:lstStyle/>
          <a:p>
            <a:r>
              <a:rPr lang="en-US" dirty="0"/>
              <a:t>EFL{</a:t>
            </a:r>
          </a:p>
          <a:p>
            <a:r>
              <a:rPr lang="en-US" dirty="0"/>
              <a:t>:loop (</a:t>
            </a:r>
            <a:r>
              <a:rPr lang="en-US" dirty="0" err="1"/>
              <a:t>i</a:t>
            </a:r>
            <a:r>
              <a:rPr lang="en-US" dirty="0"/>
              <a:t>=0)</a:t>
            </a:r>
          </a:p>
          <a:p>
            <a:r>
              <a:rPr lang="en-US" dirty="0"/>
              <a:t>{</a:t>
            </a:r>
          </a:p>
          <a:p>
            <a:r>
              <a:rPr lang="en-US" dirty="0"/>
              <a:t>	if (</a:t>
            </a:r>
            <a:r>
              <a:rPr lang="en-US" dirty="0" err="1"/>
              <a:t>i</a:t>
            </a:r>
            <a:r>
              <a:rPr lang="en-US" dirty="0"/>
              <a:t> &lt; </a:t>
            </a:r>
            <a:r>
              <a:rPr lang="en-US" dirty="0" err="1"/>
              <a:t>len</a:t>
            </a:r>
            <a:r>
              <a:rPr lang="en-US" dirty="0"/>
              <a:t>(</a:t>
            </a:r>
            <a:r>
              <a:rPr lang="en-US" dirty="0" err="1"/>
              <a:t>seqIn</a:t>
            </a:r>
            <a:r>
              <a:rPr lang="en-US" dirty="0"/>
              <a:t>)) {</a:t>
            </a:r>
          </a:p>
          <a:p>
            <a:r>
              <a:rPr lang="en-US" dirty="0"/>
              <a:t>		loop(i+1);</a:t>
            </a:r>
          </a:p>
          <a:p>
            <a:r>
              <a:rPr lang="en-US" dirty="0"/>
              <a:t>	}</a:t>
            </a:r>
          </a:p>
          <a:p>
            <a:r>
              <a:rPr lang="en-US" dirty="0"/>
              <a:t>	</a:t>
            </a:r>
            <a:r>
              <a:rPr lang="en-US" dirty="0" err="1"/>
              <a:t>seqOut</a:t>
            </a:r>
            <a:r>
              <a:rPr lang="en-US" dirty="0"/>
              <a:t>[</a:t>
            </a:r>
            <a:r>
              <a:rPr lang="en-US" dirty="0" err="1"/>
              <a:t>i</a:t>
            </a:r>
            <a:r>
              <a:rPr lang="en-US" dirty="0"/>
              <a:t>] = </a:t>
            </a:r>
            <a:r>
              <a:rPr lang="en-US" dirty="0" err="1"/>
              <a:t>cpuIntensiveFunc</a:t>
            </a:r>
            <a:r>
              <a:rPr lang="en-US" dirty="0"/>
              <a:t>(</a:t>
            </a:r>
            <a:r>
              <a:rPr lang="en-US" dirty="0" err="1"/>
              <a:t>seqIn</a:t>
            </a:r>
            <a:r>
              <a:rPr lang="en-US" dirty="0"/>
              <a:t>);</a:t>
            </a:r>
          </a:p>
          <a:p>
            <a:r>
              <a:rPr lang="en-US" dirty="0"/>
              <a:t>}</a:t>
            </a:r>
          </a:p>
          <a:p>
            <a:r>
              <a:rPr lang="en-US" dirty="0"/>
              <a:t>}EFL</a:t>
            </a:r>
            <a:endParaRPr lang="he-IL" dirty="0"/>
          </a:p>
        </p:txBody>
      </p:sp>
      <p:sp>
        <p:nvSpPr>
          <p:cNvPr id="3" name="TextBox 2"/>
          <p:cNvSpPr txBox="1"/>
          <p:nvPr/>
        </p:nvSpPr>
        <p:spPr>
          <a:xfrm>
            <a:off x="914400" y="4114800"/>
            <a:ext cx="7315200" cy="1200329"/>
          </a:xfrm>
          <a:prstGeom prst="rect">
            <a:avLst/>
          </a:prstGeom>
          <a:noFill/>
        </p:spPr>
        <p:txBody>
          <a:bodyPr wrap="square" rtlCol="1">
            <a:spAutoFit/>
          </a:bodyPr>
          <a:lstStyle/>
          <a:p>
            <a:r>
              <a:rPr lang="en-US" dirty="0"/>
              <a:t>This is a recursive-like implementation of the Map pattern.</a:t>
            </a:r>
          </a:p>
          <a:p>
            <a:endParaRPr lang="en-US" dirty="0"/>
          </a:p>
          <a:p>
            <a:r>
              <a:rPr lang="en-US" dirty="0"/>
              <a:t>Unlike sequential recursion, here every instance of the “iteration” is executed in parallel.  </a:t>
            </a:r>
            <a:endParaRPr lang="he-IL" dirty="0"/>
          </a:p>
        </p:txBody>
      </p:sp>
    </p:spTree>
    <p:extLst>
      <p:ext uri="{BB962C8B-B14F-4D97-AF65-F5344CB8AC3E}">
        <p14:creationId xmlns:p14="http://schemas.microsoft.com/office/powerpoint/2010/main" val="953023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336" y="187136"/>
            <a:ext cx="7823264" cy="457200"/>
          </a:xfrm>
        </p:spPr>
        <p:txBody>
          <a:bodyPr>
            <a:normAutofit fontScale="90000"/>
          </a:bodyPr>
          <a:lstStyle/>
          <a:p>
            <a:pPr algn="ctr"/>
            <a:r>
              <a:rPr lang="en-US" b="1" dirty="0"/>
              <a:t>Map Pattern implemented using EFL</a:t>
            </a:r>
          </a:p>
        </p:txBody>
      </p:sp>
      <p:sp>
        <p:nvSpPr>
          <p:cNvPr id="4" name="Slide Number Placeholder 3"/>
          <p:cNvSpPr>
            <a:spLocks noGrp="1"/>
          </p:cNvSpPr>
          <p:nvPr>
            <p:ph type="sldNum" sz="quarter" idx="15"/>
          </p:nvPr>
        </p:nvSpPr>
        <p:spPr/>
        <p:txBody>
          <a:bodyPr/>
          <a:lstStyle/>
          <a:p>
            <a:fld id="{03E44B9F-71F6-4835-9FFA-F5D7A1BB29B6}" type="slidenum">
              <a:rPr lang="en-US" smtClean="0"/>
              <a:pPr/>
              <a:t>29</a:t>
            </a:fld>
            <a:endParaRPr lang="en-US"/>
          </a:p>
        </p:txBody>
      </p:sp>
      <p:sp>
        <p:nvSpPr>
          <p:cNvPr id="5" name="TextBox 4"/>
          <p:cNvSpPr txBox="1"/>
          <p:nvPr/>
        </p:nvSpPr>
        <p:spPr>
          <a:xfrm>
            <a:off x="394304" y="838200"/>
            <a:ext cx="7644384" cy="5632311"/>
          </a:xfrm>
          <a:prstGeom prst="rect">
            <a:avLst/>
          </a:prstGeom>
          <a:noFill/>
          <a:ln w="12700">
            <a:solidFill>
              <a:schemeClr val="tx1"/>
            </a:solidFill>
          </a:ln>
        </p:spPr>
        <p:txBody>
          <a:bodyPr wrap="square" rtlCol="1">
            <a:spAutoFit/>
          </a:bodyPr>
          <a:lstStyle/>
          <a:p>
            <a:r>
              <a:rPr lang="es-UY" b="1" dirty="0" err="1"/>
              <a:t>import</a:t>
            </a:r>
            <a:r>
              <a:rPr lang="es-UY" b="1" dirty="0"/>
              <a:t> </a:t>
            </a:r>
            <a:r>
              <a:rPr lang="es-UY" b="1" dirty="0" err="1"/>
              <a:t>math</a:t>
            </a:r>
            <a:endParaRPr lang="es-UY" b="1" dirty="0"/>
          </a:p>
          <a:p>
            <a:endParaRPr lang="es-UY" b="1" dirty="0"/>
          </a:p>
          <a:p>
            <a:r>
              <a:rPr lang="es-UY" b="1" dirty="0" err="1"/>
              <a:t>def</a:t>
            </a:r>
            <a:r>
              <a:rPr lang="es-UY" b="1" dirty="0"/>
              <a:t> </a:t>
            </a:r>
            <a:r>
              <a:rPr lang="es-UY" b="1" dirty="0" err="1"/>
              <a:t>mapFunc</a:t>
            </a:r>
            <a:r>
              <a:rPr lang="es-UY" b="1" dirty="0"/>
              <a:t>(x):</a:t>
            </a:r>
          </a:p>
          <a:p>
            <a:r>
              <a:rPr lang="es-UY" b="1" dirty="0"/>
              <a:t>	</a:t>
            </a:r>
            <a:r>
              <a:rPr lang="es-UY" b="1" dirty="0" err="1"/>
              <a:t>return</a:t>
            </a:r>
            <a:r>
              <a:rPr lang="es-UY" b="1" dirty="0"/>
              <a:t> </a:t>
            </a:r>
            <a:r>
              <a:rPr lang="es-UY" b="1" dirty="0" err="1"/>
              <a:t>math.sqrt</a:t>
            </a:r>
            <a:r>
              <a:rPr lang="es-UY" b="1" dirty="0"/>
              <a:t>(x) </a:t>
            </a:r>
          </a:p>
          <a:p>
            <a:endParaRPr lang="es-UY" b="1" dirty="0"/>
          </a:p>
          <a:p>
            <a:r>
              <a:rPr lang="es-UY" b="1" dirty="0" err="1"/>
              <a:t>def</a:t>
            </a:r>
            <a:r>
              <a:rPr lang="es-UY" b="1" dirty="0"/>
              <a:t> </a:t>
            </a:r>
            <a:r>
              <a:rPr lang="es-UY" b="1" dirty="0" err="1"/>
              <a:t>parMap</a:t>
            </a:r>
            <a:r>
              <a:rPr lang="es-UY" b="1" dirty="0"/>
              <a:t>(</a:t>
            </a:r>
            <a:r>
              <a:rPr lang="es-UY" b="1" dirty="0" err="1"/>
              <a:t>seq</a:t>
            </a:r>
            <a:r>
              <a:rPr lang="es-UY" b="1" dirty="0"/>
              <a:t>):</a:t>
            </a:r>
          </a:p>
          <a:p>
            <a:r>
              <a:rPr lang="es-UY" b="1" dirty="0"/>
              <a:t>	EFL{</a:t>
            </a:r>
          </a:p>
          <a:p>
            <a:r>
              <a:rPr lang="es-UY" b="1" dirty="0"/>
              <a:t>	</a:t>
            </a:r>
            <a:r>
              <a:rPr lang="es-UY" b="1" dirty="0" err="1"/>
              <a:t>mapOut</a:t>
            </a:r>
            <a:r>
              <a:rPr lang="es-UY" b="1" dirty="0"/>
              <a:t> = </a:t>
            </a:r>
            <a:r>
              <a:rPr lang="es-UY" b="1" dirty="0" err="1"/>
              <a:t>maploop</a:t>
            </a:r>
            <a:r>
              <a:rPr lang="es-UY" b="1" dirty="0"/>
              <a:t>(</a:t>
            </a:r>
            <a:r>
              <a:rPr lang="es-UY" b="1" dirty="0" err="1"/>
              <a:t>seqIn</a:t>
            </a:r>
            <a:r>
              <a:rPr lang="es-UY" b="1" dirty="0"/>
              <a:t>, </a:t>
            </a:r>
            <a:r>
              <a:rPr lang="es-UY" b="1" dirty="0" err="1"/>
              <a:t>mapFunc</a:t>
            </a:r>
            <a:r>
              <a:rPr lang="es-UY" b="1" dirty="0"/>
              <a:t>);</a:t>
            </a:r>
          </a:p>
          <a:p>
            <a:r>
              <a:rPr lang="es-UY" b="1" dirty="0"/>
              <a:t>	}EFL</a:t>
            </a:r>
          </a:p>
          <a:p>
            <a:r>
              <a:rPr lang="es-UY" b="1" dirty="0"/>
              <a:t>	</a:t>
            </a:r>
            <a:r>
              <a:rPr lang="es-UY" b="1" dirty="0" err="1"/>
              <a:t>return</a:t>
            </a:r>
            <a:r>
              <a:rPr lang="es-UY" b="1" dirty="0"/>
              <a:t> </a:t>
            </a:r>
            <a:r>
              <a:rPr lang="es-UY" b="1" dirty="0" err="1"/>
              <a:t>mapOut</a:t>
            </a:r>
            <a:endParaRPr lang="es-UY" b="1" dirty="0"/>
          </a:p>
          <a:p>
            <a:endParaRPr lang="es-UY" b="1" dirty="0"/>
          </a:p>
          <a:p>
            <a:r>
              <a:rPr lang="es-UY" b="1" dirty="0" err="1"/>
              <a:t>if</a:t>
            </a:r>
            <a:r>
              <a:rPr lang="es-UY" b="1" dirty="0"/>
              <a:t> __</a:t>
            </a:r>
            <a:r>
              <a:rPr lang="es-UY" b="1" dirty="0" err="1"/>
              <a:t>name</a:t>
            </a:r>
            <a:r>
              <a:rPr lang="es-UY" b="1" dirty="0"/>
              <a:t>__ == "__</a:t>
            </a:r>
            <a:r>
              <a:rPr lang="es-UY" b="1" dirty="0" err="1"/>
              <a:t>main</a:t>
            </a:r>
            <a:r>
              <a:rPr lang="es-UY" b="1" dirty="0"/>
              <a:t>__":</a:t>
            </a:r>
          </a:p>
          <a:p>
            <a:r>
              <a:rPr lang="es-UY" b="1" dirty="0"/>
              <a:t>	</a:t>
            </a:r>
            <a:r>
              <a:rPr lang="es-UY" b="1" dirty="0" err="1"/>
              <a:t>seqIn</a:t>
            </a:r>
            <a:r>
              <a:rPr lang="es-UY" b="1" dirty="0"/>
              <a:t> = </a:t>
            </a:r>
            <a:r>
              <a:rPr lang="es-UY" b="1" dirty="0" err="1"/>
              <a:t>eval</a:t>
            </a:r>
            <a:r>
              <a:rPr lang="es-UY" b="1" dirty="0"/>
              <a:t>(input("</a:t>
            </a:r>
            <a:r>
              <a:rPr lang="es-UY" b="1" dirty="0" err="1"/>
              <a:t>Enter</a:t>
            </a:r>
            <a:r>
              <a:rPr lang="es-UY" b="1" dirty="0"/>
              <a:t> a </a:t>
            </a:r>
            <a:r>
              <a:rPr lang="es-UY" b="1" dirty="0" err="1"/>
              <a:t>list</a:t>
            </a:r>
            <a:r>
              <a:rPr lang="es-UY" b="1" dirty="0"/>
              <a:t> of </a:t>
            </a:r>
            <a:r>
              <a:rPr lang="es-UY" b="1" dirty="0" err="1"/>
              <a:t>numbers</a:t>
            </a:r>
            <a:r>
              <a:rPr lang="es-UY" b="1" dirty="0"/>
              <a:t> &gt; "))</a:t>
            </a:r>
          </a:p>
          <a:p>
            <a:r>
              <a:rPr lang="es-UY" b="1" dirty="0"/>
              <a:t>	</a:t>
            </a:r>
            <a:r>
              <a:rPr lang="es-UY" b="1" dirty="0" err="1"/>
              <a:t>if</a:t>
            </a:r>
            <a:r>
              <a:rPr lang="es-UY" b="1" dirty="0"/>
              <a:t> </a:t>
            </a:r>
            <a:r>
              <a:rPr lang="es-UY" b="1" dirty="0" err="1"/>
              <a:t>not</a:t>
            </a:r>
            <a:r>
              <a:rPr lang="es-UY" b="1" dirty="0"/>
              <a:t> </a:t>
            </a:r>
            <a:r>
              <a:rPr lang="es-UY" b="1" dirty="0" err="1"/>
              <a:t>isinstance</a:t>
            </a:r>
            <a:r>
              <a:rPr lang="es-UY" b="1" dirty="0"/>
              <a:t>(</a:t>
            </a:r>
            <a:r>
              <a:rPr lang="es-UY" b="1" dirty="0" err="1"/>
              <a:t>seqIn</a:t>
            </a:r>
            <a:r>
              <a:rPr lang="es-UY" b="1" dirty="0"/>
              <a:t>, </a:t>
            </a:r>
            <a:r>
              <a:rPr lang="es-UY" b="1" dirty="0" err="1"/>
              <a:t>list</a:t>
            </a:r>
            <a:r>
              <a:rPr lang="es-UY" b="1" dirty="0"/>
              <a:t>):</a:t>
            </a:r>
          </a:p>
          <a:p>
            <a:r>
              <a:rPr lang="es-UY" b="1" dirty="0"/>
              <a:t>		</a:t>
            </a:r>
            <a:r>
              <a:rPr lang="es-UY" b="1" dirty="0" err="1"/>
              <a:t>exit</a:t>
            </a:r>
            <a:r>
              <a:rPr lang="es-UY" b="1" dirty="0"/>
              <a:t>()</a:t>
            </a:r>
          </a:p>
          <a:p>
            <a:r>
              <a:rPr lang="es-UY" b="1" dirty="0"/>
              <a:t>	</a:t>
            </a:r>
            <a:r>
              <a:rPr lang="es-UY" b="1" dirty="0" err="1"/>
              <a:t>elif</a:t>
            </a:r>
            <a:r>
              <a:rPr lang="es-UY" b="1" dirty="0"/>
              <a:t> [x </a:t>
            </a:r>
            <a:r>
              <a:rPr lang="es-UY" b="1" dirty="0" err="1"/>
              <a:t>for</a:t>
            </a:r>
            <a:r>
              <a:rPr lang="es-UY" b="1" dirty="0"/>
              <a:t> x in </a:t>
            </a:r>
            <a:r>
              <a:rPr lang="es-UY" b="1" dirty="0" err="1"/>
              <a:t>seqIn</a:t>
            </a:r>
            <a:r>
              <a:rPr lang="es-UY" b="1" dirty="0"/>
              <a:t> </a:t>
            </a:r>
            <a:r>
              <a:rPr lang="es-UY" b="1" dirty="0" err="1"/>
              <a:t>if</a:t>
            </a:r>
            <a:r>
              <a:rPr lang="es-UY" b="1" dirty="0"/>
              <a:t> </a:t>
            </a:r>
            <a:r>
              <a:rPr lang="es-UY" b="1" dirty="0" err="1"/>
              <a:t>not</a:t>
            </a:r>
            <a:r>
              <a:rPr lang="es-UY" b="1" dirty="0"/>
              <a:t> </a:t>
            </a:r>
            <a:r>
              <a:rPr lang="es-UY" b="1" dirty="0" err="1"/>
              <a:t>isinstance</a:t>
            </a:r>
            <a:r>
              <a:rPr lang="es-UY" b="1" dirty="0"/>
              <a:t>(</a:t>
            </a:r>
            <a:r>
              <a:rPr lang="es-UY" b="1" dirty="0" err="1"/>
              <a:t>x,int</a:t>
            </a:r>
            <a:r>
              <a:rPr lang="es-UY" b="1" dirty="0"/>
              <a:t>)] != []:</a:t>
            </a:r>
          </a:p>
          <a:p>
            <a:r>
              <a:rPr lang="es-UY" b="1" dirty="0"/>
              <a:t>		</a:t>
            </a:r>
            <a:r>
              <a:rPr lang="es-UY" b="1" dirty="0" err="1"/>
              <a:t>exit</a:t>
            </a:r>
            <a:r>
              <a:rPr lang="es-UY" b="1" dirty="0"/>
              <a:t>()</a:t>
            </a:r>
          </a:p>
          <a:p>
            <a:r>
              <a:rPr lang="es-UY" b="1" dirty="0"/>
              <a:t>	</a:t>
            </a:r>
            <a:r>
              <a:rPr lang="es-UY" b="1" dirty="0" err="1"/>
              <a:t>result</a:t>
            </a:r>
            <a:r>
              <a:rPr lang="es-UY" b="1" dirty="0"/>
              <a:t> = </a:t>
            </a:r>
            <a:r>
              <a:rPr lang="es-UY" b="1" dirty="0" err="1"/>
              <a:t>parMap</a:t>
            </a:r>
            <a:r>
              <a:rPr lang="es-UY" b="1" dirty="0"/>
              <a:t>(</a:t>
            </a:r>
            <a:r>
              <a:rPr lang="es-UY" b="1" dirty="0" err="1"/>
              <a:t>seqIn</a:t>
            </a:r>
            <a:r>
              <a:rPr lang="es-UY" b="1" dirty="0"/>
              <a:t>)</a:t>
            </a:r>
          </a:p>
          <a:p>
            <a:r>
              <a:rPr lang="es-UY" b="1" dirty="0"/>
              <a:t>	</a:t>
            </a:r>
            <a:r>
              <a:rPr lang="es-UY" b="1" dirty="0" err="1"/>
              <a:t>print</a:t>
            </a:r>
            <a:r>
              <a:rPr lang="es-UY" b="1" dirty="0"/>
              <a:t>(</a:t>
            </a:r>
            <a:r>
              <a:rPr lang="es-UY" b="1" dirty="0" err="1"/>
              <a:t>result</a:t>
            </a:r>
            <a:r>
              <a:rPr lang="es-UY" b="1" dirty="0"/>
              <a:t>)</a:t>
            </a:r>
          </a:p>
          <a:p>
            <a:r>
              <a:rPr lang="es-UY" b="1" dirty="0"/>
              <a:t>	</a:t>
            </a:r>
            <a:r>
              <a:rPr lang="es-UY" b="1" dirty="0" err="1"/>
              <a:t>print</a:t>
            </a:r>
            <a:r>
              <a:rPr lang="es-UY" b="1" dirty="0"/>
              <a:t>('</a:t>
            </a:r>
            <a:r>
              <a:rPr lang="es-UY" b="1" dirty="0" err="1"/>
              <a:t>end</a:t>
            </a:r>
            <a:r>
              <a:rPr lang="es-UY" b="1" dirty="0"/>
              <a:t>')</a:t>
            </a:r>
            <a:endParaRPr lang="he-IL" b="1" dirty="0"/>
          </a:p>
        </p:txBody>
      </p:sp>
    </p:spTree>
    <p:extLst>
      <p:ext uri="{BB962C8B-B14F-4D97-AF65-F5344CB8AC3E}">
        <p14:creationId xmlns:p14="http://schemas.microsoft.com/office/powerpoint/2010/main" val="3244129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t>
            </a:r>
          </a:p>
        </p:txBody>
      </p:sp>
      <p:sp>
        <p:nvSpPr>
          <p:cNvPr id="3" name="Content Placeholder 2"/>
          <p:cNvSpPr>
            <a:spLocks noGrp="1"/>
          </p:cNvSpPr>
          <p:nvPr>
            <p:ph sz="quarter" idx="1"/>
          </p:nvPr>
        </p:nvSpPr>
        <p:spPr/>
        <p:txBody>
          <a:bodyPr>
            <a:normAutofit/>
          </a:bodyPr>
          <a:lstStyle/>
          <a:p>
            <a:pPr marL="0" indent="0">
              <a:lnSpc>
                <a:spcPct val="150000"/>
              </a:lnSpc>
              <a:spcBef>
                <a:spcPts val="1200"/>
              </a:spcBef>
              <a:buNone/>
            </a:pPr>
            <a:r>
              <a:rPr lang="en-US" dirty="0"/>
              <a:t>Due to the </a:t>
            </a:r>
            <a:r>
              <a:rPr lang="en-US" b="1" dirty="0">
                <a:solidFill>
                  <a:srgbClr val="002060"/>
                </a:solidFill>
              </a:rPr>
              <a:t>heterogeneity</a:t>
            </a:r>
            <a:r>
              <a:rPr lang="en-US" dirty="0"/>
              <a:t> and </a:t>
            </a:r>
            <a:r>
              <a:rPr lang="en-US" b="1" dirty="0">
                <a:solidFill>
                  <a:schemeClr val="tx2"/>
                </a:solidFill>
              </a:rPr>
              <a:t>incompatibility</a:t>
            </a:r>
            <a:r>
              <a:rPr lang="en-US" dirty="0"/>
              <a:t> of parallel programming platforms today (MPI, </a:t>
            </a:r>
            <a:r>
              <a:rPr lang="en-US" dirty="0" err="1"/>
              <a:t>openMP</a:t>
            </a:r>
            <a:r>
              <a:rPr lang="en-US" dirty="0"/>
              <a:t>, Python’s Threads and Multiprocessing modules), there is a need for a </a:t>
            </a:r>
            <a:r>
              <a:rPr lang="en-US" b="1" dirty="0">
                <a:solidFill>
                  <a:srgbClr val="FF0000"/>
                </a:solidFill>
              </a:rPr>
              <a:t>common approach </a:t>
            </a:r>
            <a:r>
              <a:rPr lang="en-US" dirty="0"/>
              <a:t>which will free programmers from platforms’ technical intricacies.</a:t>
            </a:r>
          </a:p>
          <a:p>
            <a:endParaRPr lang="en-US" dirty="0"/>
          </a:p>
        </p:txBody>
      </p:sp>
      <p:sp>
        <p:nvSpPr>
          <p:cNvPr id="4" name="Slide Number Placeholder 3"/>
          <p:cNvSpPr>
            <a:spLocks noGrp="1"/>
          </p:cNvSpPr>
          <p:nvPr>
            <p:ph type="sldNum" sz="quarter" idx="15"/>
          </p:nvPr>
        </p:nvSpPr>
        <p:spPr/>
        <p:txBody>
          <a:bodyPr/>
          <a:lstStyle/>
          <a:p>
            <a:fld id="{03E44B9F-71F6-4835-9FFA-F5D7A1BB29B6}" type="slidenum">
              <a:rPr lang="en-US" smtClean="0"/>
              <a:pPr/>
              <a:t>3</a:t>
            </a:fld>
            <a:endParaRPr lang="en-US"/>
          </a:p>
        </p:txBody>
      </p:sp>
    </p:spTree>
    <p:extLst>
      <p:ext uri="{BB962C8B-B14F-4D97-AF65-F5344CB8AC3E}">
        <p14:creationId xmlns:p14="http://schemas.microsoft.com/office/powerpoint/2010/main" val="1720278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936" y="187136"/>
            <a:ext cx="8204264" cy="457200"/>
          </a:xfrm>
        </p:spPr>
        <p:txBody>
          <a:bodyPr>
            <a:noAutofit/>
          </a:bodyPr>
          <a:lstStyle/>
          <a:p>
            <a:pPr algn="ctr"/>
            <a:r>
              <a:rPr lang="en-US" sz="2400" b="1" dirty="0"/>
              <a:t>Python code generated by the EFL pre-compiler</a:t>
            </a:r>
          </a:p>
        </p:txBody>
      </p:sp>
      <p:sp>
        <p:nvSpPr>
          <p:cNvPr id="4" name="Slide Number Placeholder 3"/>
          <p:cNvSpPr>
            <a:spLocks noGrp="1"/>
          </p:cNvSpPr>
          <p:nvPr>
            <p:ph type="sldNum" sz="quarter" idx="15"/>
          </p:nvPr>
        </p:nvSpPr>
        <p:spPr/>
        <p:txBody>
          <a:bodyPr/>
          <a:lstStyle/>
          <a:p>
            <a:fld id="{03E44B9F-71F6-4835-9FFA-F5D7A1BB29B6}" type="slidenum">
              <a:rPr lang="en-US" smtClean="0"/>
              <a:pPr/>
              <a:t>30</a:t>
            </a:fld>
            <a:endParaRPr lang="en-US"/>
          </a:p>
        </p:txBody>
      </p:sp>
      <p:sp>
        <p:nvSpPr>
          <p:cNvPr id="5" name="TextBox 4"/>
          <p:cNvSpPr txBox="1"/>
          <p:nvPr/>
        </p:nvSpPr>
        <p:spPr>
          <a:xfrm>
            <a:off x="253936" y="762000"/>
            <a:ext cx="7772400" cy="5940088"/>
          </a:xfrm>
          <a:prstGeom prst="rect">
            <a:avLst/>
          </a:prstGeom>
          <a:noFill/>
          <a:ln w="12700">
            <a:solidFill>
              <a:schemeClr val="tx1"/>
            </a:solidFill>
          </a:ln>
        </p:spPr>
        <p:txBody>
          <a:bodyPr wrap="square" rtlCol="1">
            <a:spAutoFit/>
          </a:bodyPr>
          <a:lstStyle/>
          <a:p>
            <a:r>
              <a:rPr lang="es-UY" sz="2000" b="1" dirty="0" err="1"/>
              <a:t>import</a:t>
            </a:r>
            <a:r>
              <a:rPr lang="es-UY" sz="2000" b="1" dirty="0"/>
              <a:t> </a:t>
            </a:r>
            <a:r>
              <a:rPr lang="es-UY" sz="2000" b="1" dirty="0" err="1"/>
              <a:t>poolNonDaemon</a:t>
            </a:r>
            <a:r>
              <a:rPr lang="es-UY" sz="2000" b="1" dirty="0"/>
              <a:t>, </a:t>
            </a:r>
            <a:r>
              <a:rPr lang="es-UY" sz="2000" b="1" dirty="0" err="1"/>
              <a:t>multiprocessing</a:t>
            </a:r>
            <a:r>
              <a:rPr lang="es-UY" sz="2000" b="1" dirty="0"/>
              <a:t>, </a:t>
            </a:r>
            <a:r>
              <a:rPr lang="es-UY" sz="2000" b="1" dirty="0" err="1"/>
              <a:t>math</a:t>
            </a:r>
            <a:r>
              <a:rPr lang="es-UY" sz="2000" b="1" dirty="0"/>
              <a:t>, </a:t>
            </a:r>
            <a:r>
              <a:rPr lang="es-UY" sz="2000" b="1" dirty="0" err="1"/>
              <a:t>inspect</a:t>
            </a:r>
            <a:endParaRPr lang="es-UY" sz="2000" b="1" dirty="0"/>
          </a:p>
          <a:p>
            <a:r>
              <a:rPr lang="es-UY" sz="2000" b="1" dirty="0" err="1"/>
              <a:t>import</a:t>
            </a:r>
            <a:r>
              <a:rPr lang="es-UY" sz="2000" b="1" dirty="0"/>
              <a:t> </a:t>
            </a:r>
            <a:r>
              <a:rPr lang="es-UY" sz="2000" b="1" dirty="0" err="1"/>
              <a:t>subprocess</a:t>
            </a:r>
            <a:r>
              <a:rPr lang="es-UY" sz="2000" b="1" dirty="0"/>
              <a:t>, </a:t>
            </a:r>
            <a:r>
              <a:rPr lang="es-UY" sz="2000" b="1" dirty="0" err="1"/>
              <a:t>sys</a:t>
            </a:r>
            <a:endParaRPr lang="es-UY" sz="2000" b="1" dirty="0"/>
          </a:p>
          <a:p>
            <a:r>
              <a:rPr lang="es-UY" sz="2000" b="1" dirty="0" err="1"/>
              <a:t>import</a:t>
            </a:r>
            <a:r>
              <a:rPr lang="es-UY" sz="2000" b="1" dirty="0"/>
              <a:t> </a:t>
            </a:r>
            <a:r>
              <a:rPr lang="es-UY" sz="2000" b="1" dirty="0" err="1"/>
              <a:t>math</a:t>
            </a:r>
            <a:endParaRPr lang="es-UY" sz="2000" b="1" dirty="0"/>
          </a:p>
          <a:p>
            <a:endParaRPr lang="es-UY" sz="2000" b="1" dirty="0"/>
          </a:p>
          <a:p>
            <a:r>
              <a:rPr lang="es-UY" sz="2000" b="1" dirty="0" err="1"/>
              <a:t>def</a:t>
            </a:r>
            <a:r>
              <a:rPr lang="es-UY" sz="2000" b="1" dirty="0"/>
              <a:t> </a:t>
            </a:r>
            <a:r>
              <a:rPr lang="es-UY" sz="2000" b="1" dirty="0" err="1"/>
              <a:t>mapFunc</a:t>
            </a:r>
            <a:r>
              <a:rPr lang="es-UY" sz="2000" b="1" dirty="0"/>
              <a:t>(x):</a:t>
            </a:r>
          </a:p>
          <a:p>
            <a:r>
              <a:rPr lang="es-UY" sz="2000" b="1" dirty="0"/>
              <a:t>	</a:t>
            </a:r>
            <a:r>
              <a:rPr lang="es-UY" sz="2000" b="1" dirty="0" err="1"/>
              <a:t>return</a:t>
            </a:r>
            <a:r>
              <a:rPr lang="es-UY" sz="2000" b="1" dirty="0"/>
              <a:t> </a:t>
            </a:r>
            <a:r>
              <a:rPr lang="es-UY" sz="2000" b="1" dirty="0" err="1"/>
              <a:t>math.sqrt</a:t>
            </a:r>
            <a:r>
              <a:rPr lang="es-UY" sz="2000" b="1" dirty="0"/>
              <a:t>(x) </a:t>
            </a:r>
          </a:p>
          <a:p>
            <a:r>
              <a:rPr lang="es-UY" sz="2000" b="1" dirty="0" err="1"/>
              <a:t>def</a:t>
            </a:r>
            <a:r>
              <a:rPr lang="es-UY" sz="2000" b="1" dirty="0"/>
              <a:t> </a:t>
            </a:r>
            <a:r>
              <a:rPr lang="es-UY" sz="2000" b="1" dirty="0" err="1"/>
              <a:t>parMap</a:t>
            </a:r>
            <a:r>
              <a:rPr lang="es-UY" sz="2000" b="1" dirty="0"/>
              <a:t>(</a:t>
            </a:r>
            <a:r>
              <a:rPr lang="es-UY" sz="2000" b="1" dirty="0" err="1"/>
              <a:t>seq</a:t>
            </a:r>
            <a:r>
              <a:rPr lang="es-UY" sz="2000" b="1" dirty="0"/>
              <a:t>):</a:t>
            </a:r>
          </a:p>
          <a:p>
            <a:r>
              <a:rPr lang="es-UY" sz="2000" b="1" dirty="0"/>
              <a:t>	# -- </a:t>
            </a:r>
            <a:r>
              <a:rPr lang="es-UY" sz="2000" b="1" dirty="0" err="1"/>
              <a:t>Starting</a:t>
            </a:r>
            <a:r>
              <a:rPr lang="es-UY" sz="2000" b="1" dirty="0"/>
              <a:t> EFL Block -- </a:t>
            </a:r>
          </a:p>
          <a:p>
            <a:r>
              <a:rPr lang="es-UY" sz="2000" b="1" dirty="0"/>
              <a:t>	</a:t>
            </a:r>
            <a:r>
              <a:rPr lang="es-UY" sz="2000" b="1" dirty="0" err="1"/>
              <a:t>EFL_pool</a:t>
            </a:r>
            <a:r>
              <a:rPr lang="es-UY" sz="2000" b="1" dirty="0"/>
              <a:t> = </a:t>
            </a:r>
            <a:r>
              <a:rPr lang="es-UY" sz="2000" b="1" dirty="0" err="1"/>
              <a:t>poolNonDaemon.Pool</a:t>
            </a:r>
            <a:r>
              <a:rPr lang="es-UY" sz="2000" b="1" dirty="0"/>
              <a:t>()</a:t>
            </a:r>
          </a:p>
          <a:p>
            <a:r>
              <a:rPr lang="es-UY" sz="2000" b="1" dirty="0"/>
              <a:t>	manager = </a:t>
            </a:r>
            <a:r>
              <a:rPr lang="es-UY" sz="2000" b="1" dirty="0" err="1"/>
              <a:t>multiprocessing.Manager</a:t>
            </a:r>
            <a:r>
              <a:rPr lang="es-UY" sz="2000" b="1" dirty="0"/>
              <a:t>()</a:t>
            </a:r>
          </a:p>
          <a:p>
            <a:r>
              <a:rPr lang="es-UY" sz="2000" b="1" dirty="0"/>
              <a:t>	</a:t>
            </a:r>
            <a:r>
              <a:rPr lang="es-UY" sz="2000" b="1" dirty="0" err="1"/>
              <a:t>queue</a:t>
            </a:r>
            <a:r>
              <a:rPr lang="es-UY" sz="2000" b="1" dirty="0"/>
              <a:t> = </a:t>
            </a:r>
            <a:r>
              <a:rPr lang="es-UY" sz="2000" b="1" dirty="0" err="1"/>
              <a:t>manager.Queue</a:t>
            </a:r>
            <a:r>
              <a:rPr lang="es-UY" sz="2000" b="1" dirty="0"/>
              <a:t>()</a:t>
            </a:r>
          </a:p>
          <a:p>
            <a:r>
              <a:rPr lang="es-UY" sz="2000" b="1" dirty="0"/>
              <a:t>	EFL_ANON_MAP_0 =   \ </a:t>
            </a:r>
          </a:p>
          <a:p>
            <a:r>
              <a:rPr lang="es-UY" sz="2000" b="1" dirty="0"/>
              <a:t>	       </a:t>
            </a:r>
            <a:r>
              <a:rPr lang="es-UY" sz="2000" b="1" dirty="0" err="1"/>
              <a:t>EFL_pool.map_async</a:t>
            </a:r>
            <a:r>
              <a:rPr lang="es-UY" sz="2000" b="1" dirty="0"/>
              <a:t>(</a:t>
            </a:r>
            <a:r>
              <a:rPr lang="es-UY" sz="2000" b="1" dirty="0" err="1"/>
              <a:t>mapFunc</a:t>
            </a:r>
            <a:r>
              <a:rPr lang="es-UY" sz="2000" b="1" dirty="0"/>
              <a:t>, </a:t>
            </a:r>
            <a:r>
              <a:rPr lang="es-UY" sz="2000" b="1" dirty="0" err="1"/>
              <a:t>seqIn</a:t>
            </a:r>
            <a:r>
              <a:rPr lang="es-UY" sz="2000" b="1" dirty="0"/>
              <a:t>)</a:t>
            </a:r>
          </a:p>
          <a:p>
            <a:r>
              <a:rPr lang="es-UY" sz="2000" b="1" dirty="0"/>
              <a:t>	</a:t>
            </a:r>
            <a:r>
              <a:rPr lang="es-UY" sz="2000" b="1" dirty="0" err="1"/>
              <a:t>mapOut</a:t>
            </a:r>
            <a:r>
              <a:rPr lang="es-UY" sz="2000" b="1" dirty="0"/>
              <a:t> = EFL_ANON_MAP_0.get()</a:t>
            </a:r>
          </a:p>
          <a:p>
            <a:r>
              <a:rPr lang="es-UY" sz="2000" b="1" dirty="0"/>
              <a:t>	</a:t>
            </a:r>
          </a:p>
          <a:p>
            <a:r>
              <a:rPr lang="es-UY" sz="2000" b="1" dirty="0"/>
              <a:t>	</a:t>
            </a:r>
            <a:r>
              <a:rPr lang="es-UY" sz="2000" b="1" dirty="0" err="1"/>
              <a:t>EFL_pool.close</a:t>
            </a:r>
            <a:r>
              <a:rPr lang="es-UY" sz="2000" b="1" dirty="0"/>
              <a:t>()</a:t>
            </a:r>
          </a:p>
          <a:p>
            <a:r>
              <a:rPr lang="es-UY" sz="2000" b="1" dirty="0"/>
              <a:t>	</a:t>
            </a:r>
            <a:r>
              <a:rPr lang="es-UY" sz="2000" b="1" dirty="0" err="1"/>
              <a:t>EFL_pool.join</a:t>
            </a:r>
            <a:r>
              <a:rPr lang="es-UY" sz="2000" b="1" dirty="0"/>
              <a:t>()</a:t>
            </a:r>
          </a:p>
          <a:p>
            <a:r>
              <a:rPr lang="es-UY" sz="2000" b="1" dirty="0"/>
              <a:t>	# -- </a:t>
            </a:r>
            <a:r>
              <a:rPr lang="es-UY" sz="2000" b="1" dirty="0" err="1"/>
              <a:t>Finishing</a:t>
            </a:r>
            <a:r>
              <a:rPr lang="es-UY" sz="2000" b="1" dirty="0"/>
              <a:t> EFL Block -- </a:t>
            </a:r>
          </a:p>
          <a:p>
            <a:r>
              <a:rPr lang="es-UY" sz="2000" b="1" dirty="0"/>
              <a:t>	</a:t>
            </a:r>
            <a:r>
              <a:rPr lang="es-UY" sz="2000" b="1" dirty="0" err="1"/>
              <a:t>return</a:t>
            </a:r>
            <a:r>
              <a:rPr lang="es-UY" sz="2000" b="1" dirty="0"/>
              <a:t> </a:t>
            </a:r>
            <a:r>
              <a:rPr lang="es-UY" sz="2000" b="1" dirty="0" err="1"/>
              <a:t>mapOut</a:t>
            </a:r>
            <a:endParaRPr lang="es-UY" sz="2000" b="1" dirty="0"/>
          </a:p>
        </p:txBody>
      </p:sp>
    </p:spTree>
    <p:extLst>
      <p:ext uri="{BB962C8B-B14F-4D97-AF65-F5344CB8AC3E}">
        <p14:creationId xmlns:p14="http://schemas.microsoft.com/office/powerpoint/2010/main" val="35259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920" y="228600"/>
            <a:ext cx="8305800" cy="485275"/>
          </a:xfrm>
        </p:spPr>
        <p:txBody>
          <a:bodyPr>
            <a:noAutofit/>
          </a:bodyPr>
          <a:lstStyle/>
          <a:p>
            <a:pPr algn="ctr"/>
            <a:r>
              <a:rPr lang="en-US" sz="2400" b="1" dirty="0"/>
              <a:t>Python code generated by the EFL pre-compiler</a:t>
            </a:r>
          </a:p>
        </p:txBody>
      </p:sp>
      <p:sp>
        <p:nvSpPr>
          <p:cNvPr id="4" name="Slide Number Placeholder 3"/>
          <p:cNvSpPr>
            <a:spLocks noGrp="1"/>
          </p:cNvSpPr>
          <p:nvPr>
            <p:ph type="sldNum" sz="quarter" idx="15"/>
          </p:nvPr>
        </p:nvSpPr>
        <p:spPr/>
        <p:txBody>
          <a:bodyPr/>
          <a:lstStyle/>
          <a:p>
            <a:fld id="{03E44B9F-71F6-4835-9FFA-F5D7A1BB29B6}" type="slidenum">
              <a:rPr lang="en-US" smtClean="0"/>
              <a:pPr/>
              <a:t>31</a:t>
            </a:fld>
            <a:endParaRPr lang="en-US"/>
          </a:p>
        </p:txBody>
      </p:sp>
      <p:sp>
        <p:nvSpPr>
          <p:cNvPr id="5" name="TextBox 4"/>
          <p:cNvSpPr txBox="1"/>
          <p:nvPr/>
        </p:nvSpPr>
        <p:spPr>
          <a:xfrm>
            <a:off x="369920" y="1223213"/>
            <a:ext cx="8063896" cy="4401205"/>
          </a:xfrm>
          <a:prstGeom prst="rect">
            <a:avLst/>
          </a:prstGeom>
          <a:noFill/>
          <a:ln w="12700">
            <a:solidFill>
              <a:schemeClr val="tx1"/>
            </a:solidFill>
          </a:ln>
        </p:spPr>
        <p:txBody>
          <a:bodyPr wrap="square" rtlCol="1">
            <a:spAutoFit/>
          </a:bodyPr>
          <a:lstStyle/>
          <a:p>
            <a:endParaRPr lang="es-UY" sz="2000" b="1" dirty="0"/>
          </a:p>
          <a:p>
            <a:r>
              <a:rPr lang="es-UY" sz="2000" b="1" dirty="0" err="1"/>
              <a:t>if</a:t>
            </a:r>
            <a:r>
              <a:rPr lang="es-UY" sz="2000" b="1" dirty="0"/>
              <a:t> __</a:t>
            </a:r>
            <a:r>
              <a:rPr lang="es-UY" sz="2000" b="1" dirty="0" err="1"/>
              <a:t>name</a:t>
            </a:r>
            <a:r>
              <a:rPr lang="es-UY" sz="2000" b="1" dirty="0"/>
              <a:t>__ == "__</a:t>
            </a:r>
            <a:r>
              <a:rPr lang="es-UY" sz="2000" b="1" dirty="0" err="1"/>
              <a:t>main</a:t>
            </a:r>
            <a:r>
              <a:rPr lang="es-UY" sz="2000" b="1" dirty="0"/>
              <a:t>__":</a:t>
            </a:r>
          </a:p>
          <a:p>
            <a:r>
              <a:rPr lang="es-UY" sz="2000" b="1" dirty="0"/>
              <a:t>	</a:t>
            </a:r>
            <a:r>
              <a:rPr lang="es-UY" sz="2000" b="1" dirty="0" err="1"/>
              <a:t>seqIn</a:t>
            </a:r>
            <a:r>
              <a:rPr lang="es-UY" sz="2000" b="1" dirty="0"/>
              <a:t> = </a:t>
            </a:r>
            <a:r>
              <a:rPr lang="es-UY" sz="2000" b="1" dirty="0" err="1"/>
              <a:t>eval</a:t>
            </a:r>
            <a:r>
              <a:rPr lang="es-UY" sz="2000" b="1" dirty="0"/>
              <a:t>(input("</a:t>
            </a:r>
            <a:r>
              <a:rPr lang="es-UY" sz="2000" b="1" dirty="0" err="1"/>
              <a:t>Enter</a:t>
            </a:r>
            <a:r>
              <a:rPr lang="es-UY" sz="2000" b="1" dirty="0"/>
              <a:t> a </a:t>
            </a:r>
            <a:r>
              <a:rPr lang="es-UY" sz="2000" b="1" dirty="0" err="1"/>
              <a:t>list</a:t>
            </a:r>
            <a:r>
              <a:rPr lang="es-UY" sz="2000" b="1" dirty="0"/>
              <a:t> of </a:t>
            </a:r>
            <a:r>
              <a:rPr lang="es-UY" sz="2000" b="1" dirty="0" err="1"/>
              <a:t>numbers</a:t>
            </a:r>
            <a:r>
              <a:rPr lang="es-UY" sz="2000" b="1" dirty="0"/>
              <a:t> &gt; "))</a:t>
            </a:r>
          </a:p>
          <a:p>
            <a:r>
              <a:rPr lang="es-UY" sz="2000" b="1" dirty="0"/>
              <a:t>	</a:t>
            </a:r>
            <a:r>
              <a:rPr lang="es-UY" sz="2000" b="1" dirty="0" err="1"/>
              <a:t>if</a:t>
            </a:r>
            <a:r>
              <a:rPr lang="es-UY" sz="2000" b="1" dirty="0"/>
              <a:t> </a:t>
            </a:r>
            <a:r>
              <a:rPr lang="es-UY" sz="2000" b="1" dirty="0" err="1"/>
              <a:t>not</a:t>
            </a:r>
            <a:r>
              <a:rPr lang="es-UY" sz="2000" b="1" dirty="0"/>
              <a:t> </a:t>
            </a:r>
            <a:r>
              <a:rPr lang="es-UY" sz="2000" b="1" dirty="0" err="1"/>
              <a:t>isinstance</a:t>
            </a:r>
            <a:r>
              <a:rPr lang="es-UY" sz="2000" b="1" dirty="0"/>
              <a:t>(</a:t>
            </a:r>
            <a:r>
              <a:rPr lang="es-UY" sz="2000" b="1" dirty="0" err="1"/>
              <a:t>seqIn</a:t>
            </a:r>
            <a:r>
              <a:rPr lang="es-UY" sz="2000" b="1" dirty="0"/>
              <a:t>, </a:t>
            </a:r>
            <a:r>
              <a:rPr lang="es-UY" sz="2000" b="1" dirty="0" err="1"/>
              <a:t>list</a:t>
            </a:r>
            <a:r>
              <a:rPr lang="es-UY" sz="2000" b="1" dirty="0"/>
              <a:t>):</a:t>
            </a:r>
          </a:p>
          <a:p>
            <a:r>
              <a:rPr lang="es-UY" sz="2000" b="1" dirty="0"/>
              <a:t>		</a:t>
            </a:r>
            <a:r>
              <a:rPr lang="es-UY" sz="2000" b="1" dirty="0" err="1"/>
              <a:t>exit</a:t>
            </a:r>
            <a:r>
              <a:rPr lang="es-UY" sz="2000" b="1" dirty="0"/>
              <a:t>()</a:t>
            </a:r>
          </a:p>
          <a:p>
            <a:r>
              <a:rPr lang="es-UY" sz="2000" b="1" dirty="0"/>
              <a:t>	</a:t>
            </a:r>
            <a:r>
              <a:rPr lang="es-UY" sz="2000" b="1" dirty="0" err="1"/>
              <a:t>elif</a:t>
            </a:r>
            <a:r>
              <a:rPr lang="es-UY" sz="2000" b="1" dirty="0"/>
              <a:t> [x </a:t>
            </a:r>
            <a:r>
              <a:rPr lang="es-UY" sz="2000" b="1" dirty="0" err="1"/>
              <a:t>for</a:t>
            </a:r>
            <a:r>
              <a:rPr lang="es-UY" sz="2000" b="1" dirty="0"/>
              <a:t> x in </a:t>
            </a:r>
            <a:r>
              <a:rPr lang="es-UY" sz="2000" b="1" dirty="0" err="1"/>
              <a:t>seqIn</a:t>
            </a:r>
            <a:r>
              <a:rPr lang="es-UY" sz="2000" b="1" dirty="0"/>
              <a:t> </a:t>
            </a:r>
            <a:r>
              <a:rPr lang="es-UY" sz="2000" b="1" dirty="0" err="1"/>
              <a:t>if</a:t>
            </a:r>
            <a:r>
              <a:rPr lang="es-UY" sz="2000" b="1" dirty="0"/>
              <a:t> </a:t>
            </a:r>
            <a:r>
              <a:rPr lang="es-UY" sz="2000" b="1" dirty="0" err="1"/>
              <a:t>not</a:t>
            </a:r>
            <a:r>
              <a:rPr lang="es-UY" sz="2000" b="1" dirty="0"/>
              <a:t> </a:t>
            </a:r>
            <a:r>
              <a:rPr lang="es-UY" sz="2000" b="1" dirty="0" err="1"/>
              <a:t>isinstance</a:t>
            </a:r>
            <a:r>
              <a:rPr lang="es-UY" sz="2000" b="1" dirty="0"/>
              <a:t>(</a:t>
            </a:r>
            <a:r>
              <a:rPr lang="es-UY" sz="2000" b="1" dirty="0" err="1"/>
              <a:t>x,int</a:t>
            </a:r>
            <a:r>
              <a:rPr lang="es-UY" sz="2000" b="1" dirty="0"/>
              <a:t>)] != []:</a:t>
            </a:r>
          </a:p>
          <a:p>
            <a:r>
              <a:rPr lang="es-UY" sz="2000" b="1" dirty="0"/>
              <a:t>		</a:t>
            </a:r>
            <a:r>
              <a:rPr lang="es-UY" sz="2000" b="1" dirty="0" err="1"/>
              <a:t>exit</a:t>
            </a:r>
            <a:r>
              <a:rPr lang="es-UY" sz="2000" b="1" dirty="0"/>
              <a:t>()</a:t>
            </a:r>
          </a:p>
          <a:p>
            <a:r>
              <a:rPr lang="es-UY" sz="2000" b="1" dirty="0"/>
              <a:t>	</a:t>
            </a:r>
            <a:r>
              <a:rPr lang="es-UY" sz="2000" b="1" dirty="0" err="1"/>
              <a:t>result</a:t>
            </a:r>
            <a:r>
              <a:rPr lang="es-UY" sz="2000" b="1" dirty="0"/>
              <a:t> = </a:t>
            </a:r>
            <a:r>
              <a:rPr lang="es-UY" sz="2000" b="1" dirty="0" err="1"/>
              <a:t>parMap</a:t>
            </a:r>
            <a:r>
              <a:rPr lang="es-UY" sz="2000" b="1" dirty="0"/>
              <a:t>(</a:t>
            </a:r>
            <a:r>
              <a:rPr lang="es-UY" sz="2000" b="1" dirty="0" err="1"/>
              <a:t>seqIn</a:t>
            </a:r>
            <a:r>
              <a:rPr lang="es-UY" sz="2000" b="1" dirty="0"/>
              <a:t>)</a:t>
            </a:r>
          </a:p>
          <a:p>
            <a:r>
              <a:rPr lang="es-UY" sz="2000" b="1" dirty="0"/>
              <a:t>	</a:t>
            </a:r>
            <a:r>
              <a:rPr lang="es-UY" sz="2000" b="1" dirty="0" err="1"/>
              <a:t>print</a:t>
            </a:r>
            <a:r>
              <a:rPr lang="es-UY" sz="2000" b="1" dirty="0"/>
              <a:t>(</a:t>
            </a:r>
            <a:r>
              <a:rPr lang="es-UY" sz="2000" b="1" dirty="0" err="1"/>
              <a:t>result</a:t>
            </a:r>
            <a:r>
              <a:rPr lang="es-UY" sz="2000" b="1" dirty="0"/>
              <a:t>)</a:t>
            </a:r>
          </a:p>
          <a:p>
            <a:r>
              <a:rPr lang="es-UY" sz="2000" b="1" dirty="0"/>
              <a:t>	</a:t>
            </a:r>
            <a:r>
              <a:rPr lang="es-UY" sz="2000" b="1" dirty="0" err="1"/>
              <a:t>print</a:t>
            </a:r>
            <a:r>
              <a:rPr lang="es-UY" sz="2000" b="1" dirty="0"/>
              <a:t>('</a:t>
            </a:r>
            <a:r>
              <a:rPr lang="es-UY" sz="2000" b="1" dirty="0" err="1"/>
              <a:t>end</a:t>
            </a:r>
            <a:r>
              <a:rPr lang="es-UY" sz="2000" b="1" dirty="0"/>
              <a:t>')</a:t>
            </a:r>
          </a:p>
          <a:p>
            <a:endParaRPr lang="es-UY" sz="2000" b="1" dirty="0"/>
          </a:p>
          <a:p>
            <a:endParaRPr lang="es-UY" sz="2000" b="1" dirty="0"/>
          </a:p>
          <a:p>
            <a:r>
              <a:rPr lang="es-UY" sz="2000" b="1" dirty="0"/>
              <a:t>#</a:t>
            </a:r>
            <a:r>
              <a:rPr lang="es-UY" sz="2000" b="1" dirty="0" err="1"/>
              <a:t>The</a:t>
            </a:r>
            <a:r>
              <a:rPr lang="es-UY" sz="2000" b="1" dirty="0"/>
              <a:t> EFL </a:t>
            </a:r>
            <a:r>
              <a:rPr lang="es-UY" sz="2000" b="1" dirty="0" err="1"/>
              <a:t>Precompiler</a:t>
            </a:r>
            <a:r>
              <a:rPr lang="es-UY" sz="2000" b="1" dirty="0"/>
              <a:t> </a:t>
            </a:r>
            <a:r>
              <a:rPr lang="es-UY" sz="2000" b="1" dirty="0" err="1"/>
              <a:t>assumes</a:t>
            </a:r>
            <a:r>
              <a:rPr lang="es-UY" sz="2000" b="1" dirty="0"/>
              <a:t> </a:t>
            </a:r>
            <a:r>
              <a:rPr lang="es-UY" sz="2000" b="1" dirty="0" err="1"/>
              <a:t>that</a:t>
            </a:r>
            <a:r>
              <a:rPr lang="es-UY" sz="2000" b="1" dirty="0"/>
              <a:t> </a:t>
            </a:r>
            <a:r>
              <a:rPr lang="es-UY" sz="2000" b="1" dirty="0" err="1"/>
              <a:t>the</a:t>
            </a:r>
            <a:r>
              <a:rPr lang="es-UY" sz="2000" b="1" dirty="0"/>
              <a:t> </a:t>
            </a:r>
            <a:r>
              <a:rPr lang="es-UY" sz="2000" b="1" dirty="0" err="1"/>
              <a:t>following</a:t>
            </a:r>
            <a:r>
              <a:rPr lang="es-UY" sz="2000" b="1" dirty="0"/>
              <a:t> </a:t>
            </a:r>
            <a:r>
              <a:rPr lang="es-UY" sz="2000" b="1" dirty="0" err="1"/>
              <a:t>methods</a:t>
            </a:r>
            <a:r>
              <a:rPr lang="es-UY" sz="2000" b="1" dirty="0"/>
              <a:t> </a:t>
            </a:r>
            <a:r>
              <a:rPr lang="es-UY" sz="2000" b="1" dirty="0" err="1"/>
              <a:t>exist</a:t>
            </a:r>
            <a:r>
              <a:rPr lang="es-UY" sz="2000" b="1" dirty="0"/>
              <a:t> and are "</a:t>
            </a:r>
            <a:r>
              <a:rPr lang="es-UY" sz="2000" b="1" dirty="0" err="1"/>
              <a:t>pure</a:t>
            </a:r>
            <a:r>
              <a:rPr lang="es-UY" sz="2000" b="1" dirty="0"/>
              <a:t>": </a:t>
            </a:r>
            <a:r>
              <a:rPr lang="es-UY" sz="2000" b="1" dirty="0" err="1"/>
              <a:t>mapFunc</a:t>
            </a:r>
            <a:endParaRPr lang="he-IL" sz="2000" b="1" dirty="0"/>
          </a:p>
        </p:txBody>
      </p:sp>
      <p:sp>
        <p:nvSpPr>
          <p:cNvPr id="6" name="TextBox 5"/>
          <p:cNvSpPr txBox="1"/>
          <p:nvPr/>
        </p:nvSpPr>
        <p:spPr>
          <a:xfrm>
            <a:off x="3563668" y="713875"/>
            <a:ext cx="1676400" cy="369332"/>
          </a:xfrm>
          <a:prstGeom prst="rect">
            <a:avLst/>
          </a:prstGeom>
          <a:noFill/>
        </p:spPr>
        <p:txBody>
          <a:bodyPr wrap="square" rtlCol="1">
            <a:spAutoFit/>
          </a:bodyPr>
          <a:lstStyle/>
          <a:p>
            <a:r>
              <a:rPr lang="en-US" dirty="0">
                <a:solidFill>
                  <a:schemeClr val="tx2"/>
                </a:solidFill>
              </a:rPr>
              <a:t>(continuation)</a:t>
            </a:r>
            <a:endParaRPr lang="he-IL" dirty="0">
              <a:solidFill>
                <a:schemeClr val="tx2"/>
              </a:solidFill>
            </a:endParaRPr>
          </a:p>
        </p:txBody>
      </p:sp>
    </p:spTree>
    <p:extLst>
      <p:ext uri="{BB962C8B-B14F-4D97-AF65-F5344CB8AC3E}">
        <p14:creationId xmlns:p14="http://schemas.microsoft.com/office/powerpoint/2010/main" val="26856069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71816" cy="838200"/>
          </a:xfrm>
        </p:spPr>
        <p:txBody>
          <a:bodyPr>
            <a:normAutofit fontScale="90000"/>
          </a:bodyPr>
          <a:lstStyle/>
          <a:p>
            <a:pPr algn="ctr"/>
            <a:r>
              <a:rPr lang="en-US" dirty="0"/>
              <a:t>Parallel Design Patterns </a:t>
            </a:r>
            <a:br>
              <a:rPr lang="en-US" dirty="0"/>
            </a:br>
            <a:r>
              <a:rPr lang="en-US" dirty="0"/>
              <a:t>implemented in EFL</a:t>
            </a:r>
          </a:p>
        </p:txBody>
      </p:sp>
      <p:sp>
        <p:nvSpPr>
          <p:cNvPr id="4" name="Slide Number Placeholder 3"/>
          <p:cNvSpPr>
            <a:spLocks noGrp="1"/>
          </p:cNvSpPr>
          <p:nvPr>
            <p:ph type="sldNum" sz="quarter" idx="1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3E44B9F-71F6-4835-9FFA-F5D7A1BB29B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32</a:t>
            </a:fld>
            <a:endParaRPr kumimoji="0" lang="en-US" sz="1800" b="0" i="0" u="none" strike="noStrike" kern="0" cap="none" spc="0" normalizeH="0" baseline="0" noProof="0">
              <a:ln>
                <a:noFill/>
              </a:ln>
              <a:solidFill>
                <a:sysClr val="windowText" lastClr="000000"/>
              </a:solidFill>
              <a:effectLst/>
              <a:uLnTx/>
              <a:uFillTx/>
            </a:endParaRPr>
          </a:p>
        </p:txBody>
      </p:sp>
      <p:graphicFrame>
        <p:nvGraphicFramePr>
          <p:cNvPr id="7" name="Table 6"/>
          <p:cNvGraphicFramePr>
            <a:graphicFrameLocks noGrp="1"/>
          </p:cNvGraphicFramePr>
          <p:nvPr>
            <p:extLst>
              <p:ext uri="{D42A27DB-BD31-4B8C-83A1-F6EECF244321}">
                <p14:modId xmlns:p14="http://schemas.microsoft.com/office/powerpoint/2010/main" val="1450193358"/>
              </p:ext>
            </p:extLst>
          </p:nvPr>
        </p:nvGraphicFramePr>
        <p:xfrm>
          <a:off x="350292" y="1184373"/>
          <a:ext cx="8083524" cy="4825218"/>
        </p:xfrm>
        <a:graphic>
          <a:graphicData uri="http://schemas.openxmlformats.org/drawingml/2006/table">
            <a:tbl>
              <a:tblPr rtl="1" firstRow="1" bandRow="1">
                <a:tableStyleId>{616DA210-FB5B-4158-B5E0-FEB733F419BA}</a:tableStyleId>
              </a:tblPr>
              <a:tblGrid>
                <a:gridCol w="4369816">
                  <a:extLst>
                    <a:ext uri="{9D8B030D-6E8A-4147-A177-3AD203B41FA5}">
                      <a16:colId xmlns:a16="http://schemas.microsoft.com/office/drawing/2014/main" val="3878518216"/>
                    </a:ext>
                  </a:extLst>
                </a:gridCol>
                <a:gridCol w="3713708">
                  <a:extLst>
                    <a:ext uri="{9D8B030D-6E8A-4147-A177-3AD203B41FA5}">
                      <a16:colId xmlns:a16="http://schemas.microsoft.com/office/drawing/2014/main" val="1052114075"/>
                    </a:ext>
                  </a:extLst>
                </a:gridCol>
              </a:tblGrid>
              <a:tr h="342314">
                <a:tc>
                  <a:txBody>
                    <a:bodyPr/>
                    <a:lstStyle/>
                    <a:p>
                      <a:pPr algn="ctr" rtl="1"/>
                      <a:r>
                        <a:rPr lang="en-US" dirty="0">
                          <a:solidFill>
                            <a:schemeClr val="tx2">
                              <a:lumMod val="50000"/>
                            </a:schemeClr>
                          </a:solidFill>
                        </a:rPr>
                        <a:t>EFL </a:t>
                      </a:r>
                    </a:p>
                    <a:p>
                      <a:pPr algn="ctr" rtl="1"/>
                      <a:r>
                        <a:rPr lang="en-US" dirty="0">
                          <a:solidFill>
                            <a:schemeClr val="tx2">
                              <a:lumMod val="50000"/>
                            </a:schemeClr>
                          </a:solidFill>
                        </a:rPr>
                        <a:t>Constructs</a:t>
                      </a:r>
                      <a:endParaRPr lang="he-IL" dirty="0">
                        <a:solidFill>
                          <a:schemeClr val="tx2">
                            <a:lumMod val="50000"/>
                          </a:schemeClr>
                        </a:solidFill>
                      </a:endParaRPr>
                    </a:p>
                  </a:txBody>
                  <a:tcPr/>
                </a:tc>
                <a:tc>
                  <a:txBody>
                    <a:bodyPr/>
                    <a:lstStyle/>
                    <a:p>
                      <a:pPr algn="ctr" rtl="1"/>
                      <a:r>
                        <a:rPr lang="en-US" dirty="0">
                          <a:solidFill>
                            <a:schemeClr val="tx2">
                              <a:lumMod val="50000"/>
                            </a:schemeClr>
                          </a:solidFill>
                        </a:rPr>
                        <a:t>Parallel Design </a:t>
                      </a:r>
                    </a:p>
                    <a:p>
                      <a:pPr algn="ctr" rtl="1"/>
                      <a:r>
                        <a:rPr lang="en-US" dirty="0">
                          <a:solidFill>
                            <a:schemeClr val="tx2">
                              <a:lumMod val="50000"/>
                            </a:schemeClr>
                          </a:solidFill>
                        </a:rPr>
                        <a:t>Patterns</a:t>
                      </a:r>
                      <a:endParaRPr lang="he-IL" dirty="0">
                        <a:solidFill>
                          <a:schemeClr val="tx2">
                            <a:lumMod val="50000"/>
                          </a:schemeClr>
                        </a:solidFill>
                      </a:endParaRPr>
                    </a:p>
                  </a:txBody>
                  <a:tcPr/>
                </a:tc>
                <a:extLst>
                  <a:ext uri="{0D108BD9-81ED-4DB2-BD59-A6C34878D82A}">
                    <a16:rowId xmlns:a16="http://schemas.microsoft.com/office/drawing/2014/main" val="1015709183"/>
                  </a:ext>
                </a:extLst>
              </a:tr>
              <a:tr h="572086">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Assignment Block</a:t>
                      </a:r>
                    </a:p>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err="1">
                          <a:solidFill>
                            <a:schemeClr val="tx1"/>
                          </a:solidFill>
                          <a:latin typeface="+mn-lt"/>
                          <a:ea typeface="+mn-ea"/>
                          <a:cs typeface="+mn-cs"/>
                        </a:rPr>
                        <a:t>Pif</a:t>
                      </a:r>
                      <a:r>
                        <a:rPr kumimoji="0" lang="en-US" sz="1800" b="0" kern="1200" dirty="0">
                          <a:solidFill>
                            <a:schemeClr val="tx1"/>
                          </a:solidFill>
                          <a:latin typeface="+mn-lt"/>
                          <a:ea typeface="+mn-ea"/>
                          <a:cs typeface="+mn-cs"/>
                        </a:rPr>
                        <a:t> Block</a:t>
                      </a:r>
                      <a:endParaRPr kumimoji="0" lang="he-IL" sz="1800" b="0" kern="1200" dirty="0">
                        <a:solidFill>
                          <a:schemeClr val="tx1"/>
                        </a:solidFill>
                        <a:latin typeface="+mn-lt"/>
                        <a:ea typeface="+mn-ea"/>
                        <a:cs typeface="+mn-cs"/>
                      </a:endParaRPr>
                    </a:p>
                  </a:txBody>
                  <a:tcPr>
                    <a:solidFill>
                      <a:schemeClr val="bg1"/>
                    </a:solidFill>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Fork-Join Pattern</a:t>
                      </a:r>
                    </a:p>
                  </a:txBody>
                  <a:tcPr>
                    <a:solidFill>
                      <a:schemeClr val="bg1"/>
                    </a:solidFill>
                  </a:tcPr>
                </a:tc>
                <a:extLst>
                  <a:ext uri="{0D108BD9-81ED-4DB2-BD59-A6C34878D82A}">
                    <a16:rowId xmlns:a16="http://schemas.microsoft.com/office/drawing/2014/main" val="184113265"/>
                  </a:ext>
                </a:extLst>
              </a:tr>
              <a:tr h="572086">
                <a:tc>
                  <a:txBody>
                    <a:bodyPr/>
                    <a:lstStyle/>
                    <a:p>
                      <a:pPr rtl="1"/>
                      <a:r>
                        <a:rPr lang="en-US" b="0" dirty="0">
                          <a:solidFill>
                            <a:schemeClr val="tx1"/>
                          </a:solidFill>
                        </a:rPr>
                        <a:t>For Block</a:t>
                      </a:r>
                      <a:endParaRPr lang="he-IL" b="0" dirty="0">
                        <a:solidFill>
                          <a:schemeClr val="tx1"/>
                        </a:solidFill>
                      </a:endParaRPr>
                    </a:p>
                  </a:txBody>
                  <a:tcPr>
                    <a:solidFill>
                      <a:schemeClr val="bg1"/>
                    </a:solidFill>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Master-Worker Pattern</a:t>
                      </a:r>
                    </a:p>
                  </a:txBody>
                  <a:tcPr>
                    <a:solidFill>
                      <a:schemeClr val="bg1"/>
                    </a:solidFill>
                  </a:tcPr>
                </a:tc>
                <a:extLst>
                  <a:ext uri="{0D108BD9-81ED-4DB2-BD59-A6C34878D82A}">
                    <a16:rowId xmlns:a16="http://schemas.microsoft.com/office/drawing/2014/main" val="2166876167"/>
                  </a:ext>
                </a:extLst>
              </a:tr>
              <a:tr h="572086">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err="1">
                          <a:solidFill>
                            <a:schemeClr val="tx1"/>
                          </a:solidFill>
                          <a:latin typeface="+mn-lt"/>
                          <a:ea typeface="+mn-ea"/>
                          <a:cs typeface="+mn-cs"/>
                        </a:rPr>
                        <a:t>MapLoop</a:t>
                      </a:r>
                      <a:r>
                        <a:rPr kumimoji="0" lang="en-US" sz="1800" b="0" kern="1200" dirty="0">
                          <a:solidFill>
                            <a:schemeClr val="tx1"/>
                          </a:solidFill>
                          <a:latin typeface="+mn-lt"/>
                          <a:ea typeface="+mn-ea"/>
                          <a:cs typeface="+mn-cs"/>
                        </a:rPr>
                        <a:t> Block</a:t>
                      </a:r>
                    </a:p>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Loop Block</a:t>
                      </a:r>
                    </a:p>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For Block</a:t>
                      </a:r>
                      <a:endParaRPr kumimoji="0" lang="he-IL" sz="1800" b="0" kern="1200" dirty="0">
                        <a:solidFill>
                          <a:schemeClr val="tx1"/>
                        </a:solidFill>
                        <a:latin typeface="+mn-lt"/>
                        <a:ea typeface="+mn-ea"/>
                        <a:cs typeface="+mn-cs"/>
                      </a:endParaRPr>
                    </a:p>
                  </a:txBody>
                  <a:tcPr>
                    <a:solidFill>
                      <a:schemeClr val="bg1"/>
                    </a:solidFill>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Map Pattern</a:t>
                      </a:r>
                    </a:p>
                  </a:txBody>
                  <a:tcPr>
                    <a:solidFill>
                      <a:schemeClr val="bg1"/>
                    </a:solidFill>
                  </a:tcPr>
                </a:tc>
                <a:extLst>
                  <a:ext uri="{0D108BD9-81ED-4DB2-BD59-A6C34878D82A}">
                    <a16:rowId xmlns:a16="http://schemas.microsoft.com/office/drawing/2014/main" val="830495562"/>
                  </a:ext>
                </a:extLst>
              </a:tr>
              <a:tr h="572086">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1" kern="1200" dirty="0" err="1">
                          <a:solidFill>
                            <a:srgbClr val="C00000"/>
                          </a:solidFill>
                          <a:latin typeface="+mn-lt"/>
                          <a:ea typeface="+mn-ea"/>
                          <a:cs typeface="+mn-cs"/>
                        </a:rPr>
                        <a:t>LogLoop</a:t>
                      </a:r>
                      <a:r>
                        <a:rPr kumimoji="0" lang="en-US" sz="1800" b="1" kern="1200" dirty="0">
                          <a:solidFill>
                            <a:srgbClr val="C00000"/>
                          </a:solidFill>
                          <a:latin typeface="+mn-lt"/>
                          <a:ea typeface="+mn-ea"/>
                          <a:cs typeface="+mn-cs"/>
                        </a:rPr>
                        <a:t> Block</a:t>
                      </a:r>
                      <a:endParaRPr kumimoji="0" lang="he-IL" sz="1800" b="1" kern="1200" dirty="0">
                        <a:solidFill>
                          <a:srgbClr val="C00000"/>
                        </a:solidFill>
                        <a:latin typeface="+mn-lt"/>
                        <a:ea typeface="+mn-ea"/>
                        <a:cs typeface="+mn-cs"/>
                      </a:endParaRPr>
                    </a:p>
                  </a:txBody>
                  <a:tcPr>
                    <a:solidFill>
                      <a:srgbClr val="FFFF99"/>
                    </a:solidFill>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1" kern="1200" dirty="0">
                          <a:solidFill>
                            <a:srgbClr val="C00000"/>
                          </a:solidFill>
                          <a:latin typeface="+mn-lt"/>
                          <a:ea typeface="+mn-ea"/>
                          <a:cs typeface="+mn-cs"/>
                        </a:rPr>
                        <a:t>Reduce Pattern</a:t>
                      </a:r>
                    </a:p>
                  </a:txBody>
                  <a:tcPr>
                    <a:solidFill>
                      <a:srgbClr val="FFFF99"/>
                    </a:solidFill>
                  </a:tcPr>
                </a:tc>
                <a:extLst>
                  <a:ext uri="{0D108BD9-81ED-4DB2-BD59-A6C34878D82A}">
                    <a16:rowId xmlns:a16="http://schemas.microsoft.com/office/drawing/2014/main" val="1340012056"/>
                  </a:ext>
                </a:extLst>
              </a:tr>
              <a:tr h="5720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For Block</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kern="1200" dirty="0" err="1">
                          <a:solidFill>
                            <a:schemeClr val="tx1"/>
                          </a:solidFill>
                          <a:latin typeface="+mn-lt"/>
                          <a:ea typeface="+mn-ea"/>
                          <a:cs typeface="+mn-cs"/>
                        </a:rPr>
                        <a:t>MapLoop</a:t>
                      </a:r>
                      <a:r>
                        <a:rPr kumimoji="0" lang="en-US" sz="1800" b="0" kern="1200" dirty="0">
                          <a:solidFill>
                            <a:schemeClr val="tx1"/>
                          </a:solidFill>
                          <a:latin typeface="+mn-lt"/>
                          <a:ea typeface="+mn-ea"/>
                          <a:cs typeface="+mn-cs"/>
                        </a:rPr>
                        <a:t> Block</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Loop Block</a:t>
                      </a:r>
                      <a:endParaRPr kumimoji="0" lang="he-IL" sz="1800" b="0" kern="1200" dirty="0">
                        <a:solidFill>
                          <a:schemeClr val="tx1"/>
                        </a:solidFill>
                        <a:latin typeface="+mn-lt"/>
                        <a:ea typeface="+mn-ea"/>
                        <a:cs typeface="+mn-cs"/>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Filter Pattern  (Map)</a:t>
                      </a:r>
                    </a:p>
                  </a:txBody>
                  <a:tcPr>
                    <a:solidFill>
                      <a:schemeClr val="bg1"/>
                    </a:solidFill>
                  </a:tcPr>
                </a:tc>
                <a:extLst>
                  <a:ext uri="{0D108BD9-81ED-4DB2-BD59-A6C34878D82A}">
                    <a16:rowId xmlns:a16="http://schemas.microsoft.com/office/drawing/2014/main" val="1294519877"/>
                  </a:ext>
                </a:extLst>
              </a:tr>
              <a:tr h="572086">
                <a:tc>
                  <a:txBody>
                    <a:bodyPr/>
                    <a:lstStyle/>
                    <a:p>
                      <a:pPr rtl="1"/>
                      <a:r>
                        <a:rPr lang="en-US" b="0" dirty="0">
                          <a:solidFill>
                            <a:schemeClr val="tx1"/>
                          </a:solidFill>
                        </a:rPr>
                        <a:t>If Block</a:t>
                      </a:r>
                      <a:endParaRPr lang="he-IL" b="0" dirty="0">
                        <a:solidFill>
                          <a:schemeClr val="tx1"/>
                        </a:solidFill>
                      </a:endParaRPr>
                    </a:p>
                  </a:txBody>
                  <a:tcPr>
                    <a:solidFill>
                      <a:schemeClr val="bg1"/>
                    </a:solidFill>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endParaRPr kumimoji="0" lang="en-US" sz="1800" b="0" kern="1200" dirty="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2489825925"/>
                  </a:ext>
                </a:extLst>
              </a:tr>
            </a:tbl>
          </a:graphicData>
        </a:graphic>
      </p:graphicFrame>
    </p:spTree>
    <p:extLst>
      <p:ext uri="{BB962C8B-B14F-4D97-AF65-F5344CB8AC3E}">
        <p14:creationId xmlns:p14="http://schemas.microsoft.com/office/powerpoint/2010/main" val="4155036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9708"/>
            <a:ext cx="7467600" cy="533400"/>
          </a:xfrm>
        </p:spPr>
        <p:txBody>
          <a:bodyPr>
            <a:normAutofit fontScale="90000"/>
          </a:bodyPr>
          <a:lstStyle/>
          <a:p>
            <a:pPr algn="ctr"/>
            <a:r>
              <a:rPr lang="en-US" b="1" i="1" dirty="0" err="1"/>
              <a:t>logloop</a:t>
            </a:r>
            <a:r>
              <a:rPr lang="en-US" b="1" i="1" dirty="0"/>
              <a:t> </a:t>
            </a:r>
            <a:r>
              <a:rPr lang="en-US" b="1" dirty="0"/>
              <a:t>-block</a:t>
            </a:r>
          </a:p>
        </p:txBody>
      </p:sp>
      <p:sp>
        <p:nvSpPr>
          <p:cNvPr id="4" name="Slide Number Placeholder 3"/>
          <p:cNvSpPr>
            <a:spLocks noGrp="1"/>
          </p:cNvSpPr>
          <p:nvPr>
            <p:ph type="sldNum" sz="quarter" idx="15"/>
          </p:nvPr>
        </p:nvSpPr>
        <p:spPr/>
        <p:txBody>
          <a:bodyPr/>
          <a:lstStyle/>
          <a:p>
            <a:fld id="{03E44B9F-71F6-4835-9FFA-F5D7A1BB29B6}" type="slidenum">
              <a:rPr lang="en-US" smtClean="0"/>
              <a:pPr/>
              <a:t>33</a:t>
            </a:fld>
            <a:endParaRPr lang="en-US"/>
          </a:p>
        </p:txBody>
      </p:sp>
      <p:sp>
        <p:nvSpPr>
          <p:cNvPr id="8" name="TextBox 7"/>
          <p:cNvSpPr txBox="1"/>
          <p:nvPr/>
        </p:nvSpPr>
        <p:spPr>
          <a:xfrm>
            <a:off x="1990927" y="995593"/>
            <a:ext cx="4515293" cy="923330"/>
          </a:xfrm>
          <a:prstGeom prst="rect">
            <a:avLst/>
          </a:prstGeom>
          <a:noFill/>
          <a:ln w="12700">
            <a:solidFill>
              <a:schemeClr val="tx1"/>
            </a:solidFill>
          </a:ln>
        </p:spPr>
        <p:txBody>
          <a:bodyPr wrap="square" rtlCol="1">
            <a:spAutoFit/>
          </a:bodyPr>
          <a:lstStyle/>
          <a:p>
            <a:r>
              <a:rPr lang="en-US" dirty="0"/>
              <a:t>EFL{</a:t>
            </a:r>
          </a:p>
          <a:p>
            <a:r>
              <a:rPr lang="en-US" b="1" dirty="0"/>
              <a:t>result = </a:t>
            </a:r>
            <a:r>
              <a:rPr lang="en-US" b="1" dirty="0" err="1"/>
              <a:t>logloop</a:t>
            </a:r>
            <a:r>
              <a:rPr lang="en-US" b="1" dirty="0"/>
              <a:t>(</a:t>
            </a:r>
            <a:r>
              <a:rPr lang="en-US" b="1" dirty="0" err="1"/>
              <a:t>SeqIn</a:t>
            </a:r>
            <a:r>
              <a:rPr lang="en-US" b="1" dirty="0"/>
              <a:t>, Function);</a:t>
            </a:r>
          </a:p>
          <a:p>
            <a:r>
              <a:rPr lang="en-US" dirty="0"/>
              <a:t>}EFL</a:t>
            </a:r>
            <a:endParaRPr lang="he-IL" dirty="0"/>
          </a:p>
        </p:txBody>
      </p:sp>
      <p:sp>
        <p:nvSpPr>
          <p:cNvPr id="10" name="TextBox 9"/>
          <p:cNvSpPr txBox="1"/>
          <p:nvPr/>
        </p:nvSpPr>
        <p:spPr>
          <a:xfrm>
            <a:off x="3137490" y="5734050"/>
            <a:ext cx="838200" cy="369332"/>
          </a:xfrm>
          <a:prstGeom prst="rect">
            <a:avLst/>
          </a:prstGeom>
          <a:noFill/>
        </p:spPr>
        <p:txBody>
          <a:bodyPr wrap="square" rtlCol="1">
            <a:spAutoFit/>
          </a:bodyPr>
          <a:lstStyle/>
          <a:p>
            <a:r>
              <a:rPr lang="en-US" dirty="0">
                <a:solidFill>
                  <a:schemeClr val="accent3">
                    <a:lumMod val="50000"/>
                  </a:schemeClr>
                </a:solidFill>
              </a:rPr>
              <a:t>result</a:t>
            </a:r>
            <a:endParaRPr lang="he-IL" dirty="0">
              <a:solidFill>
                <a:schemeClr val="accent3">
                  <a:lumMod val="50000"/>
                </a:schemeClr>
              </a:solidFill>
            </a:endParaRPr>
          </a:p>
        </p:txBody>
      </p:sp>
      <p:grpSp>
        <p:nvGrpSpPr>
          <p:cNvPr id="6" name="Group 5"/>
          <p:cNvGrpSpPr/>
          <p:nvPr/>
        </p:nvGrpSpPr>
        <p:grpSpPr>
          <a:xfrm>
            <a:off x="1119089" y="2362200"/>
            <a:ext cx="6143821" cy="4251579"/>
            <a:chOff x="1066800" y="2003679"/>
            <a:chExt cx="6143821" cy="4251579"/>
          </a:xfrm>
        </p:grpSpPr>
        <p:pic>
          <p:nvPicPr>
            <p:cNvPr id="3" name="Picture 2"/>
            <p:cNvPicPr>
              <a:picLocks noChangeAspect="1"/>
            </p:cNvPicPr>
            <p:nvPr/>
          </p:nvPicPr>
          <p:blipFill>
            <a:blip r:embed="rId3"/>
            <a:stretch>
              <a:fillRect/>
            </a:stretch>
          </p:blipFill>
          <p:spPr>
            <a:xfrm>
              <a:off x="1284793" y="2003679"/>
              <a:ext cx="5925828" cy="4251579"/>
            </a:xfrm>
            <a:prstGeom prst="rect">
              <a:avLst/>
            </a:prstGeom>
          </p:spPr>
        </p:pic>
        <p:sp>
          <p:nvSpPr>
            <p:cNvPr id="7" name="TextBox 6"/>
            <p:cNvSpPr txBox="1"/>
            <p:nvPr/>
          </p:nvSpPr>
          <p:spPr>
            <a:xfrm>
              <a:off x="1066800" y="2286000"/>
              <a:ext cx="802785" cy="369332"/>
            </a:xfrm>
            <a:prstGeom prst="rect">
              <a:avLst/>
            </a:prstGeom>
            <a:noFill/>
          </p:spPr>
          <p:txBody>
            <a:bodyPr wrap="square" rtlCol="1">
              <a:spAutoFit/>
            </a:bodyPr>
            <a:lstStyle/>
            <a:p>
              <a:r>
                <a:rPr lang="en-US" dirty="0" err="1">
                  <a:solidFill>
                    <a:schemeClr val="accent3">
                      <a:lumMod val="50000"/>
                    </a:schemeClr>
                  </a:solidFill>
                </a:rPr>
                <a:t>SeqIn</a:t>
              </a:r>
              <a:endParaRPr lang="he-IL" dirty="0">
                <a:solidFill>
                  <a:schemeClr val="accent3">
                    <a:lumMod val="50000"/>
                  </a:schemeClr>
                </a:solidFill>
              </a:endParaRPr>
            </a:p>
          </p:txBody>
        </p:sp>
        <p:sp>
          <p:nvSpPr>
            <p:cNvPr id="11" name="TextBox 10"/>
            <p:cNvSpPr txBox="1"/>
            <p:nvPr/>
          </p:nvSpPr>
          <p:spPr>
            <a:xfrm>
              <a:off x="2405615" y="3234498"/>
              <a:ext cx="609601" cy="338554"/>
            </a:xfrm>
            <a:prstGeom prst="rect">
              <a:avLst/>
            </a:prstGeom>
            <a:noFill/>
          </p:spPr>
          <p:txBody>
            <a:bodyPr wrap="square" rtlCol="1">
              <a:spAutoFit/>
            </a:bodyPr>
            <a:lstStyle/>
            <a:p>
              <a:r>
                <a:rPr lang="en-US" sz="1600" b="1" dirty="0" err="1">
                  <a:solidFill>
                    <a:srgbClr val="FFFF00"/>
                  </a:solidFill>
                </a:rPr>
                <a:t>Fnc</a:t>
              </a:r>
              <a:endParaRPr lang="he-IL" sz="1600" b="1" dirty="0">
                <a:solidFill>
                  <a:srgbClr val="FFFF00"/>
                </a:solidFill>
              </a:endParaRPr>
            </a:p>
          </p:txBody>
        </p:sp>
        <p:sp>
          <p:nvSpPr>
            <p:cNvPr id="12" name="TextBox 11"/>
            <p:cNvSpPr txBox="1"/>
            <p:nvPr/>
          </p:nvSpPr>
          <p:spPr>
            <a:xfrm>
              <a:off x="3538868" y="3223865"/>
              <a:ext cx="609601" cy="338554"/>
            </a:xfrm>
            <a:prstGeom prst="rect">
              <a:avLst/>
            </a:prstGeom>
            <a:noFill/>
          </p:spPr>
          <p:txBody>
            <a:bodyPr wrap="square" rtlCol="1">
              <a:spAutoFit/>
            </a:bodyPr>
            <a:lstStyle/>
            <a:p>
              <a:r>
                <a:rPr lang="en-US" sz="1600" b="1" dirty="0" err="1">
                  <a:solidFill>
                    <a:srgbClr val="FFFF00"/>
                  </a:solidFill>
                </a:rPr>
                <a:t>Fnc</a:t>
              </a:r>
              <a:endParaRPr lang="he-IL" sz="1600" b="1" dirty="0">
                <a:solidFill>
                  <a:srgbClr val="FFFF00"/>
                </a:solidFill>
              </a:endParaRPr>
            </a:p>
          </p:txBody>
        </p:sp>
        <p:sp>
          <p:nvSpPr>
            <p:cNvPr id="13" name="TextBox 12"/>
            <p:cNvSpPr txBox="1"/>
            <p:nvPr/>
          </p:nvSpPr>
          <p:spPr>
            <a:xfrm>
              <a:off x="4688958" y="3234498"/>
              <a:ext cx="609601" cy="338554"/>
            </a:xfrm>
            <a:prstGeom prst="rect">
              <a:avLst/>
            </a:prstGeom>
            <a:noFill/>
          </p:spPr>
          <p:txBody>
            <a:bodyPr wrap="square" rtlCol="1">
              <a:spAutoFit/>
            </a:bodyPr>
            <a:lstStyle/>
            <a:p>
              <a:r>
                <a:rPr lang="en-US" sz="1600" b="1" dirty="0" err="1">
                  <a:solidFill>
                    <a:srgbClr val="FFFF00"/>
                  </a:solidFill>
                </a:rPr>
                <a:t>Fnc</a:t>
              </a:r>
              <a:endParaRPr lang="he-IL" sz="1600" b="1" dirty="0">
                <a:solidFill>
                  <a:srgbClr val="FFFF00"/>
                </a:solidFill>
              </a:endParaRPr>
            </a:p>
          </p:txBody>
        </p:sp>
        <p:sp>
          <p:nvSpPr>
            <p:cNvPr id="14" name="TextBox 13"/>
            <p:cNvSpPr txBox="1"/>
            <p:nvPr/>
          </p:nvSpPr>
          <p:spPr>
            <a:xfrm>
              <a:off x="5839048" y="3234498"/>
              <a:ext cx="609601" cy="338554"/>
            </a:xfrm>
            <a:prstGeom prst="rect">
              <a:avLst/>
            </a:prstGeom>
            <a:noFill/>
          </p:spPr>
          <p:txBody>
            <a:bodyPr wrap="square" rtlCol="1">
              <a:spAutoFit/>
            </a:bodyPr>
            <a:lstStyle/>
            <a:p>
              <a:r>
                <a:rPr lang="en-US" sz="1600" b="1" dirty="0" err="1">
                  <a:solidFill>
                    <a:srgbClr val="FFFF00"/>
                  </a:solidFill>
                </a:rPr>
                <a:t>Fnc</a:t>
              </a:r>
              <a:endParaRPr lang="he-IL" sz="1600" b="1" dirty="0">
                <a:solidFill>
                  <a:srgbClr val="FFFF00"/>
                </a:solidFill>
              </a:endParaRPr>
            </a:p>
          </p:txBody>
        </p:sp>
        <p:sp>
          <p:nvSpPr>
            <p:cNvPr id="15" name="TextBox 14"/>
            <p:cNvSpPr txBox="1"/>
            <p:nvPr/>
          </p:nvSpPr>
          <p:spPr>
            <a:xfrm>
              <a:off x="3556590" y="3972748"/>
              <a:ext cx="609601" cy="338554"/>
            </a:xfrm>
            <a:prstGeom prst="rect">
              <a:avLst/>
            </a:prstGeom>
            <a:noFill/>
          </p:spPr>
          <p:txBody>
            <a:bodyPr wrap="square" rtlCol="1">
              <a:spAutoFit/>
            </a:bodyPr>
            <a:lstStyle/>
            <a:p>
              <a:r>
                <a:rPr lang="en-US" sz="1600" b="1" dirty="0" err="1">
                  <a:solidFill>
                    <a:srgbClr val="FFFF00"/>
                  </a:solidFill>
                </a:rPr>
                <a:t>Fnc</a:t>
              </a:r>
              <a:endParaRPr lang="he-IL" sz="1600" b="1" dirty="0">
                <a:solidFill>
                  <a:srgbClr val="FFFF00"/>
                </a:solidFill>
              </a:endParaRPr>
            </a:p>
          </p:txBody>
        </p:sp>
        <p:sp>
          <p:nvSpPr>
            <p:cNvPr id="16" name="TextBox 15"/>
            <p:cNvSpPr txBox="1"/>
            <p:nvPr/>
          </p:nvSpPr>
          <p:spPr>
            <a:xfrm>
              <a:off x="5839048" y="3972748"/>
              <a:ext cx="609601" cy="338554"/>
            </a:xfrm>
            <a:prstGeom prst="rect">
              <a:avLst/>
            </a:prstGeom>
            <a:noFill/>
          </p:spPr>
          <p:txBody>
            <a:bodyPr wrap="square" rtlCol="1">
              <a:spAutoFit/>
            </a:bodyPr>
            <a:lstStyle/>
            <a:p>
              <a:r>
                <a:rPr lang="en-US" sz="1600" b="1" dirty="0" err="1">
                  <a:solidFill>
                    <a:srgbClr val="FFFF00"/>
                  </a:solidFill>
                </a:rPr>
                <a:t>Fnc</a:t>
              </a:r>
              <a:endParaRPr lang="he-IL" sz="1600" b="1" dirty="0">
                <a:solidFill>
                  <a:srgbClr val="FFFF00"/>
                </a:solidFill>
              </a:endParaRPr>
            </a:p>
          </p:txBody>
        </p:sp>
        <p:sp>
          <p:nvSpPr>
            <p:cNvPr id="17" name="TextBox 16"/>
            <p:cNvSpPr txBox="1"/>
            <p:nvPr/>
          </p:nvSpPr>
          <p:spPr>
            <a:xfrm>
              <a:off x="5839047" y="4768196"/>
              <a:ext cx="609601" cy="338554"/>
            </a:xfrm>
            <a:prstGeom prst="rect">
              <a:avLst/>
            </a:prstGeom>
            <a:noFill/>
          </p:spPr>
          <p:txBody>
            <a:bodyPr wrap="square" rtlCol="1">
              <a:spAutoFit/>
            </a:bodyPr>
            <a:lstStyle/>
            <a:p>
              <a:r>
                <a:rPr lang="en-US" sz="1600" b="1" dirty="0" err="1">
                  <a:solidFill>
                    <a:srgbClr val="FFFF00"/>
                  </a:solidFill>
                </a:rPr>
                <a:t>Fnc</a:t>
              </a:r>
              <a:endParaRPr lang="he-IL" sz="1600" b="1" dirty="0">
                <a:solidFill>
                  <a:srgbClr val="FFFF00"/>
                </a:solidFill>
              </a:endParaRPr>
            </a:p>
          </p:txBody>
        </p:sp>
      </p:grpSp>
    </p:spTree>
    <p:extLst>
      <p:ext uri="{BB962C8B-B14F-4D97-AF65-F5344CB8AC3E}">
        <p14:creationId xmlns:p14="http://schemas.microsoft.com/office/powerpoint/2010/main" val="823022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9708"/>
            <a:ext cx="7467600" cy="533400"/>
          </a:xfrm>
        </p:spPr>
        <p:txBody>
          <a:bodyPr>
            <a:normAutofit fontScale="90000"/>
          </a:bodyPr>
          <a:lstStyle/>
          <a:p>
            <a:pPr algn="ctr"/>
            <a:r>
              <a:rPr lang="en-US" b="1" i="1" dirty="0" err="1"/>
              <a:t>logloop</a:t>
            </a:r>
            <a:r>
              <a:rPr lang="en-US" b="1" i="1" dirty="0"/>
              <a:t> </a:t>
            </a:r>
            <a:r>
              <a:rPr lang="en-US" b="1" dirty="0"/>
              <a:t>-block</a:t>
            </a:r>
          </a:p>
        </p:txBody>
      </p:sp>
      <p:sp>
        <p:nvSpPr>
          <p:cNvPr id="4" name="Slide Number Placeholder 3"/>
          <p:cNvSpPr>
            <a:spLocks noGrp="1"/>
          </p:cNvSpPr>
          <p:nvPr>
            <p:ph type="sldNum" sz="quarter" idx="15"/>
          </p:nvPr>
        </p:nvSpPr>
        <p:spPr/>
        <p:txBody>
          <a:bodyPr/>
          <a:lstStyle/>
          <a:p>
            <a:fld id="{03E44B9F-71F6-4835-9FFA-F5D7A1BB29B6}" type="slidenum">
              <a:rPr lang="en-US" smtClean="0"/>
              <a:pPr/>
              <a:t>34</a:t>
            </a:fld>
            <a:endParaRPr lang="en-US"/>
          </a:p>
        </p:txBody>
      </p:sp>
      <p:sp>
        <p:nvSpPr>
          <p:cNvPr id="8" name="TextBox 7"/>
          <p:cNvSpPr txBox="1"/>
          <p:nvPr/>
        </p:nvSpPr>
        <p:spPr>
          <a:xfrm>
            <a:off x="590107" y="868550"/>
            <a:ext cx="7315200" cy="923330"/>
          </a:xfrm>
          <a:prstGeom prst="rect">
            <a:avLst/>
          </a:prstGeom>
          <a:noFill/>
          <a:ln w="12700">
            <a:solidFill>
              <a:schemeClr val="tx1"/>
            </a:solidFill>
          </a:ln>
        </p:spPr>
        <p:txBody>
          <a:bodyPr wrap="square" rtlCol="1">
            <a:spAutoFit/>
          </a:bodyPr>
          <a:lstStyle/>
          <a:p>
            <a:r>
              <a:rPr lang="en-US" dirty="0"/>
              <a:t>EFL{</a:t>
            </a:r>
          </a:p>
          <a:p>
            <a:r>
              <a:rPr lang="en-US" b="1" dirty="0"/>
              <a:t>result = </a:t>
            </a:r>
            <a:r>
              <a:rPr lang="en-US" b="1" dirty="0" err="1"/>
              <a:t>logloop</a:t>
            </a:r>
            <a:r>
              <a:rPr lang="en-US" b="1" dirty="0"/>
              <a:t>(Sequence, Function);</a:t>
            </a:r>
          </a:p>
          <a:p>
            <a:r>
              <a:rPr lang="en-US" dirty="0"/>
              <a:t>}EFL</a:t>
            </a:r>
            <a:endParaRPr lang="he-IL" dirty="0"/>
          </a:p>
        </p:txBody>
      </p:sp>
      <p:sp>
        <p:nvSpPr>
          <p:cNvPr id="9" name="TextBox 8"/>
          <p:cNvSpPr txBox="1"/>
          <p:nvPr/>
        </p:nvSpPr>
        <p:spPr>
          <a:xfrm>
            <a:off x="457199" y="2286000"/>
            <a:ext cx="7448107" cy="3785652"/>
          </a:xfrm>
          <a:prstGeom prst="rect">
            <a:avLst/>
          </a:prstGeom>
          <a:noFill/>
        </p:spPr>
        <p:txBody>
          <a:bodyPr wrap="square" rtlCol="1">
            <a:spAutoFit/>
          </a:bodyPr>
          <a:lstStyle/>
          <a:p>
            <a:r>
              <a:rPr lang="en-US" altLang="he-IL" sz="1600" dirty="0"/>
              <a:t>import math</a:t>
            </a:r>
          </a:p>
          <a:p>
            <a:endParaRPr lang="en-US" altLang="he-IL" sz="1600" dirty="0"/>
          </a:p>
          <a:p>
            <a:r>
              <a:rPr lang="en-US" altLang="he-IL" sz="1600" dirty="0" err="1"/>
              <a:t>def</a:t>
            </a:r>
            <a:r>
              <a:rPr lang="en-US" altLang="he-IL" sz="1600" dirty="0"/>
              <a:t>  </a:t>
            </a:r>
            <a:r>
              <a:rPr lang="en-US" altLang="he-IL" sz="1600" dirty="0" err="1"/>
              <a:t>logloop</a:t>
            </a:r>
            <a:r>
              <a:rPr lang="en-US" altLang="he-IL" sz="1600" dirty="0"/>
              <a:t> (Sequence, Function):</a:t>
            </a:r>
          </a:p>
          <a:p>
            <a:r>
              <a:rPr lang="en-US" altLang="he-IL" sz="1600" dirty="0"/>
              <a:t>    n = </a:t>
            </a:r>
            <a:r>
              <a:rPr lang="en-US" altLang="he-IL" sz="1600" dirty="0" err="1"/>
              <a:t>len</a:t>
            </a:r>
            <a:r>
              <a:rPr lang="en-US" altLang="he-IL" sz="1600" dirty="0"/>
              <a:t>(Sequence)</a:t>
            </a:r>
          </a:p>
          <a:p>
            <a:r>
              <a:rPr lang="en-US" altLang="he-IL" sz="1600" dirty="0"/>
              <a:t>    </a:t>
            </a:r>
            <a:r>
              <a:rPr lang="en-US" altLang="he-IL" sz="1600" dirty="0" err="1"/>
              <a:t>Rng</a:t>
            </a:r>
            <a:r>
              <a:rPr lang="en-US" altLang="he-IL" sz="1600" dirty="0"/>
              <a:t> = range(</a:t>
            </a:r>
            <a:r>
              <a:rPr lang="en-US" altLang="he-IL" sz="1600" dirty="0" err="1"/>
              <a:t>int</a:t>
            </a:r>
            <a:r>
              <a:rPr lang="en-US" altLang="he-IL" sz="1600" dirty="0"/>
              <a:t>(math.log(n, 2))+1)</a:t>
            </a:r>
          </a:p>
          <a:p>
            <a:r>
              <a:rPr lang="en-US" altLang="he-IL" sz="1600" dirty="0"/>
              <a:t>    step = 1    </a:t>
            </a:r>
          </a:p>
          <a:p>
            <a:r>
              <a:rPr lang="en-US" altLang="he-IL" sz="1600" dirty="0"/>
              <a:t>    for round in </a:t>
            </a:r>
            <a:r>
              <a:rPr lang="en-US" altLang="he-IL" sz="1600" dirty="0" err="1"/>
              <a:t>Rng</a:t>
            </a:r>
            <a:r>
              <a:rPr lang="en-US" altLang="he-IL" sz="1600" dirty="0"/>
              <a:t>:</a:t>
            </a:r>
          </a:p>
          <a:p>
            <a:r>
              <a:rPr lang="en-US" altLang="he-IL" sz="1600" dirty="0"/>
              <a:t>        </a:t>
            </a:r>
            <a:r>
              <a:rPr lang="en-US" altLang="he-IL" sz="1600" dirty="0" err="1"/>
              <a:t>startIdx</a:t>
            </a:r>
            <a:r>
              <a:rPr lang="en-US" altLang="he-IL" sz="1600" dirty="0"/>
              <a:t> = (2**(round+1)) - 1</a:t>
            </a:r>
          </a:p>
          <a:p>
            <a:r>
              <a:rPr lang="en-US" altLang="he-IL" sz="1600" dirty="0"/>
              <a:t>        previous = 2**round</a:t>
            </a:r>
          </a:p>
          <a:p>
            <a:r>
              <a:rPr lang="en-US" altLang="he-IL" sz="1600" dirty="0"/>
              <a:t>        step *= 2    </a:t>
            </a:r>
          </a:p>
          <a:p>
            <a:r>
              <a:rPr lang="en-US" altLang="he-IL" sz="1600" dirty="0"/>
              <a:t>        while </a:t>
            </a:r>
            <a:r>
              <a:rPr lang="en-US" altLang="he-IL" sz="1600" dirty="0" err="1"/>
              <a:t>startIdx</a:t>
            </a:r>
            <a:r>
              <a:rPr lang="en-US" altLang="he-IL" sz="1600" dirty="0"/>
              <a:t> &lt; n:</a:t>
            </a:r>
          </a:p>
          <a:p>
            <a:r>
              <a:rPr lang="en-US" altLang="he-IL" sz="1600" dirty="0"/>
              <a:t>           z = Function(Sequence[</a:t>
            </a:r>
            <a:r>
              <a:rPr lang="en-US" altLang="he-IL" sz="1600" dirty="0" err="1"/>
              <a:t>startIdx</a:t>
            </a:r>
            <a:r>
              <a:rPr lang="en-US" altLang="he-IL" sz="1600" dirty="0"/>
              <a:t> - previous], Sequence[</a:t>
            </a:r>
            <a:r>
              <a:rPr lang="en-US" altLang="he-IL" sz="1600" dirty="0" err="1"/>
              <a:t>startIdx</a:t>
            </a:r>
            <a:r>
              <a:rPr lang="en-US" altLang="he-IL" sz="1600" dirty="0"/>
              <a:t>])</a:t>
            </a:r>
          </a:p>
          <a:p>
            <a:r>
              <a:rPr lang="en-US" altLang="he-IL" sz="1600" dirty="0"/>
              <a:t>           Sequence[</a:t>
            </a:r>
            <a:r>
              <a:rPr lang="en-US" altLang="he-IL" sz="1600" dirty="0" err="1"/>
              <a:t>startIdx</a:t>
            </a:r>
            <a:r>
              <a:rPr lang="en-US" altLang="he-IL" sz="1600" dirty="0"/>
              <a:t>] = z</a:t>
            </a:r>
          </a:p>
          <a:p>
            <a:r>
              <a:rPr lang="en-US" altLang="he-IL" sz="1600" dirty="0"/>
              <a:t>           </a:t>
            </a:r>
            <a:r>
              <a:rPr lang="en-US" altLang="he-IL" sz="1600" dirty="0" err="1"/>
              <a:t>startIdx</a:t>
            </a:r>
            <a:r>
              <a:rPr lang="en-US" altLang="he-IL" sz="1600" dirty="0"/>
              <a:t> += step</a:t>
            </a:r>
          </a:p>
          <a:p>
            <a:r>
              <a:rPr lang="en-US" altLang="he-IL" sz="1600" dirty="0"/>
              <a:t>    return Sequence[-1] </a:t>
            </a:r>
          </a:p>
        </p:txBody>
      </p:sp>
    </p:spTree>
    <p:extLst>
      <p:ext uri="{BB962C8B-B14F-4D97-AF65-F5344CB8AC3E}">
        <p14:creationId xmlns:p14="http://schemas.microsoft.com/office/powerpoint/2010/main" val="3619071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533400"/>
          </a:xfrm>
        </p:spPr>
        <p:txBody>
          <a:bodyPr>
            <a:normAutofit fontScale="90000"/>
          </a:bodyPr>
          <a:lstStyle/>
          <a:p>
            <a:pPr algn="ctr"/>
            <a:r>
              <a:rPr lang="en-US" b="1" i="1" dirty="0" err="1"/>
              <a:t>logloop</a:t>
            </a:r>
            <a:r>
              <a:rPr lang="en-US" b="1" i="1" dirty="0"/>
              <a:t> </a:t>
            </a:r>
            <a:r>
              <a:rPr lang="en-US" b="1" dirty="0"/>
              <a:t>-block</a:t>
            </a:r>
          </a:p>
        </p:txBody>
      </p:sp>
      <p:sp>
        <p:nvSpPr>
          <p:cNvPr id="4" name="Slide Number Placeholder 3"/>
          <p:cNvSpPr>
            <a:spLocks noGrp="1"/>
          </p:cNvSpPr>
          <p:nvPr>
            <p:ph type="sldNum" sz="quarter" idx="15"/>
          </p:nvPr>
        </p:nvSpPr>
        <p:spPr/>
        <p:txBody>
          <a:bodyPr/>
          <a:lstStyle/>
          <a:p>
            <a:fld id="{03E44B9F-71F6-4835-9FFA-F5D7A1BB29B6}" type="slidenum">
              <a:rPr lang="en-US" smtClean="0"/>
              <a:pPr/>
              <a:t>35</a:t>
            </a:fld>
            <a:endParaRPr lang="en-US"/>
          </a:p>
        </p:txBody>
      </p:sp>
      <p:sp>
        <p:nvSpPr>
          <p:cNvPr id="8" name="TextBox 7"/>
          <p:cNvSpPr txBox="1"/>
          <p:nvPr/>
        </p:nvSpPr>
        <p:spPr>
          <a:xfrm>
            <a:off x="2819400" y="861260"/>
            <a:ext cx="2971800" cy="1754326"/>
          </a:xfrm>
          <a:prstGeom prst="rect">
            <a:avLst/>
          </a:prstGeom>
          <a:noFill/>
          <a:ln w="12700">
            <a:solidFill>
              <a:schemeClr val="tx1"/>
            </a:solidFill>
          </a:ln>
        </p:spPr>
        <p:txBody>
          <a:bodyPr wrap="square" rtlCol="1">
            <a:spAutoFit/>
          </a:bodyPr>
          <a:lstStyle/>
          <a:p>
            <a:r>
              <a:rPr lang="en-US" dirty="0"/>
              <a:t>L = [1,2,3,4,5,6,7,8]</a:t>
            </a:r>
          </a:p>
          <a:p>
            <a:r>
              <a:rPr lang="en-US" dirty="0" err="1"/>
              <a:t>func</a:t>
            </a:r>
            <a:r>
              <a:rPr lang="en-US" dirty="0"/>
              <a:t> = </a:t>
            </a:r>
            <a:r>
              <a:rPr lang="en-US" dirty="0" err="1"/>
              <a:t>int</a:t>
            </a:r>
            <a:r>
              <a:rPr lang="en-US" dirty="0"/>
              <a:t>.__add__ </a:t>
            </a:r>
          </a:p>
          <a:p>
            <a:r>
              <a:rPr lang="en-US" dirty="0"/>
              <a:t>EFL{</a:t>
            </a:r>
          </a:p>
          <a:p>
            <a:r>
              <a:rPr lang="en-US" dirty="0"/>
              <a:t>result = </a:t>
            </a:r>
            <a:r>
              <a:rPr lang="en-US" dirty="0" err="1"/>
              <a:t>logloop</a:t>
            </a:r>
            <a:r>
              <a:rPr lang="en-US" dirty="0"/>
              <a:t>(L, </a:t>
            </a:r>
            <a:r>
              <a:rPr lang="en-US" dirty="0" err="1"/>
              <a:t>func</a:t>
            </a:r>
            <a:r>
              <a:rPr lang="en-US" dirty="0"/>
              <a:t>);</a:t>
            </a:r>
          </a:p>
          <a:p>
            <a:r>
              <a:rPr lang="en-US" dirty="0"/>
              <a:t>}EFL</a:t>
            </a:r>
          </a:p>
          <a:p>
            <a:r>
              <a:rPr lang="en-US" dirty="0"/>
              <a:t>print (result) </a:t>
            </a:r>
            <a:endParaRPr lang="he-IL" dirty="0"/>
          </a:p>
        </p:txBody>
      </p:sp>
      <p:pic>
        <p:nvPicPr>
          <p:cNvPr id="13" name="Picture 12"/>
          <p:cNvPicPr>
            <a:picLocks noChangeAspect="1"/>
          </p:cNvPicPr>
          <p:nvPr/>
        </p:nvPicPr>
        <p:blipFill>
          <a:blip r:embed="rId3"/>
          <a:stretch>
            <a:fillRect/>
          </a:stretch>
        </p:blipFill>
        <p:spPr>
          <a:xfrm>
            <a:off x="1881086" y="2714847"/>
            <a:ext cx="4619828" cy="3657600"/>
          </a:xfrm>
          <a:prstGeom prst="rect">
            <a:avLst/>
          </a:prstGeom>
        </p:spPr>
      </p:pic>
    </p:spTree>
    <p:extLst>
      <p:ext uri="{BB962C8B-B14F-4D97-AF65-F5344CB8AC3E}">
        <p14:creationId xmlns:p14="http://schemas.microsoft.com/office/powerpoint/2010/main" val="21000718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533400"/>
          </a:xfrm>
        </p:spPr>
        <p:txBody>
          <a:bodyPr>
            <a:normAutofit fontScale="90000"/>
          </a:bodyPr>
          <a:lstStyle/>
          <a:p>
            <a:pPr algn="ctr"/>
            <a:r>
              <a:rPr lang="en-US" b="1" i="1" dirty="0" err="1"/>
              <a:t>logloop</a:t>
            </a:r>
            <a:r>
              <a:rPr lang="en-US" b="1" i="1" dirty="0"/>
              <a:t> </a:t>
            </a:r>
            <a:r>
              <a:rPr lang="en-US" b="1" dirty="0"/>
              <a:t>-block</a:t>
            </a:r>
          </a:p>
        </p:txBody>
      </p:sp>
      <p:sp>
        <p:nvSpPr>
          <p:cNvPr id="4" name="Slide Number Placeholder 3"/>
          <p:cNvSpPr>
            <a:spLocks noGrp="1"/>
          </p:cNvSpPr>
          <p:nvPr>
            <p:ph type="sldNum" sz="quarter" idx="15"/>
          </p:nvPr>
        </p:nvSpPr>
        <p:spPr/>
        <p:txBody>
          <a:bodyPr/>
          <a:lstStyle/>
          <a:p>
            <a:fld id="{03E44B9F-71F6-4835-9FFA-F5D7A1BB29B6}" type="slidenum">
              <a:rPr lang="en-US" smtClean="0"/>
              <a:pPr/>
              <a:t>36</a:t>
            </a:fld>
            <a:endParaRPr lang="en-US"/>
          </a:p>
        </p:txBody>
      </p:sp>
      <p:sp>
        <p:nvSpPr>
          <p:cNvPr id="6" name="TextBox 5"/>
          <p:cNvSpPr txBox="1"/>
          <p:nvPr/>
        </p:nvSpPr>
        <p:spPr>
          <a:xfrm>
            <a:off x="476693" y="932408"/>
            <a:ext cx="3048000" cy="2308324"/>
          </a:xfrm>
          <a:prstGeom prst="rect">
            <a:avLst/>
          </a:prstGeom>
          <a:noFill/>
          <a:ln w="12700">
            <a:solidFill>
              <a:schemeClr val="tx1"/>
            </a:solidFill>
          </a:ln>
        </p:spPr>
        <p:txBody>
          <a:bodyPr wrap="square" rtlCol="1">
            <a:spAutoFit/>
          </a:bodyPr>
          <a:lstStyle/>
          <a:p>
            <a:r>
              <a:rPr lang="en-US" dirty="0"/>
              <a:t>L = </a:t>
            </a:r>
            <a:r>
              <a:rPr lang="es-UY" dirty="0"/>
              <a:t>[[1,2],[3,4],[5,6],[7,8]]</a:t>
            </a:r>
            <a:endParaRPr lang="en-US" dirty="0"/>
          </a:p>
          <a:p>
            <a:r>
              <a:rPr lang="en-US" dirty="0" err="1"/>
              <a:t>func</a:t>
            </a:r>
            <a:r>
              <a:rPr lang="en-US" dirty="0"/>
              <a:t> = </a:t>
            </a:r>
            <a:r>
              <a:rPr lang="en-US" dirty="0" err="1"/>
              <a:t>list.__add</a:t>
            </a:r>
            <a:r>
              <a:rPr lang="en-US" dirty="0"/>
              <a:t>__ </a:t>
            </a:r>
          </a:p>
          <a:p>
            <a:r>
              <a:rPr lang="en-US" dirty="0"/>
              <a:t>EFL{</a:t>
            </a:r>
          </a:p>
          <a:p>
            <a:r>
              <a:rPr lang="en-US" dirty="0"/>
              <a:t>result = </a:t>
            </a:r>
            <a:r>
              <a:rPr lang="en-US" dirty="0" err="1"/>
              <a:t>logloop</a:t>
            </a:r>
            <a:r>
              <a:rPr lang="en-US" dirty="0"/>
              <a:t>(L, </a:t>
            </a:r>
            <a:r>
              <a:rPr lang="en-US" dirty="0" err="1"/>
              <a:t>func</a:t>
            </a:r>
            <a:r>
              <a:rPr lang="en-US" dirty="0"/>
              <a:t>);</a:t>
            </a:r>
          </a:p>
          <a:p>
            <a:r>
              <a:rPr lang="en-US" dirty="0"/>
              <a:t>}EFL</a:t>
            </a:r>
          </a:p>
          <a:p>
            <a:r>
              <a:rPr lang="en-US" dirty="0"/>
              <a:t>print (result) </a:t>
            </a:r>
            <a:endParaRPr lang="he-IL" dirty="0"/>
          </a:p>
          <a:p>
            <a:endParaRPr lang="en-US" dirty="0"/>
          </a:p>
          <a:p>
            <a:r>
              <a:rPr lang="es-UY" b="1" dirty="0">
                <a:solidFill>
                  <a:srgbClr val="FF0000"/>
                </a:solidFill>
              </a:rPr>
              <a:t>[1, 2, 3, 4, 5, 6, 7, 8]</a:t>
            </a:r>
          </a:p>
        </p:txBody>
      </p:sp>
      <p:sp>
        <p:nvSpPr>
          <p:cNvPr id="11" name="TextBox 10"/>
          <p:cNvSpPr txBox="1"/>
          <p:nvPr/>
        </p:nvSpPr>
        <p:spPr>
          <a:xfrm>
            <a:off x="4114800" y="932408"/>
            <a:ext cx="3733800" cy="2308324"/>
          </a:xfrm>
          <a:prstGeom prst="rect">
            <a:avLst/>
          </a:prstGeom>
          <a:noFill/>
          <a:ln w="12700">
            <a:solidFill>
              <a:schemeClr val="tx1"/>
            </a:solidFill>
          </a:ln>
        </p:spPr>
        <p:txBody>
          <a:bodyPr wrap="square" rtlCol="1">
            <a:spAutoFit/>
          </a:bodyPr>
          <a:lstStyle/>
          <a:p>
            <a:r>
              <a:rPr lang="en-US" dirty="0"/>
              <a:t>L = </a:t>
            </a:r>
            <a:r>
              <a:rPr lang="es-UY" dirty="0"/>
              <a:t>['</a:t>
            </a:r>
            <a:r>
              <a:rPr lang="es-UY" dirty="0" err="1"/>
              <a:t>abc</a:t>
            </a:r>
            <a:r>
              <a:rPr lang="es-UY" dirty="0"/>
              <a:t>','</a:t>
            </a:r>
            <a:r>
              <a:rPr lang="es-UY" dirty="0" err="1"/>
              <a:t>erdt</a:t>
            </a:r>
            <a:r>
              <a:rPr lang="es-UY" dirty="0"/>
              <a:t>','</a:t>
            </a:r>
            <a:r>
              <a:rPr lang="es-UY" dirty="0" err="1"/>
              <a:t>wsde</a:t>
            </a:r>
            <a:r>
              <a:rPr lang="es-UY" dirty="0"/>
              <a:t>','</a:t>
            </a:r>
            <a:r>
              <a:rPr lang="es-UY" dirty="0" err="1"/>
              <a:t>xswdf</a:t>
            </a:r>
            <a:r>
              <a:rPr lang="es-UY" dirty="0"/>
              <a:t>']</a:t>
            </a:r>
            <a:endParaRPr lang="en-US" dirty="0"/>
          </a:p>
          <a:p>
            <a:r>
              <a:rPr lang="en-US" dirty="0" err="1"/>
              <a:t>func</a:t>
            </a:r>
            <a:r>
              <a:rPr lang="en-US" dirty="0"/>
              <a:t> = </a:t>
            </a:r>
            <a:r>
              <a:rPr lang="en-US" dirty="0" err="1"/>
              <a:t>str</a:t>
            </a:r>
            <a:r>
              <a:rPr lang="en-US" dirty="0"/>
              <a:t>.__add__ </a:t>
            </a:r>
          </a:p>
          <a:p>
            <a:r>
              <a:rPr lang="en-US" dirty="0"/>
              <a:t>EFL{</a:t>
            </a:r>
          </a:p>
          <a:p>
            <a:r>
              <a:rPr lang="en-US" dirty="0"/>
              <a:t>result = </a:t>
            </a:r>
            <a:r>
              <a:rPr lang="en-US" dirty="0" err="1"/>
              <a:t>logloop</a:t>
            </a:r>
            <a:r>
              <a:rPr lang="en-US" dirty="0"/>
              <a:t>(L, </a:t>
            </a:r>
            <a:r>
              <a:rPr lang="en-US" dirty="0" err="1"/>
              <a:t>func</a:t>
            </a:r>
            <a:r>
              <a:rPr lang="en-US" dirty="0"/>
              <a:t>);</a:t>
            </a:r>
          </a:p>
          <a:p>
            <a:r>
              <a:rPr lang="en-US" dirty="0"/>
              <a:t>}EFL</a:t>
            </a:r>
          </a:p>
          <a:p>
            <a:r>
              <a:rPr lang="en-US" dirty="0"/>
              <a:t>print (result) </a:t>
            </a:r>
            <a:endParaRPr lang="he-IL" dirty="0"/>
          </a:p>
          <a:p>
            <a:endParaRPr lang="en-US" dirty="0"/>
          </a:p>
          <a:p>
            <a:r>
              <a:rPr lang="es-UY" b="1" dirty="0">
                <a:solidFill>
                  <a:srgbClr val="FF0000"/>
                </a:solidFill>
              </a:rPr>
              <a:t>'</a:t>
            </a:r>
            <a:r>
              <a:rPr lang="es-UY" b="1" dirty="0" err="1">
                <a:solidFill>
                  <a:srgbClr val="FF0000"/>
                </a:solidFill>
              </a:rPr>
              <a:t>abcerdtwsdexswdf</a:t>
            </a:r>
            <a:r>
              <a:rPr lang="es-UY" b="1" dirty="0">
                <a:solidFill>
                  <a:srgbClr val="FF0000"/>
                </a:solidFill>
              </a:rPr>
              <a:t>'</a:t>
            </a:r>
            <a:endParaRPr lang="he-IL" b="1" dirty="0">
              <a:solidFill>
                <a:srgbClr val="FF0000"/>
              </a:solidFill>
            </a:endParaRPr>
          </a:p>
        </p:txBody>
      </p:sp>
      <p:sp>
        <p:nvSpPr>
          <p:cNvPr id="12" name="TextBox 11"/>
          <p:cNvSpPr txBox="1"/>
          <p:nvPr/>
        </p:nvSpPr>
        <p:spPr>
          <a:xfrm>
            <a:off x="2514600" y="3505198"/>
            <a:ext cx="3733800" cy="2308324"/>
          </a:xfrm>
          <a:prstGeom prst="rect">
            <a:avLst/>
          </a:prstGeom>
          <a:noFill/>
          <a:ln w="12700">
            <a:solidFill>
              <a:schemeClr val="tx1"/>
            </a:solidFill>
          </a:ln>
        </p:spPr>
        <p:txBody>
          <a:bodyPr wrap="square" rtlCol="1">
            <a:spAutoFit/>
          </a:bodyPr>
          <a:lstStyle/>
          <a:p>
            <a:r>
              <a:rPr lang="en-US" dirty="0"/>
              <a:t>L = </a:t>
            </a:r>
            <a:r>
              <a:rPr lang="es-UY" dirty="0"/>
              <a:t>[1,2,3,4,5,6,7,8]</a:t>
            </a:r>
            <a:endParaRPr lang="en-US" dirty="0"/>
          </a:p>
          <a:p>
            <a:r>
              <a:rPr lang="en-US" dirty="0" err="1"/>
              <a:t>func</a:t>
            </a:r>
            <a:r>
              <a:rPr lang="en-US" dirty="0"/>
              <a:t> = </a:t>
            </a:r>
            <a:r>
              <a:rPr lang="en-US" dirty="0" err="1"/>
              <a:t>int</a:t>
            </a:r>
            <a:r>
              <a:rPr lang="en-US" dirty="0"/>
              <a:t>.__</a:t>
            </a:r>
            <a:r>
              <a:rPr lang="en-US" dirty="0" err="1"/>
              <a:t>mul</a:t>
            </a:r>
            <a:r>
              <a:rPr lang="en-US" dirty="0"/>
              <a:t>__ </a:t>
            </a:r>
          </a:p>
          <a:p>
            <a:r>
              <a:rPr lang="en-US" dirty="0"/>
              <a:t>EFL{</a:t>
            </a:r>
          </a:p>
          <a:p>
            <a:r>
              <a:rPr lang="en-US" dirty="0"/>
              <a:t>result = </a:t>
            </a:r>
            <a:r>
              <a:rPr lang="en-US" dirty="0" err="1"/>
              <a:t>logloop</a:t>
            </a:r>
            <a:r>
              <a:rPr lang="en-US" dirty="0"/>
              <a:t>(L, </a:t>
            </a:r>
            <a:r>
              <a:rPr lang="en-US" dirty="0" err="1"/>
              <a:t>func</a:t>
            </a:r>
            <a:r>
              <a:rPr lang="en-US" dirty="0"/>
              <a:t>);</a:t>
            </a:r>
          </a:p>
          <a:p>
            <a:r>
              <a:rPr lang="en-US" dirty="0"/>
              <a:t>}EFL</a:t>
            </a:r>
          </a:p>
          <a:p>
            <a:r>
              <a:rPr lang="en-US" dirty="0"/>
              <a:t>print (result) </a:t>
            </a:r>
            <a:endParaRPr lang="he-IL" dirty="0"/>
          </a:p>
          <a:p>
            <a:endParaRPr lang="en-US" dirty="0"/>
          </a:p>
          <a:p>
            <a:r>
              <a:rPr lang="es-UY" b="1" dirty="0">
                <a:solidFill>
                  <a:srgbClr val="FF0000"/>
                </a:solidFill>
              </a:rPr>
              <a:t>40320</a:t>
            </a:r>
            <a:endParaRPr lang="he-IL" b="1" dirty="0">
              <a:solidFill>
                <a:srgbClr val="FF0000"/>
              </a:solidFill>
            </a:endParaRPr>
          </a:p>
        </p:txBody>
      </p:sp>
    </p:spTree>
    <p:extLst>
      <p:ext uri="{BB962C8B-B14F-4D97-AF65-F5344CB8AC3E}">
        <p14:creationId xmlns:p14="http://schemas.microsoft.com/office/powerpoint/2010/main" val="16192845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71816" cy="838200"/>
          </a:xfrm>
        </p:spPr>
        <p:txBody>
          <a:bodyPr>
            <a:normAutofit fontScale="90000"/>
          </a:bodyPr>
          <a:lstStyle/>
          <a:p>
            <a:pPr algn="ctr"/>
            <a:r>
              <a:rPr lang="en-US" dirty="0"/>
              <a:t>Parallel Design Patterns </a:t>
            </a:r>
            <a:br>
              <a:rPr lang="en-US" dirty="0"/>
            </a:br>
            <a:r>
              <a:rPr lang="en-US" dirty="0"/>
              <a:t>implemented in EFL</a:t>
            </a:r>
          </a:p>
        </p:txBody>
      </p:sp>
      <p:sp>
        <p:nvSpPr>
          <p:cNvPr id="4" name="Slide Number Placeholder 3"/>
          <p:cNvSpPr>
            <a:spLocks noGrp="1"/>
          </p:cNvSpPr>
          <p:nvPr>
            <p:ph type="sldNum" sz="quarter" idx="1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3E44B9F-71F6-4835-9FFA-F5D7A1BB29B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37</a:t>
            </a:fld>
            <a:endParaRPr kumimoji="0" lang="en-US" sz="1800" b="0" i="0" u="none" strike="noStrike" kern="0" cap="none" spc="0" normalizeH="0" baseline="0" noProof="0">
              <a:ln>
                <a:noFill/>
              </a:ln>
              <a:solidFill>
                <a:sysClr val="windowText" lastClr="000000"/>
              </a:solidFill>
              <a:effectLst/>
              <a:uLnTx/>
              <a:uFillTx/>
            </a:endParaRPr>
          </a:p>
        </p:txBody>
      </p:sp>
      <p:graphicFrame>
        <p:nvGraphicFramePr>
          <p:cNvPr id="7" name="Table 6"/>
          <p:cNvGraphicFramePr>
            <a:graphicFrameLocks noGrp="1"/>
          </p:cNvGraphicFramePr>
          <p:nvPr>
            <p:extLst>
              <p:ext uri="{D42A27DB-BD31-4B8C-83A1-F6EECF244321}">
                <p14:modId xmlns:p14="http://schemas.microsoft.com/office/powerpoint/2010/main" val="3521060124"/>
              </p:ext>
            </p:extLst>
          </p:nvPr>
        </p:nvGraphicFramePr>
        <p:xfrm>
          <a:off x="228600" y="1197073"/>
          <a:ext cx="8406384" cy="4825218"/>
        </p:xfrm>
        <a:graphic>
          <a:graphicData uri="http://schemas.openxmlformats.org/drawingml/2006/table">
            <a:tbl>
              <a:tblPr rtl="1" firstRow="1" bandRow="1">
                <a:tableStyleId>{616DA210-FB5B-4158-B5E0-FEB733F419BA}</a:tableStyleId>
              </a:tblPr>
              <a:tblGrid>
                <a:gridCol w="4547907">
                  <a:extLst>
                    <a:ext uri="{9D8B030D-6E8A-4147-A177-3AD203B41FA5}">
                      <a16:colId xmlns:a16="http://schemas.microsoft.com/office/drawing/2014/main" val="3878518216"/>
                    </a:ext>
                  </a:extLst>
                </a:gridCol>
                <a:gridCol w="3858477">
                  <a:extLst>
                    <a:ext uri="{9D8B030D-6E8A-4147-A177-3AD203B41FA5}">
                      <a16:colId xmlns:a16="http://schemas.microsoft.com/office/drawing/2014/main" val="1052114075"/>
                    </a:ext>
                  </a:extLst>
                </a:gridCol>
              </a:tblGrid>
              <a:tr h="342314">
                <a:tc>
                  <a:txBody>
                    <a:bodyPr/>
                    <a:lstStyle/>
                    <a:p>
                      <a:pPr algn="ctr" rtl="1"/>
                      <a:r>
                        <a:rPr lang="en-US" dirty="0">
                          <a:solidFill>
                            <a:schemeClr val="tx2">
                              <a:lumMod val="50000"/>
                            </a:schemeClr>
                          </a:solidFill>
                        </a:rPr>
                        <a:t>EFL </a:t>
                      </a:r>
                    </a:p>
                    <a:p>
                      <a:pPr algn="ctr" rtl="1"/>
                      <a:r>
                        <a:rPr lang="en-US" dirty="0">
                          <a:solidFill>
                            <a:schemeClr val="tx2">
                              <a:lumMod val="50000"/>
                            </a:schemeClr>
                          </a:solidFill>
                        </a:rPr>
                        <a:t>Constructs</a:t>
                      </a:r>
                      <a:endParaRPr lang="he-IL" dirty="0">
                        <a:solidFill>
                          <a:schemeClr val="tx2">
                            <a:lumMod val="50000"/>
                          </a:schemeClr>
                        </a:solidFill>
                      </a:endParaRPr>
                    </a:p>
                  </a:txBody>
                  <a:tcPr/>
                </a:tc>
                <a:tc>
                  <a:txBody>
                    <a:bodyPr/>
                    <a:lstStyle/>
                    <a:p>
                      <a:pPr algn="ctr" rtl="1"/>
                      <a:r>
                        <a:rPr lang="en-US" dirty="0">
                          <a:solidFill>
                            <a:schemeClr val="tx2">
                              <a:lumMod val="50000"/>
                            </a:schemeClr>
                          </a:solidFill>
                        </a:rPr>
                        <a:t>Parallel Design </a:t>
                      </a:r>
                    </a:p>
                    <a:p>
                      <a:pPr algn="ctr" rtl="1"/>
                      <a:r>
                        <a:rPr lang="en-US" dirty="0">
                          <a:solidFill>
                            <a:schemeClr val="tx2">
                              <a:lumMod val="50000"/>
                            </a:schemeClr>
                          </a:solidFill>
                        </a:rPr>
                        <a:t>Patterns</a:t>
                      </a:r>
                      <a:endParaRPr lang="he-IL" dirty="0">
                        <a:solidFill>
                          <a:schemeClr val="tx2">
                            <a:lumMod val="50000"/>
                          </a:schemeClr>
                        </a:solidFill>
                      </a:endParaRPr>
                    </a:p>
                  </a:txBody>
                  <a:tcPr/>
                </a:tc>
                <a:extLst>
                  <a:ext uri="{0D108BD9-81ED-4DB2-BD59-A6C34878D82A}">
                    <a16:rowId xmlns:a16="http://schemas.microsoft.com/office/drawing/2014/main" val="1015709183"/>
                  </a:ext>
                </a:extLst>
              </a:tr>
              <a:tr h="572086">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Assignment Block</a:t>
                      </a:r>
                    </a:p>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err="1">
                          <a:solidFill>
                            <a:schemeClr val="tx1"/>
                          </a:solidFill>
                          <a:latin typeface="+mn-lt"/>
                          <a:ea typeface="+mn-ea"/>
                          <a:cs typeface="+mn-cs"/>
                        </a:rPr>
                        <a:t>Pif</a:t>
                      </a:r>
                      <a:r>
                        <a:rPr kumimoji="0" lang="en-US" sz="1800" b="0" kern="1200" dirty="0">
                          <a:solidFill>
                            <a:schemeClr val="tx1"/>
                          </a:solidFill>
                          <a:latin typeface="+mn-lt"/>
                          <a:ea typeface="+mn-ea"/>
                          <a:cs typeface="+mn-cs"/>
                        </a:rPr>
                        <a:t> Block</a:t>
                      </a:r>
                      <a:endParaRPr kumimoji="0" lang="he-IL" sz="1800" b="0" kern="1200" dirty="0">
                        <a:solidFill>
                          <a:schemeClr val="tx1"/>
                        </a:solidFill>
                        <a:latin typeface="+mn-lt"/>
                        <a:ea typeface="+mn-ea"/>
                        <a:cs typeface="+mn-cs"/>
                      </a:endParaRPr>
                    </a:p>
                  </a:txBody>
                  <a:tcPr>
                    <a:solidFill>
                      <a:schemeClr val="bg1"/>
                    </a:solidFill>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Fork-Join Pattern</a:t>
                      </a:r>
                    </a:p>
                  </a:txBody>
                  <a:tcPr>
                    <a:solidFill>
                      <a:schemeClr val="bg1"/>
                    </a:solidFill>
                  </a:tcPr>
                </a:tc>
                <a:extLst>
                  <a:ext uri="{0D108BD9-81ED-4DB2-BD59-A6C34878D82A}">
                    <a16:rowId xmlns:a16="http://schemas.microsoft.com/office/drawing/2014/main" val="184113265"/>
                  </a:ext>
                </a:extLst>
              </a:tr>
              <a:tr h="572086">
                <a:tc>
                  <a:txBody>
                    <a:bodyPr/>
                    <a:lstStyle/>
                    <a:p>
                      <a:pPr rtl="1"/>
                      <a:r>
                        <a:rPr lang="en-US" b="0" dirty="0">
                          <a:solidFill>
                            <a:schemeClr val="tx1"/>
                          </a:solidFill>
                        </a:rPr>
                        <a:t>For Block</a:t>
                      </a:r>
                      <a:endParaRPr lang="he-IL" b="0" dirty="0">
                        <a:solidFill>
                          <a:schemeClr val="tx1"/>
                        </a:solidFill>
                      </a:endParaRPr>
                    </a:p>
                  </a:txBody>
                  <a:tcPr>
                    <a:solidFill>
                      <a:schemeClr val="bg1"/>
                    </a:solidFill>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Master-Worker Pattern</a:t>
                      </a:r>
                    </a:p>
                  </a:txBody>
                  <a:tcPr>
                    <a:solidFill>
                      <a:schemeClr val="bg1"/>
                    </a:solidFill>
                  </a:tcPr>
                </a:tc>
                <a:extLst>
                  <a:ext uri="{0D108BD9-81ED-4DB2-BD59-A6C34878D82A}">
                    <a16:rowId xmlns:a16="http://schemas.microsoft.com/office/drawing/2014/main" val="2166876167"/>
                  </a:ext>
                </a:extLst>
              </a:tr>
              <a:tr h="572086">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err="1">
                          <a:solidFill>
                            <a:schemeClr val="tx1"/>
                          </a:solidFill>
                          <a:latin typeface="+mn-lt"/>
                          <a:ea typeface="+mn-ea"/>
                          <a:cs typeface="+mn-cs"/>
                        </a:rPr>
                        <a:t>MapLoop</a:t>
                      </a:r>
                      <a:r>
                        <a:rPr kumimoji="0" lang="en-US" sz="1800" b="0" kern="1200" dirty="0">
                          <a:solidFill>
                            <a:schemeClr val="tx1"/>
                          </a:solidFill>
                          <a:latin typeface="+mn-lt"/>
                          <a:ea typeface="+mn-ea"/>
                          <a:cs typeface="+mn-cs"/>
                        </a:rPr>
                        <a:t> Block</a:t>
                      </a:r>
                    </a:p>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Loop Block</a:t>
                      </a:r>
                    </a:p>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For Block</a:t>
                      </a:r>
                      <a:endParaRPr kumimoji="0" lang="he-IL" sz="1800" b="0" kern="1200" dirty="0">
                        <a:solidFill>
                          <a:schemeClr val="tx1"/>
                        </a:solidFill>
                        <a:latin typeface="+mn-lt"/>
                        <a:ea typeface="+mn-ea"/>
                        <a:cs typeface="+mn-cs"/>
                      </a:endParaRPr>
                    </a:p>
                  </a:txBody>
                  <a:tcPr>
                    <a:solidFill>
                      <a:schemeClr val="bg1"/>
                    </a:solidFill>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Map Pattern</a:t>
                      </a:r>
                    </a:p>
                  </a:txBody>
                  <a:tcPr>
                    <a:solidFill>
                      <a:schemeClr val="bg1"/>
                    </a:solidFill>
                  </a:tcPr>
                </a:tc>
                <a:extLst>
                  <a:ext uri="{0D108BD9-81ED-4DB2-BD59-A6C34878D82A}">
                    <a16:rowId xmlns:a16="http://schemas.microsoft.com/office/drawing/2014/main" val="830495562"/>
                  </a:ext>
                </a:extLst>
              </a:tr>
              <a:tr h="572086">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err="1">
                          <a:solidFill>
                            <a:schemeClr val="tx1"/>
                          </a:solidFill>
                          <a:latin typeface="+mn-lt"/>
                          <a:ea typeface="+mn-ea"/>
                          <a:cs typeface="+mn-cs"/>
                        </a:rPr>
                        <a:t>LogLoop</a:t>
                      </a:r>
                      <a:r>
                        <a:rPr kumimoji="0" lang="en-US" sz="1800" b="0" kern="1200" dirty="0">
                          <a:solidFill>
                            <a:schemeClr val="tx1"/>
                          </a:solidFill>
                          <a:latin typeface="+mn-lt"/>
                          <a:ea typeface="+mn-ea"/>
                          <a:cs typeface="+mn-cs"/>
                        </a:rPr>
                        <a:t> Block</a:t>
                      </a:r>
                      <a:endParaRPr kumimoji="0" lang="he-IL" sz="1800" b="0" kern="1200" dirty="0">
                        <a:solidFill>
                          <a:schemeClr val="tx1"/>
                        </a:solidFill>
                        <a:latin typeface="+mn-lt"/>
                        <a:ea typeface="+mn-ea"/>
                        <a:cs typeface="+mn-cs"/>
                      </a:endParaRPr>
                    </a:p>
                  </a:txBody>
                  <a:tcPr>
                    <a:solidFill>
                      <a:schemeClr val="bg1"/>
                    </a:solidFill>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Reduce Pattern</a:t>
                      </a:r>
                    </a:p>
                  </a:txBody>
                  <a:tcPr>
                    <a:solidFill>
                      <a:schemeClr val="bg1"/>
                    </a:solidFill>
                  </a:tcPr>
                </a:tc>
                <a:extLst>
                  <a:ext uri="{0D108BD9-81ED-4DB2-BD59-A6C34878D82A}">
                    <a16:rowId xmlns:a16="http://schemas.microsoft.com/office/drawing/2014/main" val="1340012056"/>
                  </a:ext>
                </a:extLst>
              </a:tr>
              <a:tr h="5720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kern="1200" dirty="0">
                          <a:solidFill>
                            <a:srgbClr val="C00000"/>
                          </a:solidFill>
                          <a:latin typeface="+mn-lt"/>
                          <a:ea typeface="+mn-ea"/>
                          <a:cs typeface="+mn-cs"/>
                        </a:rPr>
                        <a:t>For Block</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kern="1200" dirty="0" err="1">
                          <a:solidFill>
                            <a:srgbClr val="C00000"/>
                          </a:solidFill>
                          <a:latin typeface="+mn-lt"/>
                          <a:ea typeface="+mn-ea"/>
                          <a:cs typeface="+mn-cs"/>
                        </a:rPr>
                        <a:t>MapLoop</a:t>
                      </a:r>
                      <a:r>
                        <a:rPr kumimoji="0" lang="en-US" sz="1800" b="1" kern="1200" dirty="0">
                          <a:solidFill>
                            <a:srgbClr val="C00000"/>
                          </a:solidFill>
                          <a:latin typeface="+mn-lt"/>
                          <a:ea typeface="+mn-ea"/>
                          <a:cs typeface="+mn-cs"/>
                        </a:rPr>
                        <a:t> Block</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kern="1200" dirty="0">
                          <a:solidFill>
                            <a:srgbClr val="C00000"/>
                          </a:solidFill>
                          <a:latin typeface="+mn-lt"/>
                          <a:ea typeface="+mn-ea"/>
                          <a:cs typeface="+mn-cs"/>
                        </a:rPr>
                        <a:t>Loop Block </a:t>
                      </a:r>
                      <a:endParaRPr kumimoji="0" lang="he-IL" sz="1800" b="1" kern="1200" dirty="0">
                        <a:solidFill>
                          <a:srgbClr val="C00000"/>
                        </a:solidFill>
                        <a:latin typeface="+mn-lt"/>
                        <a:ea typeface="+mn-ea"/>
                        <a:cs typeface="+mn-cs"/>
                      </a:endParaRPr>
                    </a:p>
                  </a:txBody>
                  <a:tcPr>
                    <a:solidFill>
                      <a:srgbClr val="FFFF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kern="1200" dirty="0">
                          <a:solidFill>
                            <a:srgbClr val="C00000"/>
                          </a:solidFill>
                          <a:latin typeface="+mn-lt"/>
                          <a:ea typeface="+mn-ea"/>
                          <a:cs typeface="+mn-cs"/>
                        </a:rPr>
                        <a:t>Filter Pattern  (Map</a:t>
                      </a:r>
                      <a:r>
                        <a:rPr kumimoji="0" lang="en-US" sz="1800" b="1" kern="1200" baseline="0" dirty="0">
                          <a:solidFill>
                            <a:srgbClr val="C00000"/>
                          </a:solidFill>
                          <a:latin typeface="+mn-lt"/>
                          <a:ea typeface="+mn-ea"/>
                          <a:cs typeface="+mn-cs"/>
                        </a:rPr>
                        <a:t>)</a:t>
                      </a:r>
                      <a:endParaRPr kumimoji="0" lang="en-US" sz="1800" b="1" kern="1200" dirty="0">
                        <a:solidFill>
                          <a:srgbClr val="C00000"/>
                        </a:solidFill>
                        <a:latin typeface="+mn-lt"/>
                        <a:ea typeface="+mn-ea"/>
                        <a:cs typeface="+mn-cs"/>
                      </a:endParaRPr>
                    </a:p>
                  </a:txBody>
                  <a:tcPr>
                    <a:solidFill>
                      <a:srgbClr val="FFFF99"/>
                    </a:solidFill>
                  </a:tcPr>
                </a:tc>
                <a:extLst>
                  <a:ext uri="{0D108BD9-81ED-4DB2-BD59-A6C34878D82A}">
                    <a16:rowId xmlns:a16="http://schemas.microsoft.com/office/drawing/2014/main" val="1294519877"/>
                  </a:ext>
                </a:extLst>
              </a:tr>
              <a:tr h="572086">
                <a:tc>
                  <a:txBody>
                    <a:bodyPr/>
                    <a:lstStyle/>
                    <a:p>
                      <a:pPr rtl="1"/>
                      <a:r>
                        <a:rPr lang="en-US" b="0" dirty="0">
                          <a:solidFill>
                            <a:schemeClr val="tx1"/>
                          </a:solidFill>
                        </a:rPr>
                        <a:t>If Block</a:t>
                      </a:r>
                      <a:endParaRPr lang="he-IL" b="0" dirty="0">
                        <a:solidFill>
                          <a:schemeClr val="tx1"/>
                        </a:solidFill>
                      </a:endParaRPr>
                    </a:p>
                  </a:txBody>
                  <a:tcPr>
                    <a:solidFill>
                      <a:schemeClr val="bg1"/>
                    </a:solidFill>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endParaRPr kumimoji="0" lang="en-US" sz="1800" b="0" kern="1200" dirty="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2489825925"/>
                  </a:ext>
                </a:extLst>
              </a:tr>
            </a:tbl>
          </a:graphicData>
        </a:graphic>
      </p:graphicFrame>
    </p:spTree>
    <p:extLst>
      <p:ext uri="{BB962C8B-B14F-4D97-AF65-F5344CB8AC3E}">
        <p14:creationId xmlns:p14="http://schemas.microsoft.com/office/powerpoint/2010/main" val="202832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336" y="187136"/>
            <a:ext cx="7467600" cy="457200"/>
          </a:xfrm>
        </p:spPr>
        <p:txBody>
          <a:bodyPr>
            <a:normAutofit fontScale="90000"/>
          </a:bodyPr>
          <a:lstStyle/>
          <a:p>
            <a:pPr algn="ctr"/>
            <a:r>
              <a:rPr lang="en-US" b="1" dirty="0"/>
              <a:t>Filter Pattern</a:t>
            </a:r>
          </a:p>
        </p:txBody>
      </p:sp>
      <p:sp>
        <p:nvSpPr>
          <p:cNvPr id="4" name="Slide Number Placeholder 3"/>
          <p:cNvSpPr>
            <a:spLocks noGrp="1"/>
          </p:cNvSpPr>
          <p:nvPr>
            <p:ph type="sldNum" sz="quarter" idx="15"/>
          </p:nvPr>
        </p:nvSpPr>
        <p:spPr/>
        <p:txBody>
          <a:bodyPr/>
          <a:lstStyle/>
          <a:p>
            <a:fld id="{03E44B9F-71F6-4835-9FFA-F5D7A1BB29B6}" type="slidenum">
              <a:rPr lang="en-US" smtClean="0"/>
              <a:pPr/>
              <a:t>38</a:t>
            </a:fld>
            <a:endParaRPr lang="en-US"/>
          </a:p>
        </p:txBody>
      </p:sp>
      <p:sp>
        <p:nvSpPr>
          <p:cNvPr id="5" name="TextBox 4"/>
          <p:cNvSpPr txBox="1"/>
          <p:nvPr/>
        </p:nvSpPr>
        <p:spPr>
          <a:xfrm>
            <a:off x="442431" y="1066800"/>
            <a:ext cx="7644384" cy="5078313"/>
          </a:xfrm>
          <a:prstGeom prst="rect">
            <a:avLst/>
          </a:prstGeom>
          <a:noFill/>
          <a:ln w="12700">
            <a:solidFill>
              <a:schemeClr val="tx1"/>
            </a:solidFill>
          </a:ln>
        </p:spPr>
        <p:txBody>
          <a:bodyPr wrap="square" rtlCol="1">
            <a:spAutoFit/>
          </a:bodyPr>
          <a:lstStyle/>
          <a:p>
            <a:r>
              <a:rPr lang="es-UY" dirty="0" err="1"/>
              <a:t>def</a:t>
            </a:r>
            <a:r>
              <a:rPr lang="es-UY" dirty="0"/>
              <a:t> </a:t>
            </a:r>
            <a:r>
              <a:rPr lang="es-UY" dirty="0" err="1"/>
              <a:t>booleanFunc</a:t>
            </a:r>
            <a:r>
              <a:rPr lang="es-UY" dirty="0"/>
              <a:t>(x):</a:t>
            </a:r>
          </a:p>
          <a:p>
            <a:r>
              <a:rPr lang="es-UY" dirty="0"/>
              <a:t>	</a:t>
            </a:r>
            <a:r>
              <a:rPr lang="es-UY" dirty="0" err="1"/>
              <a:t>return</a:t>
            </a:r>
            <a:r>
              <a:rPr lang="es-UY" dirty="0"/>
              <a:t> x % 2 == 0</a:t>
            </a:r>
          </a:p>
          <a:p>
            <a:r>
              <a:rPr lang="es-UY" dirty="0" err="1"/>
              <a:t>def</a:t>
            </a:r>
            <a:r>
              <a:rPr lang="es-UY" dirty="0"/>
              <a:t> </a:t>
            </a:r>
            <a:r>
              <a:rPr lang="es-UY" dirty="0" err="1"/>
              <a:t>mapFunc</a:t>
            </a:r>
            <a:r>
              <a:rPr lang="es-UY" dirty="0"/>
              <a:t>(x):</a:t>
            </a:r>
          </a:p>
          <a:p>
            <a:r>
              <a:rPr lang="es-UY" dirty="0"/>
              <a:t>	</a:t>
            </a:r>
            <a:r>
              <a:rPr lang="es-UY" dirty="0" err="1"/>
              <a:t>if</a:t>
            </a:r>
            <a:r>
              <a:rPr lang="es-UY" dirty="0"/>
              <a:t> </a:t>
            </a:r>
            <a:r>
              <a:rPr lang="es-UY" dirty="0" err="1"/>
              <a:t>booleanFunc</a:t>
            </a:r>
            <a:r>
              <a:rPr lang="es-UY" dirty="0"/>
              <a:t>(x):</a:t>
            </a:r>
          </a:p>
          <a:p>
            <a:r>
              <a:rPr lang="es-UY" dirty="0"/>
              <a:t>		</a:t>
            </a:r>
            <a:r>
              <a:rPr lang="es-UY" dirty="0" err="1"/>
              <a:t>return</a:t>
            </a:r>
            <a:r>
              <a:rPr lang="es-UY" dirty="0"/>
              <a:t> x</a:t>
            </a:r>
          </a:p>
          <a:p>
            <a:r>
              <a:rPr lang="es-UY" dirty="0"/>
              <a:t>	</a:t>
            </a:r>
            <a:r>
              <a:rPr lang="es-UY" dirty="0" err="1"/>
              <a:t>else</a:t>
            </a:r>
            <a:r>
              <a:rPr lang="es-UY" dirty="0"/>
              <a:t>:</a:t>
            </a:r>
          </a:p>
          <a:p>
            <a:r>
              <a:rPr lang="es-UY" dirty="0"/>
              <a:t>		</a:t>
            </a:r>
            <a:r>
              <a:rPr lang="es-UY" dirty="0" err="1"/>
              <a:t>return</a:t>
            </a:r>
            <a:r>
              <a:rPr lang="es-UY" dirty="0"/>
              <a:t> </a:t>
            </a:r>
            <a:r>
              <a:rPr lang="es-UY" dirty="0" err="1"/>
              <a:t>None</a:t>
            </a:r>
            <a:endParaRPr lang="es-UY" dirty="0"/>
          </a:p>
          <a:p>
            <a:r>
              <a:rPr lang="es-UY" dirty="0" err="1"/>
              <a:t>def</a:t>
            </a:r>
            <a:r>
              <a:rPr lang="es-UY" dirty="0"/>
              <a:t> </a:t>
            </a:r>
            <a:r>
              <a:rPr lang="es-UY" dirty="0" err="1"/>
              <a:t>parFilter</a:t>
            </a:r>
            <a:r>
              <a:rPr lang="es-UY" dirty="0"/>
              <a:t>(</a:t>
            </a:r>
            <a:r>
              <a:rPr lang="es-UY" dirty="0" err="1"/>
              <a:t>seq</a:t>
            </a:r>
            <a:r>
              <a:rPr lang="es-UY" dirty="0"/>
              <a:t>):</a:t>
            </a:r>
          </a:p>
          <a:p>
            <a:r>
              <a:rPr lang="es-UY" dirty="0"/>
              <a:t>	EFL{</a:t>
            </a:r>
          </a:p>
          <a:p>
            <a:r>
              <a:rPr lang="es-UY" dirty="0"/>
              <a:t>	</a:t>
            </a:r>
            <a:r>
              <a:rPr lang="es-UY" dirty="0" err="1"/>
              <a:t>mapOut</a:t>
            </a:r>
            <a:r>
              <a:rPr lang="es-UY" dirty="0"/>
              <a:t> = </a:t>
            </a:r>
            <a:r>
              <a:rPr lang="es-UY" dirty="0" err="1"/>
              <a:t>maploop</a:t>
            </a:r>
            <a:r>
              <a:rPr lang="es-UY" dirty="0"/>
              <a:t>(</a:t>
            </a:r>
            <a:r>
              <a:rPr lang="es-UY" dirty="0" err="1"/>
              <a:t>seqIn</a:t>
            </a:r>
            <a:r>
              <a:rPr lang="es-UY" dirty="0"/>
              <a:t>, </a:t>
            </a:r>
            <a:r>
              <a:rPr lang="es-UY" dirty="0" err="1"/>
              <a:t>mapFunc</a:t>
            </a:r>
            <a:r>
              <a:rPr lang="es-UY" dirty="0"/>
              <a:t>);</a:t>
            </a:r>
          </a:p>
          <a:p>
            <a:r>
              <a:rPr lang="es-UY" dirty="0"/>
              <a:t>	}EFL</a:t>
            </a:r>
          </a:p>
          <a:p>
            <a:r>
              <a:rPr lang="es-UY" dirty="0"/>
              <a:t>	</a:t>
            </a:r>
            <a:r>
              <a:rPr lang="es-UY" dirty="0" err="1"/>
              <a:t>seqOut</a:t>
            </a:r>
            <a:r>
              <a:rPr lang="es-UY" dirty="0"/>
              <a:t> = [x </a:t>
            </a:r>
            <a:r>
              <a:rPr lang="es-UY" dirty="0" err="1"/>
              <a:t>for</a:t>
            </a:r>
            <a:r>
              <a:rPr lang="es-UY" dirty="0"/>
              <a:t> x in </a:t>
            </a:r>
            <a:r>
              <a:rPr lang="es-UY" dirty="0" err="1"/>
              <a:t>mapOut</a:t>
            </a:r>
            <a:r>
              <a:rPr lang="es-UY" dirty="0"/>
              <a:t> </a:t>
            </a:r>
            <a:r>
              <a:rPr lang="es-UY" dirty="0" err="1"/>
              <a:t>if</a:t>
            </a:r>
            <a:r>
              <a:rPr lang="es-UY" dirty="0"/>
              <a:t> x != </a:t>
            </a:r>
            <a:r>
              <a:rPr lang="es-UY" dirty="0" err="1"/>
              <a:t>None</a:t>
            </a:r>
            <a:r>
              <a:rPr lang="es-UY" dirty="0"/>
              <a:t>]</a:t>
            </a:r>
          </a:p>
          <a:p>
            <a:r>
              <a:rPr lang="es-UY" dirty="0"/>
              <a:t>	</a:t>
            </a:r>
            <a:r>
              <a:rPr lang="es-UY" dirty="0" err="1"/>
              <a:t>return</a:t>
            </a:r>
            <a:r>
              <a:rPr lang="es-UY" dirty="0"/>
              <a:t> </a:t>
            </a:r>
            <a:r>
              <a:rPr lang="es-UY" dirty="0" err="1"/>
              <a:t>seqOut</a:t>
            </a:r>
            <a:endParaRPr lang="es-UY" dirty="0"/>
          </a:p>
          <a:p>
            <a:endParaRPr lang="es-UY" dirty="0"/>
          </a:p>
          <a:p>
            <a:r>
              <a:rPr lang="es-UY" dirty="0" err="1"/>
              <a:t>if</a:t>
            </a:r>
            <a:r>
              <a:rPr lang="es-UY" dirty="0"/>
              <a:t> __</a:t>
            </a:r>
            <a:r>
              <a:rPr lang="es-UY" dirty="0" err="1"/>
              <a:t>name</a:t>
            </a:r>
            <a:r>
              <a:rPr lang="es-UY" dirty="0"/>
              <a:t>__ == "__</a:t>
            </a:r>
            <a:r>
              <a:rPr lang="es-UY" dirty="0" err="1"/>
              <a:t>main</a:t>
            </a:r>
            <a:r>
              <a:rPr lang="es-UY" dirty="0"/>
              <a:t>__":</a:t>
            </a:r>
          </a:p>
          <a:p>
            <a:r>
              <a:rPr lang="es-UY" dirty="0"/>
              <a:t>	</a:t>
            </a:r>
            <a:r>
              <a:rPr lang="es-UY" dirty="0" err="1"/>
              <a:t>seqIn</a:t>
            </a:r>
            <a:r>
              <a:rPr lang="es-UY" dirty="0"/>
              <a:t> = </a:t>
            </a:r>
            <a:r>
              <a:rPr lang="es-UY" dirty="0" err="1"/>
              <a:t>eval</a:t>
            </a:r>
            <a:r>
              <a:rPr lang="es-UY" dirty="0"/>
              <a:t>(input("</a:t>
            </a:r>
            <a:r>
              <a:rPr lang="es-UY" dirty="0" err="1"/>
              <a:t>Enter</a:t>
            </a:r>
            <a:r>
              <a:rPr lang="es-UY" dirty="0"/>
              <a:t> </a:t>
            </a:r>
            <a:r>
              <a:rPr lang="es-UY" dirty="0" err="1"/>
              <a:t>the</a:t>
            </a:r>
            <a:r>
              <a:rPr lang="es-UY" dirty="0"/>
              <a:t> input </a:t>
            </a:r>
            <a:r>
              <a:rPr lang="es-UY" dirty="0" err="1"/>
              <a:t>list</a:t>
            </a:r>
            <a:r>
              <a:rPr lang="es-UY" dirty="0"/>
              <a:t> &gt; "))</a:t>
            </a:r>
          </a:p>
          <a:p>
            <a:r>
              <a:rPr lang="es-UY" dirty="0"/>
              <a:t>	</a:t>
            </a:r>
            <a:r>
              <a:rPr lang="es-UY" dirty="0" err="1"/>
              <a:t>result</a:t>
            </a:r>
            <a:r>
              <a:rPr lang="es-UY" dirty="0"/>
              <a:t> = </a:t>
            </a:r>
            <a:r>
              <a:rPr lang="es-UY" dirty="0" err="1"/>
              <a:t>parFilter</a:t>
            </a:r>
            <a:r>
              <a:rPr lang="es-UY" dirty="0"/>
              <a:t>(</a:t>
            </a:r>
            <a:r>
              <a:rPr lang="es-UY" dirty="0" err="1"/>
              <a:t>seqIn</a:t>
            </a:r>
            <a:r>
              <a:rPr lang="es-UY" dirty="0"/>
              <a:t>)</a:t>
            </a:r>
          </a:p>
          <a:p>
            <a:r>
              <a:rPr lang="es-UY" dirty="0"/>
              <a:t>	</a:t>
            </a:r>
            <a:r>
              <a:rPr lang="es-UY" dirty="0" err="1"/>
              <a:t>print</a:t>
            </a:r>
            <a:r>
              <a:rPr lang="es-UY" dirty="0"/>
              <a:t>(</a:t>
            </a:r>
            <a:r>
              <a:rPr lang="es-UY" dirty="0" err="1"/>
              <a:t>result</a:t>
            </a:r>
            <a:r>
              <a:rPr lang="es-UY" dirty="0"/>
              <a:t>)</a:t>
            </a:r>
            <a:endParaRPr lang="he-IL" dirty="0"/>
          </a:p>
        </p:txBody>
      </p:sp>
    </p:spTree>
    <p:extLst>
      <p:ext uri="{BB962C8B-B14F-4D97-AF65-F5344CB8AC3E}">
        <p14:creationId xmlns:p14="http://schemas.microsoft.com/office/powerpoint/2010/main" val="29853055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71816" cy="838200"/>
          </a:xfrm>
        </p:spPr>
        <p:txBody>
          <a:bodyPr>
            <a:normAutofit fontScale="90000"/>
          </a:bodyPr>
          <a:lstStyle/>
          <a:p>
            <a:pPr algn="ctr"/>
            <a:r>
              <a:rPr lang="en-US" dirty="0"/>
              <a:t>Parallel Design Patterns </a:t>
            </a:r>
            <a:br>
              <a:rPr lang="en-US" dirty="0"/>
            </a:br>
            <a:r>
              <a:rPr lang="en-US" dirty="0"/>
              <a:t>implemented in EFL</a:t>
            </a:r>
          </a:p>
        </p:txBody>
      </p:sp>
      <p:sp>
        <p:nvSpPr>
          <p:cNvPr id="4" name="Slide Number Placeholder 3"/>
          <p:cNvSpPr>
            <a:spLocks noGrp="1"/>
          </p:cNvSpPr>
          <p:nvPr>
            <p:ph type="sldNum" sz="quarter" idx="1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3E44B9F-71F6-4835-9FFA-F5D7A1BB29B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39</a:t>
            </a:fld>
            <a:endParaRPr kumimoji="0" lang="en-US" sz="1800" b="0" i="0" u="none" strike="noStrike" kern="0" cap="none" spc="0" normalizeH="0" baseline="0" noProof="0">
              <a:ln>
                <a:noFill/>
              </a:ln>
              <a:solidFill>
                <a:sysClr val="windowText" lastClr="000000"/>
              </a:solidFill>
              <a:effectLst/>
              <a:uLnTx/>
              <a:uFillTx/>
            </a:endParaRPr>
          </a:p>
        </p:txBody>
      </p:sp>
      <p:graphicFrame>
        <p:nvGraphicFramePr>
          <p:cNvPr id="7" name="Table 6"/>
          <p:cNvGraphicFramePr>
            <a:graphicFrameLocks noGrp="1"/>
          </p:cNvGraphicFramePr>
          <p:nvPr>
            <p:extLst>
              <p:ext uri="{D42A27DB-BD31-4B8C-83A1-F6EECF244321}">
                <p14:modId xmlns:p14="http://schemas.microsoft.com/office/powerpoint/2010/main" val="4206380923"/>
              </p:ext>
            </p:extLst>
          </p:nvPr>
        </p:nvGraphicFramePr>
        <p:xfrm>
          <a:off x="356616" y="1184373"/>
          <a:ext cx="8077200" cy="4825218"/>
        </p:xfrm>
        <a:graphic>
          <a:graphicData uri="http://schemas.openxmlformats.org/drawingml/2006/table">
            <a:tbl>
              <a:tblPr rtl="1" firstRow="1" bandRow="1">
                <a:tableStyleId>{616DA210-FB5B-4158-B5E0-FEB733F419BA}</a:tableStyleId>
              </a:tblPr>
              <a:tblGrid>
                <a:gridCol w="4369816">
                  <a:extLst>
                    <a:ext uri="{9D8B030D-6E8A-4147-A177-3AD203B41FA5}">
                      <a16:colId xmlns:a16="http://schemas.microsoft.com/office/drawing/2014/main" val="3878518216"/>
                    </a:ext>
                  </a:extLst>
                </a:gridCol>
                <a:gridCol w="3707384">
                  <a:extLst>
                    <a:ext uri="{9D8B030D-6E8A-4147-A177-3AD203B41FA5}">
                      <a16:colId xmlns:a16="http://schemas.microsoft.com/office/drawing/2014/main" val="1052114075"/>
                    </a:ext>
                  </a:extLst>
                </a:gridCol>
              </a:tblGrid>
              <a:tr h="342314">
                <a:tc>
                  <a:txBody>
                    <a:bodyPr/>
                    <a:lstStyle/>
                    <a:p>
                      <a:pPr algn="ctr" rtl="1"/>
                      <a:r>
                        <a:rPr lang="en-US" dirty="0">
                          <a:solidFill>
                            <a:schemeClr val="tx2">
                              <a:lumMod val="50000"/>
                            </a:schemeClr>
                          </a:solidFill>
                        </a:rPr>
                        <a:t>EFL </a:t>
                      </a:r>
                    </a:p>
                    <a:p>
                      <a:pPr algn="ctr" rtl="1"/>
                      <a:r>
                        <a:rPr lang="en-US" dirty="0">
                          <a:solidFill>
                            <a:schemeClr val="tx2">
                              <a:lumMod val="50000"/>
                            </a:schemeClr>
                          </a:solidFill>
                        </a:rPr>
                        <a:t>Constructs</a:t>
                      </a:r>
                      <a:endParaRPr lang="he-IL" dirty="0">
                        <a:solidFill>
                          <a:schemeClr val="tx2">
                            <a:lumMod val="50000"/>
                          </a:schemeClr>
                        </a:solidFill>
                      </a:endParaRPr>
                    </a:p>
                  </a:txBody>
                  <a:tcPr/>
                </a:tc>
                <a:tc>
                  <a:txBody>
                    <a:bodyPr/>
                    <a:lstStyle/>
                    <a:p>
                      <a:pPr algn="ctr" rtl="1"/>
                      <a:r>
                        <a:rPr lang="en-US" dirty="0">
                          <a:solidFill>
                            <a:schemeClr val="tx2">
                              <a:lumMod val="50000"/>
                            </a:schemeClr>
                          </a:solidFill>
                        </a:rPr>
                        <a:t>Parallel Design </a:t>
                      </a:r>
                    </a:p>
                    <a:p>
                      <a:pPr algn="ctr" rtl="1"/>
                      <a:r>
                        <a:rPr lang="en-US" dirty="0">
                          <a:solidFill>
                            <a:schemeClr val="tx2">
                              <a:lumMod val="50000"/>
                            </a:schemeClr>
                          </a:solidFill>
                        </a:rPr>
                        <a:t>Patterns</a:t>
                      </a:r>
                      <a:endParaRPr lang="he-IL" dirty="0">
                        <a:solidFill>
                          <a:schemeClr val="tx2">
                            <a:lumMod val="50000"/>
                          </a:schemeClr>
                        </a:solidFill>
                      </a:endParaRPr>
                    </a:p>
                  </a:txBody>
                  <a:tcPr/>
                </a:tc>
                <a:extLst>
                  <a:ext uri="{0D108BD9-81ED-4DB2-BD59-A6C34878D82A}">
                    <a16:rowId xmlns:a16="http://schemas.microsoft.com/office/drawing/2014/main" val="1015709183"/>
                  </a:ext>
                </a:extLst>
              </a:tr>
              <a:tr h="572086">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Assignment Block</a:t>
                      </a:r>
                    </a:p>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err="1">
                          <a:solidFill>
                            <a:schemeClr val="tx1"/>
                          </a:solidFill>
                          <a:latin typeface="+mn-lt"/>
                          <a:ea typeface="+mn-ea"/>
                          <a:cs typeface="+mn-cs"/>
                        </a:rPr>
                        <a:t>Pif</a:t>
                      </a:r>
                      <a:r>
                        <a:rPr kumimoji="0" lang="en-US" sz="1800" b="0" kern="1200" dirty="0">
                          <a:solidFill>
                            <a:schemeClr val="tx1"/>
                          </a:solidFill>
                          <a:latin typeface="+mn-lt"/>
                          <a:ea typeface="+mn-ea"/>
                          <a:cs typeface="+mn-cs"/>
                        </a:rPr>
                        <a:t> Block</a:t>
                      </a:r>
                      <a:endParaRPr kumimoji="0" lang="he-IL" sz="1800" b="0" kern="1200" dirty="0">
                        <a:solidFill>
                          <a:schemeClr val="tx1"/>
                        </a:solidFill>
                        <a:latin typeface="+mn-lt"/>
                        <a:ea typeface="+mn-ea"/>
                        <a:cs typeface="+mn-cs"/>
                      </a:endParaRPr>
                    </a:p>
                  </a:txBody>
                  <a:tcPr>
                    <a:solidFill>
                      <a:schemeClr val="bg1"/>
                    </a:solidFill>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Fork-Join Pattern</a:t>
                      </a:r>
                    </a:p>
                  </a:txBody>
                  <a:tcPr>
                    <a:solidFill>
                      <a:schemeClr val="bg1"/>
                    </a:solidFill>
                  </a:tcPr>
                </a:tc>
                <a:extLst>
                  <a:ext uri="{0D108BD9-81ED-4DB2-BD59-A6C34878D82A}">
                    <a16:rowId xmlns:a16="http://schemas.microsoft.com/office/drawing/2014/main" val="184113265"/>
                  </a:ext>
                </a:extLst>
              </a:tr>
              <a:tr h="572086">
                <a:tc>
                  <a:txBody>
                    <a:bodyPr/>
                    <a:lstStyle/>
                    <a:p>
                      <a:pPr rtl="1"/>
                      <a:r>
                        <a:rPr lang="en-US" b="0" dirty="0">
                          <a:solidFill>
                            <a:schemeClr val="tx1"/>
                          </a:solidFill>
                        </a:rPr>
                        <a:t>For Block</a:t>
                      </a:r>
                      <a:endParaRPr lang="he-IL" b="0" dirty="0">
                        <a:solidFill>
                          <a:schemeClr val="tx1"/>
                        </a:solidFill>
                      </a:endParaRPr>
                    </a:p>
                  </a:txBody>
                  <a:tcPr>
                    <a:solidFill>
                      <a:schemeClr val="bg1"/>
                    </a:solidFill>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Master-Worker Pattern</a:t>
                      </a:r>
                    </a:p>
                  </a:txBody>
                  <a:tcPr>
                    <a:solidFill>
                      <a:schemeClr val="bg1"/>
                    </a:solidFill>
                  </a:tcPr>
                </a:tc>
                <a:extLst>
                  <a:ext uri="{0D108BD9-81ED-4DB2-BD59-A6C34878D82A}">
                    <a16:rowId xmlns:a16="http://schemas.microsoft.com/office/drawing/2014/main" val="2166876167"/>
                  </a:ext>
                </a:extLst>
              </a:tr>
              <a:tr h="572086">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err="1">
                          <a:solidFill>
                            <a:schemeClr val="tx1"/>
                          </a:solidFill>
                          <a:latin typeface="+mn-lt"/>
                          <a:ea typeface="+mn-ea"/>
                          <a:cs typeface="+mn-cs"/>
                        </a:rPr>
                        <a:t>MapLoop</a:t>
                      </a:r>
                      <a:r>
                        <a:rPr kumimoji="0" lang="en-US" sz="1800" b="0" kern="1200" dirty="0">
                          <a:solidFill>
                            <a:schemeClr val="tx1"/>
                          </a:solidFill>
                          <a:latin typeface="+mn-lt"/>
                          <a:ea typeface="+mn-ea"/>
                          <a:cs typeface="+mn-cs"/>
                        </a:rPr>
                        <a:t> Block</a:t>
                      </a:r>
                    </a:p>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Loop Block</a:t>
                      </a:r>
                    </a:p>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For Block</a:t>
                      </a:r>
                      <a:endParaRPr kumimoji="0" lang="he-IL" sz="1800" b="0" kern="1200" dirty="0">
                        <a:solidFill>
                          <a:schemeClr val="tx1"/>
                        </a:solidFill>
                        <a:latin typeface="+mn-lt"/>
                        <a:ea typeface="+mn-ea"/>
                        <a:cs typeface="+mn-cs"/>
                      </a:endParaRPr>
                    </a:p>
                  </a:txBody>
                  <a:tcPr>
                    <a:solidFill>
                      <a:schemeClr val="bg1"/>
                    </a:solidFill>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Map Pattern</a:t>
                      </a:r>
                    </a:p>
                  </a:txBody>
                  <a:tcPr>
                    <a:solidFill>
                      <a:schemeClr val="bg1"/>
                    </a:solidFill>
                  </a:tcPr>
                </a:tc>
                <a:extLst>
                  <a:ext uri="{0D108BD9-81ED-4DB2-BD59-A6C34878D82A}">
                    <a16:rowId xmlns:a16="http://schemas.microsoft.com/office/drawing/2014/main" val="830495562"/>
                  </a:ext>
                </a:extLst>
              </a:tr>
              <a:tr h="572086">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err="1">
                          <a:solidFill>
                            <a:schemeClr val="tx1"/>
                          </a:solidFill>
                          <a:latin typeface="+mn-lt"/>
                          <a:ea typeface="+mn-ea"/>
                          <a:cs typeface="+mn-cs"/>
                        </a:rPr>
                        <a:t>LogLoop</a:t>
                      </a:r>
                      <a:r>
                        <a:rPr kumimoji="0" lang="en-US" sz="1800" b="0" kern="1200" dirty="0">
                          <a:solidFill>
                            <a:schemeClr val="tx1"/>
                          </a:solidFill>
                          <a:latin typeface="+mn-lt"/>
                          <a:ea typeface="+mn-ea"/>
                          <a:cs typeface="+mn-cs"/>
                        </a:rPr>
                        <a:t> Block</a:t>
                      </a:r>
                      <a:endParaRPr kumimoji="0" lang="he-IL" sz="1800" b="0" kern="1200" dirty="0">
                        <a:solidFill>
                          <a:schemeClr val="tx1"/>
                        </a:solidFill>
                        <a:latin typeface="+mn-lt"/>
                        <a:ea typeface="+mn-ea"/>
                        <a:cs typeface="+mn-cs"/>
                      </a:endParaRPr>
                    </a:p>
                  </a:txBody>
                  <a:tcPr>
                    <a:solidFill>
                      <a:schemeClr val="bg1"/>
                    </a:solidFill>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Reduce Pattern</a:t>
                      </a:r>
                    </a:p>
                  </a:txBody>
                  <a:tcPr>
                    <a:solidFill>
                      <a:schemeClr val="bg1"/>
                    </a:solidFill>
                  </a:tcPr>
                </a:tc>
                <a:extLst>
                  <a:ext uri="{0D108BD9-81ED-4DB2-BD59-A6C34878D82A}">
                    <a16:rowId xmlns:a16="http://schemas.microsoft.com/office/drawing/2014/main" val="1340012056"/>
                  </a:ext>
                </a:extLst>
              </a:tr>
              <a:tr h="5720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For Block</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kern="1200" dirty="0" err="1">
                          <a:solidFill>
                            <a:schemeClr val="tx1"/>
                          </a:solidFill>
                          <a:latin typeface="+mn-lt"/>
                          <a:ea typeface="+mn-ea"/>
                          <a:cs typeface="+mn-cs"/>
                        </a:rPr>
                        <a:t>MapLoop</a:t>
                      </a:r>
                      <a:r>
                        <a:rPr kumimoji="0" lang="en-US" sz="1800" b="0" kern="1200" dirty="0">
                          <a:solidFill>
                            <a:schemeClr val="tx1"/>
                          </a:solidFill>
                          <a:latin typeface="+mn-lt"/>
                          <a:ea typeface="+mn-ea"/>
                          <a:cs typeface="+mn-cs"/>
                        </a:rPr>
                        <a:t> Block</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Loop Block</a:t>
                      </a:r>
                      <a:endParaRPr kumimoji="0" lang="he-IL" sz="1800" b="0" kern="1200" dirty="0">
                        <a:solidFill>
                          <a:schemeClr val="tx1"/>
                        </a:solidFill>
                        <a:latin typeface="+mn-lt"/>
                        <a:ea typeface="+mn-ea"/>
                        <a:cs typeface="+mn-cs"/>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kern="1200" dirty="0">
                          <a:solidFill>
                            <a:schemeClr val="tx1"/>
                          </a:solidFill>
                          <a:latin typeface="+mn-lt"/>
                          <a:ea typeface="+mn-ea"/>
                          <a:cs typeface="+mn-cs"/>
                        </a:rPr>
                        <a:t>Filter Pattern  (Map)</a:t>
                      </a:r>
                    </a:p>
                  </a:txBody>
                  <a:tcPr>
                    <a:solidFill>
                      <a:schemeClr val="bg1"/>
                    </a:solidFill>
                  </a:tcPr>
                </a:tc>
                <a:extLst>
                  <a:ext uri="{0D108BD9-81ED-4DB2-BD59-A6C34878D82A}">
                    <a16:rowId xmlns:a16="http://schemas.microsoft.com/office/drawing/2014/main" val="1294519877"/>
                  </a:ext>
                </a:extLst>
              </a:tr>
              <a:tr h="572086">
                <a:tc>
                  <a:txBody>
                    <a:bodyPr/>
                    <a:lstStyle/>
                    <a:p>
                      <a:pPr rtl="1"/>
                      <a:r>
                        <a:rPr lang="en-US" b="1" dirty="0">
                          <a:solidFill>
                            <a:srgbClr val="C00000"/>
                          </a:solidFill>
                        </a:rPr>
                        <a:t>If Block</a:t>
                      </a:r>
                      <a:endParaRPr lang="he-IL" b="1" dirty="0">
                        <a:solidFill>
                          <a:srgbClr val="C00000"/>
                        </a:solidFill>
                      </a:endParaRPr>
                    </a:p>
                  </a:txBody>
                  <a:tcPr>
                    <a:solidFill>
                      <a:srgbClr val="FFFF99"/>
                    </a:solidFill>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endParaRPr kumimoji="0" lang="en-US" sz="1800" b="1" kern="1200" dirty="0">
                        <a:solidFill>
                          <a:srgbClr val="C00000"/>
                        </a:solidFill>
                        <a:latin typeface="+mn-lt"/>
                        <a:ea typeface="+mn-ea"/>
                        <a:cs typeface="+mn-cs"/>
                      </a:endParaRPr>
                    </a:p>
                  </a:txBody>
                  <a:tcPr>
                    <a:solidFill>
                      <a:srgbClr val="FFFF99"/>
                    </a:solidFill>
                  </a:tcPr>
                </a:tc>
                <a:extLst>
                  <a:ext uri="{0D108BD9-81ED-4DB2-BD59-A6C34878D82A}">
                    <a16:rowId xmlns:a16="http://schemas.microsoft.com/office/drawing/2014/main" val="2489825925"/>
                  </a:ext>
                </a:extLst>
              </a:tr>
            </a:tbl>
          </a:graphicData>
        </a:graphic>
      </p:graphicFrame>
    </p:spTree>
    <p:extLst>
      <p:ext uri="{BB962C8B-B14F-4D97-AF65-F5344CB8AC3E}">
        <p14:creationId xmlns:p14="http://schemas.microsoft.com/office/powerpoint/2010/main" val="1959395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sz="quarter" idx="1"/>
          </p:nvPr>
        </p:nvSpPr>
        <p:spPr>
          <a:xfrm>
            <a:off x="457200" y="1600200"/>
            <a:ext cx="8077200" cy="3886200"/>
          </a:xfrm>
        </p:spPr>
        <p:txBody>
          <a:bodyPr>
            <a:normAutofit/>
          </a:bodyPr>
          <a:lstStyle/>
          <a:p>
            <a:pPr>
              <a:spcBef>
                <a:spcPct val="50000"/>
              </a:spcBef>
            </a:pPr>
            <a:r>
              <a:rPr lang="en-US" sz="2300" dirty="0"/>
              <a:t>A major objective has been to develop a straightforward language which implements this common approach, and allows </a:t>
            </a:r>
            <a:r>
              <a:rPr lang="en-US" sz="2300" i="1" u="sng" dirty="0"/>
              <a:t>implicit</a:t>
            </a:r>
            <a:r>
              <a:rPr lang="en-US" sz="2300" dirty="0"/>
              <a:t> instead of </a:t>
            </a:r>
            <a:r>
              <a:rPr lang="en-US" sz="2300" i="1" u="sng" dirty="0"/>
              <a:t>explicit</a:t>
            </a:r>
            <a:r>
              <a:rPr lang="en-US" sz="2300" dirty="0"/>
              <a:t> parallel programming.</a:t>
            </a:r>
          </a:p>
          <a:p>
            <a:pPr>
              <a:spcBef>
                <a:spcPct val="50000"/>
              </a:spcBef>
            </a:pPr>
            <a:r>
              <a:rPr lang="en-US" sz="2300" dirty="0"/>
              <a:t>This should allow </a:t>
            </a:r>
            <a:r>
              <a:rPr lang="en-US" sz="2300" i="1" u="sng" dirty="0"/>
              <a:t>flexible computation</a:t>
            </a:r>
            <a:r>
              <a:rPr lang="en-US" sz="2300" dirty="0"/>
              <a:t>, in which sequential and parallel executions produce </a:t>
            </a:r>
            <a:r>
              <a:rPr lang="en-US" sz="2300" i="1" u="sng" dirty="0"/>
              <a:t>identical deterministic</a:t>
            </a:r>
            <a:r>
              <a:rPr lang="en-US" sz="2300" dirty="0"/>
              <a:t> results.</a:t>
            </a:r>
            <a:endParaRPr lang="en-US" altLang="he-IL" sz="2300" dirty="0"/>
          </a:p>
          <a:p>
            <a:pPr marL="0" indent="0">
              <a:spcBef>
                <a:spcPct val="50000"/>
              </a:spcBef>
              <a:buNone/>
            </a:pPr>
            <a:r>
              <a:rPr lang="en-US" dirty="0"/>
              <a:t>To facilitate this, a deterministic parallel programming tool has been developed: </a:t>
            </a:r>
          </a:p>
          <a:p>
            <a:pPr marL="0" indent="0" algn="ctr">
              <a:spcBef>
                <a:spcPct val="50000"/>
              </a:spcBef>
              <a:buNone/>
            </a:pPr>
            <a:r>
              <a:rPr lang="en-US" b="1" dirty="0"/>
              <a:t>EFL (Embedded Flexible Language)</a:t>
            </a:r>
          </a:p>
          <a:p>
            <a:pPr marL="0" indent="0">
              <a:lnSpc>
                <a:spcPct val="150000"/>
              </a:lnSpc>
              <a:spcBef>
                <a:spcPts val="1200"/>
              </a:spcBef>
              <a:buNone/>
            </a:pPr>
            <a:endParaRPr lang="en-US" dirty="0"/>
          </a:p>
          <a:p>
            <a:endParaRPr lang="en-US" dirty="0"/>
          </a:p>
          <a:p>
            <a:endParaRPr lang="en-US" dirty="0"/>
          </a:p>
        </p:txBody>
      </p:sp>
      <p:sp>
        <p:nvSpPr>
          <p:cNvPr id="4" name="Slide Number Placeholder 3"/>
          <p:cNvSpPr>
            <a:spLocks noGrp="1"/>
          </p:cNvSpPr>
          <p:nvPr>
            <p:ph type="sldNum" sz="quarter" idx="15"/>
          </p:nvPr>
        </p:nvSpPr>
        <p:spPr/>
        <p:txBody>
          <a:bodyPr/>
          <a:lstStyle/>
          <a:p>
            <a:fld id="{03E44B9F-71F6-4835-9FFA-F5D7A1BB29B6}" type="slidenum">
              <a:rPr lang="en-US" smtClean="0"/>
              <a:pPr/>
              <a:t>4</a:t>
            </a:fld>
            <a:endParaRPr lang="en-US"/>
          </a:p>
        </p:txBody>
      </p:sp>
    </p:spTree>
    <p:extLst>
      <p:ext uri="{BB962C8B-B14F-4D97-AF65-F5344CB8AC3E}">
        <p14:creationId xmlns:p14="http://schemas.microsoft.com/office/powerpoint/2010/main" val="34681684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336" y="187136"/>
            <a:ext cx="7467600" cy="457200"/>
          </a:xfrm>
        </p:spPr>
        <p:txBody>
          <a:bodyPr>
            <a:normAutofit fontScale="90000"/>
          </a:bodyPr>
          <a:lstStyle/>
          <a:p>
            <a:pPr algn="ctr"/>
            <a:r>
              <a:rPr lang="en-US" b="1" dirty="0"/>
              <a:t>if-block</a:t>
            </a:r>
          </a:p>
        </p:txBody>
      </p:sp>
      <p:sp>
        <p:nvSpPr>
          <p:cNvPr id="4" name="Slide Number Placeholder 3"/>
          <p:cNvSpPr>
            <a:spLocks noGrp="1"/>
          </p:cNvSpPr>
          <p:nvPr>
            <p:ph type="sldNum" sz="quarter" idx="15"/>
          </p:nvPr>
        </p:nvSpPr>
        <p:spPr/>
        <p:txBody>
          <a:bodyPr/>
          <a:lstStyle/>
          <a:p>
            <a:fld id="{03E44B9F-71F6-4835-9FFA-F5D7A1BB29B6}" type="slidenum">
              <a:rPr lang="en-US" smtClean="0"/>
              <a:pPr/>
              <a:t>40</a:t>
            </a:fld>
            <a:endParaRPr lang="en-US"/>
          </a:p>
        </p:txBody>
      </p:sp>
      <p:sp>
        <p:nvSpPr>
          <p:cNvPr id="5" name="TextBox 4"/>
          <p:cNvSpPr txBox="1"/>
          <p:nvPr/>
        </p:nvSpPr>
        <p:spPr>
          <a:xfrm>
            <a:off x="228600" y="1143000"/>
            <a:ext cx="8382000" cy="3970318"/>
          </a:xfrm>
          <a:prstGeom prst="rect">
            <a:avLst/>
          </a:prstGeom>
          <a:noFill/>
          <a:ln w="12700">
            <a:solidFill>
              <a:schemeClr val="tx1"/>
            </a:solidFill>
          </a:ln>
        </p:spPr>
        <p:txBody>
          <a:bodyPr wrap="square" rtlCol="1">
            <a:spAutoFit/>
          </a:bodyPr>
          <a:lstStyle/>
          <a:p>
            <a:r>
              <a:rPr lang="en-US" dirty="0"/>
              <a:t>EFL{</a:t>
            </a:r>
          </a:p>
          <a:p>
            <a:endParaRPr lang="en-US" dirty="0"/>
          </a:p>
          <a:p>
            <a:r>
              <a:rPr lang="en-US" b="1" dirty="0"/>
              <a:t>if (</a:t>
            </a:r>
            <a:r>
              <a:rPr lang="en-US" b="1" dirty="0" err="1"/>
              <a:t>someBooleanExpr</a:t>
            </a:r>
            <a:r>
              <a:rPr lang="en-US" b="1" dirty="0"/>
              <a:t>) {</a:t>
            </a:r>
          </a:p>
          <a:p>
            <a:r>
              <a:rPr lang="en-US" dirty="0"/>
              <a:t>	</a:t>
            </a:r>
            <a:r>
              <a:rPr lang="en-US" b="1" dirty="0"/>
              <a:t>// some code here</a:t>
            </a:r>
            <a:r>
              <a:rPr lang="en-US" dirty="0"/>
              <a:t>	           </a:t>
            </a:r>
            <a:r>
              <a:rPr lang="en-US" sz="1600" dirty="0"/>
              <a:t>// </a:t>
            </a:r>
            <a:r>
              <a:rPr lang="en-US" sz="1600" b="1" dirty="0"/>
              <a:t>Boolean expressions </a:t>
            </a:r>
            <a:endParaRPr lang="en-US" sz="1600" dirty="0"/>
          </a:p>
          <a:p>
            <a:r>
              <a:rPr lang="en-US" b="1" dirty="0"/>
              <a:t>} </a:t>
            </a:r>
            <a:r>
              <a:rPr lang="en-US" b="1" dirty="0" err="1"/>
              <a:t>elseif</a:t>
            </a:r>
            <a:r>
              <a:rPr lang="en-US" b="1" dirty="0"/>
              <a:t> (someOtherBooleanExpr1) {   </a:t>
            </a:r>
            <a:r>
              <a:rPr lang="en-US" sz="1600" b="1" dirty="0"/>
              <a:t>// are </a:t>
            </a:r>
            <a:r>
              <a:rPr lang="en-US" sz="1600" b="1" i="1" dirty="0">
                <a:solidFill>
                  <a:schemeClr val="accent2"/>
                </a:solidFill>
              </a:rPr>
              <a:t>not</a:t>
            </a:r>
            <a:r>
              <a:rPr lang="en-US" sz="1600" b="1" dirty="0"/>
              <a:t> </a:t>
            </a:r>
            <a:r>
              <a:rPr lang="en-US" sz="1600" b="1" i="1" dirty="0">
                <a:solidFill>
                  <a:srgbClr val="C00000"/>
                </a:solidFill>
              </a:rPr>
              <a:t>evaluated</a:t>
            </a:r>
            <a:r>
              <a:rPr lang="en-US" sz="1600" b="1" dirty="0">
                <a:solidFill>
                  <a:srgbClr val="C00000"/>
                </a:solidFill>
              </a:rPr>
              <a:t> </a:t>
            </a:r>
            <a:r>
              <a:rPr lang="en-US" sz="1600" b="1" i="1" dirty="0">
                <a:solidFill>
                  <a:schemeClr val="tx2"/>
                </a:solidFill>
              </a:rPr>
              <a:t>in parallel</a:t>
            </a:r>
            <a:r>
              <a:rPr lang="en-US" sz="1600" b="1" dirty="0"/>
              <a:t>, </a:t>
            </a:r>
            <a:endParaRPr lang="en-US" sz="1600" dirty="0"/>
          </a:p>
          <a:p>
            <a:r>
              <a:rPr lang="en-US" dirty="0"/>
              <a:t>	</a:t>
            </a:r>
            <a:r>
              <a:rPr lang="en-US" b="1" dirty="0"/>
              <a:t>// other code here</a:t>
            </a:r>
            <a:r>
              <a:rPr lang="en-US" dirty="0"/>
              <a:t>	           </a:t>
            </a:r>
            <a:r>
              <a:rPr lang="en-US" sz="1600" b="1" dirty="0"/>
              <a:t>//</a:t>
            </a:r>
            <a:r>
              <a:rPr lang="en-US" sz="1600" dirty="0"/>
              <a:t>  </a:t>
            </a:r>
            <a:r>
              <a:rPr lang="en-US" sz="1600" b="1" dirty="0"/>
              <a:t>but </a:t>
            </a:r>
            <a:r>
              <a:rPr lang="en-US" sz="1600" b="1" i="1" dirty="0">
                <a:solidFill>
                  <a:srgbClr val="FF0000"/>
                </a:solidFill>
              </a:rPr>
              <a:t>sequentially</a:t>
            </a:r>
            <a:r>
              <a:rPr lang="en-US" sz="1600" b="1" dirty="0"/>
              <a:t>.</a:t>
            </a:r>
            <a:endParaRPr lang="en-US" sz="1600" dirty="0"/>
          </a:p>
          <a:p>
            <a:r>
              <a:rPr lang="en-US" dirty="0"/>
              <a:t>…				</a:t>
            </a:r>
            <a:r>
              <a:rPr lang="en-US" b="1" dirty="0"/>
              <a:t>   </a:t>
            </a:r>
          </a:p>
          <a:p>
            <a:r>
              <a:rPr lang="en-US" b="1" dirty="0"/>
              <a:t>} </a:t>
            </a:r>
            <a:r>
              <a:rPr lang="en-US" b="1" dirty="0" err="1"/>
              <a:t>elseif</a:t>
            </a:r>
            <a:r>
              <a:rPr lang="en-US" b="1" dirty="0"/>
              <a:t> (someOtherBooleanExpr2) {  </a:t>
            </a:r>
            <a:r>
              <a:rPr lang="en-US" sz="1600" b="1" dirty="0"/>
              <a:t>// The body of the block controlled</a:t>
            </a:r>
          </a:p>
          <a:p>
            <a:r>
              <a:rPr lang="en-US" dirty="0"/>
              <a:t>	</a:t>
            </a:r>
            <a:r>
              <a:rPr lang="en-US" b="1" dirty="0"/>
              <a:t>// other code here	</a:t>
            </a:r>
            <a:r>
              <a:rPr lang="en-US" sz="1600" dirty="0"/>
              <a:t>           </a:t>
            </a:r>
            <a:r>
              <a:rPr lang="en-US" sz="1600" b="1" dirty="0"/>
              <a:t>//  by the first True Boolean</a:t>
            </a:r>
          </a:p>
          <a:p>
            <a:r>
              <a:rPr lang="en-US" b="1" dirty="0"/>
              <a:t>}else {</a:t>
            </a:r>
            <a:r>
              <a:rPr lang="en-US" dirty="0"/>
              <a:t>				</a:t>
            </a:r>
            <a:r>
              <a:rPr lang="en-US" sz="1600" dirty="0"/>
              <a:t>           </a:t>
            </a:r>
            <a:r>
              <a:rPr lang="en-US" sz="1600" b="1" dirty="0"/>
              <a:t>//  expression, is executed in parallel </a:t>
            </a:r>
          </a:p>
          <a:p>
            <a:r>
              <a:rPr lang="en-US" dirty="0"/>
              <a:t>	</a:t>
            </a:r>
            <a:r>
              <a:rPr lang="en-US" b="1" dirty="0"/>
              <a:t>// last code here</a:t>
            </a:r>
            <a:r>
              <a:rPr lang="en-US" dirty="0"/>
              <a:t>	          </a:t>
            </a:r>
            <a:r>
              <a:rPr lang="en-US" sz="1600" b="1" dirty="0"/>
              <a:t>//  to the rest of the EFL-block. </a:t>
            </a:r>
          </a:p>
          <a:p>
            <a:r>
              <a:rPr lang="en-US" b="1" dirty="0"/>
              <a:t>}</a:t>
            </a:r>
          </a:p>
          <a:p>
            <a:endParaRPr lang="en-US" dirty="0"/>
          </a:p>
          <a:p>
            <a:r>
              <a:rPr lang="en-US" dirty="0"/>
              <a:t>}EFL</a:t>
            </a:r>
            <a:endParaRPr lang="he-IL" dirty="0"/>
          </a:p>
        </p:txBody>
      </p:sp>
    </p:spTree>
    <p:extLst>
      <p:ext uri="{BB962C8B-B14F-4D97-AF65-F5344CB8AC3E}">
        <p14:creationId xmlns:p14="http://schemas.microsoft.com/office/powerpoint/2010/main" val="38796118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19400"/>
            <a:ext cx="8305800" cy="533400"/>
          </a:xfrm>
        </p:spPr>
        <p:txBody>
          <a:bodyPr>
            <a:noAutofit/>
          </a:bodyPr>
          <a:lstStyle/>
          <a:p>
            <a:pPr algn="ctr"/>
            <a:r>
              <a:rPr lang="en-US" sz="2800" dirty="0"/>
              <a:t>EFL programming examples</a:t>
            </a:r>
          </a:p>
        </p:txBody>
      </p:sp>
      <p:sp>
        <p:nvSpPr>
          <p:cNvPr id="4" name="Slide Number Placeholder 3"/>
          <p:cNvSpPr>
            <a:spLocks noGrp="1"/>
          </p:cNvSpPr>
          <p:nvPr>
            <p:ph type="sldNum" sz="quarter" idx="15"/>
          </p:nvPr>
        </p:nvSpPr>
        <p:spPr/>
        <p:txBody>
          <a:bodyPr/>
          <a:lstStyle/>
          <a:p>
            <a:fld id="{03E44B9F-71F6-4835-9FFA-F5D7A1BB29B6}" type="slidenum">
              <a:rPr lang="en-US" smtClean="0"/>
              <a:pPr/>
              <a:t>41</a:t>
            </a:fld>
            <a:endParaRPr lang="en-US"/>
          </a:p>
        </p:txBody>
      </p:sp>
    </p:spTree>
    <p:extLst>
      <p:ext uri="{BB962C8B-B14F-4D97-AF65-F5344CB8AC3E}">
        <p14:creationId xmlns:p14="http://schemas.microsoft.com/office/powerpoint/2010/main" val="15192908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6546"/>
            <a:ext cx="8305800" cy="533400"/>
          </a:xfrm>
        </p:spPr>
        <p:txBody>
          <a:bodyPr>
            <a:noAutofit/>
          </a:bodyPr>
          <a:lstStyle/>
          <a:p>
            <a:pPr algn="ctr"/>
            <a:r>
              <a:rPr lang="en-US" sz="2800" dirty="0"/>
              <a:t>Using assignment block and if block</a:t>
            </a:r>
          </a:p>
        </p:txBody>
      </p:sp>
      <p:sp>
        <p:nvSpPr>
          <p:cNvPr id="4" name="Slide Number Placeholder 3"/>
          <p:cNvSpPr>
            <a:spLocks noGrp="1"/>
          </p:cNvSpPr>
          <p:nvPr>
            <p:ph type="sldNum" sz="quarter" idx="15"/>
          </p:nvPr>
        </p:nvSpPr>
        <p:spPr/>
        <p:txBody>
          <a:bodyPr/>
          <a:lstStyle/>
          <a:p>
            <a:fld id="{03E44B9F-71F6-4835-9FFA-F5D7A1BB29B6}" type="slidenum">
              <a:rPr lang="en-US" smtClean="0"/>
              <a:pPr/>
              <a:t>42</a:t>
            </a:fld>
            <a:endParaRPr lang="en-US"/>
          </a:p>
        </p:txBody>
      </p:sp>
      <p:sp>
        <p:nvSpPr>
          <p:cNvPr id="6" name="TextBox 5"/>
          <p:cNvSpPr txBox="1"/>
          <p:nvPr/>
        </p:nvSpPr>
        <p:spPr>
          <a:xfrm>
            <a:off x="899615" y="1295400"/>
            <a:ext cx="7315200" cy="5355312"/>
          </a:xfrm>
          <a:prstGeom prst="rect">
            <a:avLst/>
          </a:prstGeom>
          <a:noFill/>
        </p:spPr>
        <p:txBody>
          <a:bodyPr wrap="square" rtlCol="1">
            <a:spAutoFit/>
          </a:bodyPr>
          <a:lstStyle/>
          <a:p>
            <a:r>
              <a:rPr lang="en-US" dirty="0"/>
              <a:t># sequential code </a:t>
            </a:r>
          </a:p>
          <a:p>
            <a:endParaRPr lang="en-US" dirty="0"/>
          </a:p>
          <a:p>
            <a:r>
              <a:rPr lang="en-US" dirty="0"/>
              <a:t>//  </a:t>
            </a:r>
            <a:r>
              <a:rPr lang="en-US" b="1" dirty="0"/>
              <a:t>a</a:t>
            </a:r>
            <a:r>
              <a:rPr lang="en-US" dirty="0"/>
              <a:t> and </a:t>
            </a:r>
            <a:r>
              <a:rPr lang="en-US" b="1" dirty="0"/>
              <a:t>b </a:t>
            </a:r>
            <a:r>
              <a:rPr lang="en-US" dirty="0"/>
              <a:t>are </a:t>
            </a:r>
            <a:r>
              <a:rPr lang="en-US" b="1" dirty="0"/>
              <a:t>OUT variables </a:t>
            </a:r>
            <a:r>
              <a:rPr lang="en-US" dirty="0"/>
              <a:t>in this block</a:t>
            </a:r>
          </a:p>
          <a:p>
            <a:r>
              <a:rPr lang="en-US" dirty="0"/>
              <a:t>EFL{	</a:t>
            </a:r>
          </a:p>
          <a:p>
            <a:r>
              <a:rPr lang="en-US" dirty="0"/>
              <a:t>a = f(x);</a:t>
            </a:r>
          </a:p>
          <a:p>
            <a:r>
              <a:rPr lang="en-US" dirty="0"/>
              <a:t>b = g(x);		</a:t>
            </a:r>
          </a:p>
          <a:p>
            <a:r>
              <a:rPr lang="en-US" dirty="0"/>
              <a:t>}EFL</a:t>
            </a:r>
          </a:p>
          <a:p>
            <a:r>
              <a:rPr lang="en-US" dirty="0"/>
              <a:t> //  </a:t>
            </a:r>
            <a:r>
              <a:rPr lang="en-US" b="1" dirty="0"/>
              <a:t>a</a:t>
            </a:r>
            <a:r>
              <a:rPr lang="en-US" dirty="0"/>
              <a:t> and </a:t>
            </a:r>
            <a:r>
              <a:rPr lang="en-US" b="1" dirty="0"/>
              <a:t>b </a:t>
            </a:r>
            <a:r>
              <a:rPr lang="en-US" dirty="0"/>
              <a:t>are </a:t>
            </a:r>
            <a:r>
              <a:rPr lang="en-US" b="1" dirty="0"/>
              <a:t>IN</a:t>
            </a:r>
            <a:r>
              <a:rPr lang="en-US" dirty="0"/>
              <a:t> </a:t>
            </a:r>
            <a:r>
              <a:rPr lang="en-US" b="1" dirty="0"/>
              <a:t>variables </a:t>
            </a:r>
            <a:r>
              <a:rPr lang="en-US" dirty="0"/>
              <a:t>in this block</a:t>
            </a:r>
          </a:p>
          <a:p>
            <a:r>
              <a:rPr lang="en-US" dirty="0"/>
              <a:t>EFL{	</a:t>
            </a:r>
          </a:p>
          <a:p>
            <a:r>
              <a:rPr lang="en-US" dirty="0"/>
              <a:t>if condition1(a) {</a:t>
            </a:r>
          </a:p>
          <a:p>
            <a:r>
              <a:rPr lang="en-US" dirty="0"/>
              <a:t>	// some code</a:t>
            </a:r>
          </a:p>
          <a:p>
            <a:r>
              <a:rPr lang="en-US" dirty="0"/>
              <a:t>} </a:t>
            </a:r>
            <a:r>
              <a:rPr lang="en-US" dirty="0" err="1"/>
              <a:t>elseif</a:t>
            </a:r>
            <a:r>
              <a:rPr lang="en-US" dirty="0"/>
              <a:t> condition2 (b) {</a:t>
            </a:r>
          </a:p>
          <a:p>
            <a:r>
              <a:rPr lang="en-US" dirty="0"/>
              <a:t>	// some more code</a:t>
            </a:r>
          </a:p>
          <a:p>
            <a:r>
              <a:rPr lang="en-US" dirty="0"/>
              <a:t>} else {</a:t>
            </a:r>
          </a:p>
          <a:p>
            <a:r>
              <a:rPr lang="en-US" dirty="0"/>
              <a:t>	// other code</a:t>
            </a:r>
          </a:p>
          <a:p>
            <a:r>
              <a:rPr lang="en-US" dirty="0"/>
              <a:t>}</a:t>
            </a:r>
          </a:p>
          <a:p>
            <a:r>
              <a:rPr lang="en-US" dirty="0"/>
              <a:t>}EFL</a:t>
            </a:r>
          </a:p>
          <a:p>
            <a:endParaRPr lang="en-US" dirty="0"/>
          </a:p>
          <a:p>
            <a:r>
              <a:rPr lang="en-US" dirty="0"/>
              <a:t># sequential code </a:t>
            </a:r>
          </a:p>
        </p:txBody>
      </p:sp>
    </p:spTree>
    <p:extLst>
      <p:ext uri="{BB962C8B-B14F-4D97-AF65-F5344CB8AC3E}">
        <p14:creationId xmlns:p14="http://schemas.microsoft.com/office/powerpoint/2010/main" val="9648765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28600"/>
            <a:ext cx="8001000" cy="990600"/>
          </a:xfrm>
        </p:spPr>
        <p:txBody>
          <a:bodyPr>
            <a:normAutofit/>
          </a:bodyPr>
          <a:lstStyle/>
          <a:p>
            <a:pPr algn="ctr"/>
            <a:r>
              <a:rPr lang="en-US" sz="2800" dirty="0"/>
              <a:t>A </a:t>
            </a:r>
            <a:r>
              <a:rPr lang="en-US" sz="2800" b="1" dirty="0">
                <a:solidFill>
                  <a:srgbClr val="C00000"/>
                </a:solidFill>
              </a:rPr>
              <a:t>nesting pattern </a:t>
            </a:r>
            <a:r>
              <a:rPr lang="en-US" sz="2800" dirty="0"/>
              <a:t>example: </a:t>
            </a:r>
            <a:br>
              <a:rPr lang="en-US" sz="2800" dirty="0"/>
            </a:br>
            <a:r>
              <a:rPr lang="en-US" sz="2800" dirty="0"/>
              <a:t>multiplying a 2d matrix by a vector</a:t>
            </a:r>
          </a:p>
        </p:txBody>
      </p:sp>
      <p:sp>
        <p:nvSpPr>
          <p:cNvPr id="4" name="Slide Number Placeholder 3"/>
          <p:cNvSpPr>
            <a:spLocks noGrp="1"/>
          </p:cNvSpPr>
          <p:nvPr>
            <p:ph type="sldNum" sz="quarter" idx="15"/>
          </p:nvPr>
        </p:nvSpPr>
        <p:spPr/>
        <p:txBody>
          <a:bodyPr/>
          <a:lstStyle/>
          <a:p>
            <a:fld id="{03E44B9F-71F6-4835-9FFA-F5D7A1BB29B6}" type="slidenum">
              <a:rPr lang="en-US" smtClean="0"/>
              <a:pPr/>
              <a:t>43</a:t>
            </a:fld>
            <a:endParaRPr lang="en-US"/>
          </a:p>
        </p:txBody>
      </p:sp>
      <p:grpSp>
        <p:nvGrpSpPr>
          <p:cNvPr id="8" name="Group 7"/>
          <p:cNvGrpSpPr/>
          <p:nvPr/>
        </p:nvGrpSpPr>
        <p:grpSpPr>
          <a:xfrm>
            <a:off x="369622" y="1600200"/>
            <a:ext cx="8001000" cy="4953000"/>
            <a:chOff x="381000" y="1440105"/>
            <a:chExt cx="8001000" cy="4270400"/>
          </a:xfrm>
        </p:grpSpPr>
        <p:sp>
          <p:nvSpPr>
            <p:cNvPr id="5" name="Rectangle 4"/>
            <p:cNvSpPr/>
            <p:nvPr/>
          </p:nvSpPr>
          <p:spPr>
            <a:xfrm>
              <a:off x="381000" y="1440105"/>
              <a:ext cx="3733800" cy="4231928"/>
            </a:xfrm>
            <a:prstGeom prst="rect">
              <a:avLst/>
            </a:prstGeom>
            <a:ln w="12700">
              <a:noFill/>
            </a:ln>
          </p:spPr>
          <p:txBody>
            <a:bodyPr wrap="square">
              <a:spAutoFit/>
            </a:bodyPr>
            <a:lstStyle/>
            <a:p>
              <a:pPr lvl="0"/>
              <a:r>
                <a:rPr lang="en-US" altLang="he-IL" sz="1600" b="1" dirty="0" err="1">
                  <a:latin typeface="Calibri" panose="020F0502020204030204" pitchFamily="34" charset="0"/>
                </a:rPr>
                <a:t>def</a:t>
              </a:r>
              <a:r>
                <a:rPr lang="en-US" altLang="he-IL" sz="1600" b="1" dirty="0">
                  <a:latin typeface="Calibri" panose="020F0502020204030204" pitchFamily="34" charset="0"/>
                </a:rPr>
                <a:t> </a:t>
              </a:r>
              <a:r>
                <a:rPr lang="en-US" altLang="he-IL" sz="1600" b="1" dirty="0" err="1">
                  <a:latin typeface="Calibri" panose="020F0502020204030204" pitchFamily="34" charset="0"/>
                </a:rPr>
                <a:t>Mult</a:t>
              </a:r>
              <a:r>
                <a:rPr lang="en-US" altLang="he-IL" sz="1600" b="1" dirty="0">
                  <a:latin typeface="Calibri" panose="020F0502020204030204" pitchFamily="34" charset="0"/>
                </a:rPr>
                <a:t>(</a:t>
              </a:r>
              <a:r>
                <a:rPr lang="en-US" altLang="he-IL" sz="1600" b="1" dirty="0" err="1">
                  <a:latin typeface="Calibri" panose="020F0502020204030204" pitchFamily="34" charset="0"/>
                </a:rPr>
                <a:t>matRow,vec</a:t>
              </a:r>
              <a:r>
                <a:rPr lang="en-US" altLang="he-IL" sz="1600" b="1" dirty="0">
                  <a:latin typeface="Calibri" panose="020F0502020204030204" pitchFamily="34" charset="0"/>
                </a:rPr>
                <a:t>):</a:t>
              </a:r>
            </a:p>
            <a:p>
              <a:pPr lvl="0"/>
              <a:r>
                <a:rPr lang="en-US" altLang="he-IL" sz="1600" b="1" dirty="0">
                  <a:latin typeface="Calibri" panose="020F0502020204030204" pitchFamily="34" charset="0"/>
                </a:rPr>
                <a:t>   res =[0,0,0]</a:t>
              </a:r>
            </a:p>
            <a:p>
              <a:pPr lvl="0"/>
              <a:r>
                <a:rPr lang="en-US" altLang="he-IL" sz="1600" b="1" dirty="0">
                  <a:latin typeface="Calibri" panose="020F0502020204030204" pitchFamily="34" charset="0"/>
                </a:rPr>
                <a:t>   ret = 0</a:t>
              </a:r>
            </a:p>
            <a:p>
              <a:pPr lvl="0"/>
              <a:r>
                <a:rPr lang="en-US" altLang="he-IL" sz="1600" b="1" dirty="0">
                  <a:latin typeface="Calibri" panose="020F0502020204030204" pitchFamily="34" charset="0"/>
                </a:rPr>
                <a:t>   print "</a:t>
              </a:r>
              <a:r>
                <a:rPr lang="en-US" altLang="he-IL" sz="1600" b="1" dirty="0" err="1">
                  <a:latin typeface="Calibri" panose="020F0502020204030204" pitchFamily="34" charset="0"/>
                </a:rPr>
                <a:t>mult</a:t>
              </a:r>
              <a:r>
                <a:rPr lang="en-US" altLang="he-IL" sz="1600" b="1" dirty="0">
                  <a:latin typeface="Calibri" panose="020F0502020204030204" pitchFamily="34" charset="0"/>
                </a:rPr>
                <a:t>" , </a:t>
              </a:r>
              <a:r>
                <a:rPr lang="en-US" altLang="he-IL" sz="1600" b="1" dirty="0" err="1">
                  <a:latin typeface="Calibri" panose="020F0502020204030204" pitchFamily="34" charset="0"/>
                </a:rPr>
                <a:t>matRow</a:t>
              </a:r>
              <a:r>
                <a:rPr lang="en-US" altLang="he-IL" sz="1600" b="1" dirty="0">
                  <a:latin typeface="Calibri" panose="020F0502020204030204" pitchFamily="34" charset="0"/>
                </a:rPr>
                <a:t> ,"X", </a:t>
              </a:r>
              <a:r>
                <a:rPr lang="en-US" altLang="he-IL" sz="1600" b="1" dirty="0" err="1">
                  <a:latin typeface="Calibri" panose="020F0502020204030204" pitchFamily="34" charset="0"/>
                </a:rPr>
                <a:t>vec</a:t>
              </a:r>
              <a:endParaRPr lang="en-US" altLang="he-IL" sz="1600" b="1" dirty="0">
                <a:latin typeface="Calibri" panose="020F0502020204030204" pitchFamily="34" charset="0"/>
              </a:endParaRPr>
            </a:p>
            <a:p>
              <a:pPr lvl="0"/>
              <a:r>
                <a:rPr lang="en-US" altLang="he-IL" sz="1600" b="1" dirty="0">
                  <a:latin typeface="Calibri" panose="020F0502020204030204" pitchFamily="34" charset="0"/>
                </a:rPr>
                <a:t>   EFL{</a:t>
              </a:r>
            </a:p>
            <a:p>
              <a:pPr lvl="0"/>
              <a:r>
                <a:rPr lang="en-US" altLang="he-IL" sz="1600" b="1" dirty="0">
                  <a:latin typeface="Calibri" panose="020F0502020204030204" pitchFamily="34" charset="0"/>
                </a:rPr>
                <a:t>           for (j = 0; j &lt; </a:t>
              </a:r>
              <a:r>
                <a:rPr lang="en-US" altLang="he-IL" sz="1600" b="1" dirty="0" err="1">
                  <a:latin typeface="Calibri" panose="020F0502020204030204" pitchFamily="34" charset="0"/>
                </a:rPr>
                <a:t>len</a:t>
              </a:r>
              <a:r>
                <a:rPr lang="en-US" altLang="he-IL" sz="1600" b="1" dirty="0">
                  <a:latin typeface="Calibri" panose="020F0502020204030204" pitchFamily="34" charset="0"/>
                </a:rPr>
                <a:t>(</a:t>
              </a:r>
              <a:r>
                <a:rPr lang="en-US" altLang="he-IL" sz="1600" b="1" dirty="0" err="1">
                  <a:latin typeface="Calibri" panose="020F0502020204030204" pitchFamily="34" charset="0"/>
                </a:rPr>
                <a:t>matRow</a:t>
              </a:r>
              <a:r>
                <a:rPr lang="en-US" altLang="he-IL" sz="1600" b="1" dirty="0">
                  <a:latin typeface="Calibri" panose="020F0502020204030204" pitchFamily="34" charset="0"/>
                </a:rPr>
                <a:t>); j = j + 1) {</a:t>
              </a:r>
            </a:p>
            <a:p>
              <a:pPr lvl="0"/>
              <a:r>
                <a:rPr lang="en-US" altLang="he-IL" sz="1600" b="1" dirty="0">
                  <a:latin typeface="Calibri" panose="020F0502020204030204" pitchFamily="34" charset="0"/>
                </a:rPr>
                <a:t>               res[j] =  </a:t>
              </a:r>
              <a:r>
                <a:rPr lang="en-US" altLang="he-IL" sz="1600" b="1" dirty="0" err="1">
                  <a:latin typeface="Calibri" panose="020F0502020204030204" pitchFamily="34" charset="0"/>
                </a:rPr>
                <a:t>matRow</a:t>
              </a:r>
              <a:r>
                <a:rPr lang="en-US" altLang="he-IL" sz="1600" b="1" dirty="0">
                  <a:latin typeface="Calibri" panose="020F0502020204030204" pitchFamily="34" charset="0"/>
                </a:rPr>
                <a:t>[j]*</a:t>
              </a:r>
              <a:r>
                <a:rPr lang="en-US" altLang="he-IL" sz="1600" b="1" dirty="0" err="1">
                  <a:latin typeface="Calibri" panose="020F0502020204030204" pitchFamily="34" charset="0"/>
                </a:rPr>
                <a:t>vec</a:t>
              </a:r>
              <a:r>
                <a:rPr lang="en-US" altLang="he-IL" sz="1600" b="1" dirty="0">
                  <a:latin typeface="Calibri" panose="020F0502020204030204" pitchFamily="34" charset="0"/>
                </a:rPr>
                <a:t>[j] ;</a:t>
              </a:r>
            </a:p>
            <a:p>
              <a:pPr lvl="0"/>
              <a:r>
                <a:rPr lang="en-US" altLang="he-IL" sz="1600" b="1" dirty="0">
                  <a:latin typeface="Calibri" panose="020F0502020204030204" pitchFamily="34" charset="0"/>
                </a:rPr>
                <a:t>           }</a:t>
              </a:r>
            </a:p>
            <a:p>
              <a:pPr lvl="0"/>
              <a:r>
                <a:rPr lang="en-US" altLang="he-IL" sz="1600" b="1" dirty="0">
                  <a:latin typeface="Calibri" panose="020F0502020204030204" pitchFamily="34" charset="0"/>
                </a:rPr>
                <a:t>   }EFL</a:t>
              </a:r>
            </a:p>
            <a:p>
              <a:pPr lvl="0"/>
              <a:r>
                <a:rPr lang="en-US" altLang="he-IL" sz="1600" b="1" dirty="0">
                  <a:latin typeface="Calibri" panose="020F0502020204030204" pitchFamily="34" charset="0"/>
                </a:rPr>
                <a:t>   for item in res:</a:t>
              </a:r>
            </a:p>
            <a:p>
              <a:pPr lvl="0"/>
              <a:r>
                <a:rPr lang="en-US" altLang="he-IL" sz="1600" b="1" dirty="0">
                  <a:latin typeface="Calibri" panose="020F0502020204030204" pitchFamily="34" charset="0"/>
                </a:rPr>
                <a:t>       ret =  ret + item</a:t>
              </a:r>
            </a:p>
            <a:p>
              <a:pPr lvl="0"/>
              <a:r>
                <a:rPr lang="en-US" altLang="he-IL" sz="1600" b="1" dirty="0">
                  <a:latin typeface="Calibri" panose="020F0502020204030204" pitchFamily="34" charset="0"/>
                </a:rPr>
                <a:t>       print "res =", res, "-&gt;",ret</a:t>
              </a:r>
            </a:p>
            <a:p>
              <a:pPr lvl="0"/>
              <a:r>
                <a:rPr lang="en-US" altLang="he-IL" sz="1600" b="1" dirty="0">
                  <a:latin typeface="Calibri" panose="020F0502020204030204" pitchFamily="34" charset="0"/>
                </a:rPr>
                <a:t>       return ret</a:t>
              </a:r>
            </a:p>
            <a:p>
              <a:pPr lvl="0"/>
              <a:endParaRPr lang="en-US" altLang="he-IL" sz="1500" b="1" dirty="0">
                <a:latin typeface="Calibri" panose="020F0502020204030204" pitchFamily="34" charset="0"/>
              </a:endParaRPr>
            </a:p>
            <a:p>
              <a:pPr lvl="0"/>
              <a:endParaRPr lang="en-US" altLang="he-IL" sz="1500" b="1" dirty="0">
                <a:latin typeface="Calibri" panose="020F0502020204030204" pitchFamily="34" charset="0"/>
              </a:endParaRPr>
            </a:p>
            <a:p>
              <a:pPr lvl="0"/>
              <a:endParaRPr lang="en-US" altLang="he-IL" sz="1500" b="1" dirty="0">
                <a:latin typeface="Calibri" panose="020F0502020204030204" pitchFamily="34" charset="0"/>
              </a:endParaRPr>
            </a:p>
            <a:p>
              <a:pPr lvl="0"/>
              <a:r>
                <a:rPr lang="en-US" altLang="he-IL" sz="1600" b="1" dirty="0">
                  <a:latin typeface="Calibri" panose="020F0502020204030204" pitchFamily="34" charset="0"/>
                </a:rPr>
                <a:t>	</a:t>
              </a:r>
            </a:p>
          </p:txBody>
        </p:sp>
        <p:sp>
          <p:nvSpPr>
            <p:cNvPr id="7" name="Rectangle 6"/>
            <p:cNvSpPr/>
            <p:nvPr/>
          </p:nvSpPr>
          <p:spPr>
            <a:xfrm>
              <a:off x="4114800" y="1447800"/>
              <a:ext cx="4267200" cy="4262705"/>
            </a:xfrm>
            <a:prstGeom prst="rect">
              <a:avLst/>
            </a:prstGeom>
            <a:noFill/>
            <a:ln w="12700">
              <a:noFill/>
            </a:ln>
          </p:spPr>
          <p:txBody>
            <a:bodyPr wrap="square">
              <a:spAutoFit/>
            </a:bodyPr>
            <a:lstStyle/>
            <a:p>
              <a:pPr lvl="0"/>
              <a:r>
                <a:rPr lang="en-US" altLang="he-IL" sz="1600" b="1" dirty="0" err="1">
                  <a:latin typeface="Calibri" panose="020F0502020204030204" pitchFamily="34" charset="0"/>
                </a:rPr>
                <a:t>def</a:t>
              </a:r>
              <a:r>
                <a:rPr lang="en-US" altLang="he-IL" sz="1600" b="1" dirty="0">
                  <a:latin typeface="Calibri" panose="020F0502020204030204" pitchFamily="34" charset="0"/>
                </a:rPr>
                <a:t> Main():</a:t>
              </a:r>
            </a:p>
            <a:p>
              <a:pPr lvl="0"/>
              <a:r>
                <a:rPr lang="en-US" altLang="he-IL" sz="1600" b="1" dirty="0">
                  <a:latin typeface="Calibri" panose="020F0502020204030204" pitchFamily="34" charset="0"/>
                </a:rPr>
                <a:t>   mat = [[1,2,3],[4,5,6],[7,8,9]]</a:t>
              </a:r>
            </a:p>
            <a:p>
              <a:pPr lvl="0"/>
              <a:r>
                <a:rPr lang="en-US" altLang="he-IL" sz="1600" b="1" dirty="0">
                  <a:latin typeface="Calibri" panose="020F0502020204030204" pitchFamily="34" charset="0"/>
                </a:rPr>
                <a:t>   </a:t>
              </a:r>
              <a:r>
                <a:rPr lang="en-US" altLang="he-IL" sz="1600" b="1" dirty="0" err="1">
                  <a:latin typeface="Calibri" panose="020F0502020204030204" pitchFamily="34" charset="0"/>
                </a:rPr>
                <a:t>vec</a:t>
              </a:r>
              <a:r>
                <a:rPr lang="en-US" altLang="he-IL" sz="1600" b="1" dirty="0">
                  <a:latin typeface="Calibri" panose="020F0502020204030204" pitchFamily="34" charset="0"/>
                </a:rPr>
                <a:t> = [1,2,3]</a:t>
              </a:r>
            </a:p>
            <a:p>
              <a:pPr lvl="0"/>
              <a:r>
                <a:rPr lang="en-US" altLang="he-IL" sz="1600" b="1" dirty="0">
                  <a:latin typeface="Calibri" panose="020F0502020204030204" pitchFamily="34" charset="0"/>
                </a:rPr>
                <a:t>   print "Multiplying A Matrix And A Vector" </a:t>
              </a:r>
            </a:p>
            <a:p>
              <a:pPr lvl="0"/>
              <a:r>
                <a:rPr lang="en-US" altLang="he-IL" sz="1600" b="1" dirty="0">
                  <a:latin typeface="Calibri" panose="020F0502020204030204" pitchFamily="34" charset="0"/>
                </a:rPr>
                <a:t>   print mat ,"X", </a:t>
              </a:r>
              <a:r>
                <a:rPr lang="en-US" altLang="he-IL" sz="1600" b="1" dirty="0" err="1">
                  <a:latin typeface="Calibri" panose="020F0502020204030204" pitchFamily="34" charset="0"/>
                </a:rPr>
                <a:t>vec</a:t>
              </a:r>
              <a:endParaRPr lang="en-US" altLang="he-IL" sz="1600" b="1" dirty="0">
                <a:latin typeface="Calibri" panose="020F0502020204030204" pitchFamily="34" charset="0"/>
              </a:endParaRPr>
            </a:p>
            <a:p>
              <a:pPr lvl="0"/>
              <a:r>
                <a:rPr lang="en-US" altLang="he-IL" sz="1600" b="1" dirty="0">
                  <a:latin typeface="Calibri" panose="020F0502020204030204" pitchFamily="34" charset="0"/>
                </a:rPr>
                <a:t>   res = [0,0,0]</a:t>
              </a:r>
            </a:p>
            <a:p>
              <a:pPr lvl="0"/>
              <a:r>
                <a:rPr lang="en-US" altLang="he-IL" sz="1600" b="1" dirty="0">
                  <a:latin typeface="Calibri" panose="020F0502020204030204" pitchFamily="34" charset="0"/>
                </a:rPr>
                <a:t>   print "length of mat : ", </a:t>
              </a:r>
              <a:r>
                <a:rPr lang="en-US" altLang="he-IL" sz="1600" b="1" dirty="0" err="1">
                  <a:latin typeface="Calibri" panose="020F0502020204030204" pitchFamily="34" charset="0"/>
                </a:rPr>
                <a:t>len</a:t>
              </a:r>
              <a:r>
                <a:rPr lang="en-US" altLang="he-IL" sz="1600" b="1" dirty="0">
                  <a:latin typeface="Calibri" panose="020F0502020204030204" pitchFamily="34" charset="0"/>
                </a:rPr>
                <a:t>(mat)</a:t>
              </a:r>
            </a:p>
            <a:p>
              <a:pPr lvl="0"/>
              <a:r>
                <a:rPr lang="en-US" altLang="he-IL" sz="1600" b="1" dirty="0">
                  <a:latin typeface="Calibri" panose="020F0502020204030204" pitchFamily="34" charset="0"/>
                </a:rPr>
                <a:t>   EFL{</a:t>
              </a:r>
            </a:p>
            <a:p>
              <a:pPr lvl="0"/>
              <a:r>
                <a:rPr lang="en-US" altLang="he-IL" sz="1600" b="1" dirty="0">
                  <a:latin typeface="Calibri" panose="020F0502020204030204" pitchFamily="34" charset="0"/>
                </a:rPr>
                <a:t>       for (</a:t>
              </a:r>
              <a:r>
                <a:rPr lang="en-US" altLang="he-IL" sz="1600" b="1" dirty="0" err="1">
                  <a:latin typeface="Calibri" panose="020F0502020204030204" pitchFamily="34" charset="0"/>
                </a:rPr>
                <a:t>i</a:t>
              </a:r>
              <a:r>
                <a:rPr lang="en-US" altLang="he-IL" sz="1600" b="1" dirty="0">
                  <a:latin typeface="Calibri" panose="020F0502020204030204" pitchFamily="34" charset="0"/>
                </a:rPr>
                <a:t> = 0; </a:t>
              </a:r>
              <a:r>
                <a:rPr lang="en-US" altLang="he-IL" sz="1600" b="1" dirty="0" err="1">
                  <a:latin typeface="Calibri" panose="020F0502020204030204" pitchFamily="34" charset="0"/>
                </a:rPr>
                <a:t>i</a:t>
              </a:r>
              <a:r>
                <a:rPr lang="en-US" altLang="he-IL" sz="1600" b="1" dirty="0">
                  <a:latin typeface="Calibri" panose="020F0502020204030204" pitchFamily="34" charset="0"/>
                </a:rPr>
                <a:t> &lt; </a:t>
              </a:r>
              <a:r>
                <a:rPr lang="en-US" altLang="he-IL" sz="1600" b="1" dirty="0" err="1">
                  <a:latin typeface="Calibri" panose="020F0502020204030204" pitchFamily="34" charset="0"/>
                </a:rPr>
                <a:t>len</a:t>
              </a:r>
              <a:r>
                <a:rPr lang="en-US" altLang="he-IL" sz="1600" b="1" dirty="0">
                  <a:latin typeface="Calibri" panose="020F0502020204030204" pitchFamily="34" charset="0"/>
                </a:rPr>
                <a:t>(mat); </a:t>
              </a:r>
              <a:r>
                <a:rPr lang="en-US" altLang="he-IL" sz="1600" b="1" dirty="0" err="1">
                  <a:latin typeface="Calibri" panose="020F0502020204030204" pitchFamily="34" charset="0"/>
                </a:rPr>
                <a:t>i</a:t>
              </a:r>
              <a:r>
                <a:rPr lang="en-US" altLang="he-IL" sz="1600" b="1" dirty="0">
                  <a:latin typeface="Calibri" panose="020F0502020204030204" pitchFamily="34" charset="0"/>
                </a:rPr>
                <a:t> = </a:t>
              </a:r>
              <a:r>
                <a:rPr lang="en-US" altLang="he-IL" sz="1600" b="1" dirty="0" err="1">
                  <a:latin typeface="Calibri" panose="020F0502020204030204" pitchFamily="34" charset="0"/>
                </a:rPr>
                <a:t>i</a:t>
              </a:r>
              <a:r>
                <a:rPr lang="en-US" altLang="he-IL" sz="1600" b="1" dirty="0">
                  <a:latin typeface="Calibri" panose="020F0502020204030204" pitchFamily="34" charset="0"/>
                </a:rPr>
                <a:t> + 1) {</a:t>
              </a:r>
            </a:p>
            <a:p>
              <a:pPr lvl="0"/>
              <a:r>
                <a:rPr lang="en-US" altLang="he-IL" sz="1600" b="1" dirty="0">
                  <a:latin typeface="Calibri" panose="020F0502020204030204" pitchFamily="34" charset="0"/>
                </a:rPr>
                <a:t>          res[</a:t>
              </a:r>
              <a:r>
                <a:rPr lang="en-US" altLang="he-IL" sz="1600" b="1" dirty="0" err="1">
                  <a:latin typeface="Calibri" panose="020F0502020204030204" pitchFamily="34" charset="0"/>
                </a:rPr>
                <a:t>i</a:t>
              </a:r>
              <a:r>
                <a:rPr lang="en-US" altLang="he-IL" sz="1600" b="1" dirty="0">
                  <a:latin typeface="Calibri" panose="020F0502020204030204" pitchFamily="34" charset="0"/>
                </a:rPr>
                <a:t>] = </a:t>
              </a:r>
              <a:r>
                <a:rPr lang="en-US" altLang="he-IL" sz="1600" b="1" dirty="0" err="1">
                  <a:latin typeface="Calibri" panose="020F0502020204030204" pitchFamily="34" charset="0"/>
                </a:rPr>
                <a:t>Mult</a:t>
              </a:r>
              <a:r>
                <a:rPr lang="en-US" altLang="he-IL" sz="1600" b="1" dirty="0">
                  <a:latin typeface="Calibri" panose="020F0502020204030204" pitchFamily="34" charset="0"/>
                </a:rPr>
                <a:t>(mat[</a:t>
              </a:r>
              <a:r>
                <a:rPr lang="en-US" altLang="he-IL" sz="1600" b="1" dirty="0" err="1">
                  <a:latin typeface="Calibri" panose="020F0502020204030204" pitchFamily="34" charset="0"/>
                </a:rPr>
                <a:t>i</a:t>
              </a:r>
              <a:r>
                <a:rPr lang="en-US" altLang="he-IL" sz="1600" b="1" dirty="0">
                  <a:latin typeface="Calibri" panose="020F0502020204030204" pitchFamily="34" charset="0"/>
                </a:rPr>
                <a:t>],</a:t>
              </a:r>
              <a:r>
                <a:rPr lang="en-US" altLang="he-IL" sz="1600" b="1" dirty="0" err="1">
                  <a:latin typeface="Calibri" panose="020F0502020204030204" pitchFamily="34" charset="0"/>
                </a:rPr>
                <a:t>vec</a:t>
              </a:r>
              <a:r>
                <a:rPr lang="en-US" altLang="he-IL" sz="1600" b="1" dirty="0">
                  <a:latin typeface="Calibri" panose="020F0502020204030204" pitchFamily="34" charset="0"/>
                </a:rPr>
                <a:t>);</a:t>
              </a:r>
            </a:p>
            <a:p>
              <a:pPr lvl="0"/>
              <a:r>
                <a:rPr lang="en-US" altLang="he-IL" sz="1600" b="1" dirty="0">
                  <a:latin typeface="Calibri" panose="020F0502020204030204" pitchFamily="34" charset="0"/>
                </a:rPr>
                <a:t>       }</a:t>
              </a:r>
            </a:p>
            <a:p>
              <a:pPr lvl="0"/>
              <a:r>
                <a:rPr lang="en-US" altLang="he-IL" sz="1600" b="1" dirty="0">
                  <a:latin typeface="Calibri" panose="020F0502020204030204" pitchFamily="34" charset="0"/>
                </a:rPr>
                <a:t>   }EFL</a:t>
              </a:r>
            </a:p>
            <a:p>
              <a:pPr lvl="0"/>
              <a:r>
                <a:rPr lang="en-US" altLang="he-IL" sz="1600" b="1" dirty="0">
                  <a:latin typeface="Calibri" panose="020F0502020204030204" pitchFamily="34" charset="0"/>
                </a:rPr>
                <a:t>   print "Final result = ", res</a:t>
              </a:r>
            </a:p>
            <a:p>
              <a:pPr lvl="0"/>
              <a:endParaRPr lang="en-US" altLang="he-IL" sz="1600" b="1" dirty="0">
                <a:latin typeface="Calibri" panose="020F0502020204030204" pitchFamily="34" charset="0"/>
              </a:endParaRPr>
            </a:p>
            <a:p>
              <a:pPr lvl="0"/>
              <a:r>
                <a:rPr lang="en-US" altLang="he-IL" sz="1600" b="1" dirty="0">
                  <a:latin typeface="Calibri" panose="020F0502020204030204" pitchFamily="34" charset="0"/>
                </a:rPr>
                <a:t>if __name__ == '__main__': </a:t>
              </a:r>
            </a:p>
            <a:p>
              <a:pPr lvl="0"/>
              <a:r>
                <a:rPr lang="en-US" altLang="he-IL" sz="1600" b="1" dirty="0">
                  <a:latin typeface="Calibri" panose="020F0502020204030204" pitchFamily="34" charset="0"/>
                </a:rPr>
                <a:t>	Main() </a:t>
              </a:r>
            </a:p>
            <a:p>
              <a:pPr lvl="0"/>
              <a:endParaRPr lang="en-US" altLang="he-IL" sz="1500" b="1" dirty="0">
                <a:latin typeface="Calibri" panose="020F0502020204030204" pitchFamily="34" charset="0"/>
              </a:endParaRPr>
            </a:p>
          </p:txBody>
        </p:sp>
      </p:grpSp>
      <p:sp>
        <p:nvSpPr>
          <p:cNvPr id="3" name="Rectangle 2"/>
          <p:cNvSpPr/>
          <p:nvPr/>
        </p:nvSpPr>
        <p:spPr>
          <a:xfrm>
            <a:off x="4267200" y="3352800"/>
            <a:ext cx="3048000" cy="12192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Rectangle 8"/>
          <p:cNvSpPr/>
          <p:nvPr/>
        </p:nvSpPr>
        <p:spPr>
          <a:xfrm>
            <a:off x="571499" y="2647950"/>
            <a:ext cx="3495675" cy="12192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TextBox 5"/>
          <p:cNvSpPr txBox="1"/>
          <p:nvPr/>
        </p:nvSpPr>
        <p:spPr>
          <a:xfrm>
            <a:off x="6649619" y="4777930"/>
            <a:ext cx="1479397" cy="1477328"/>
          </a:xfrm>
          <a:prstGeom prst="rect">
            <a:avLst/>
          </a:prstGeom>
          <a:noFill/>
          <a:ln w="12700">
            <a:solidFill>
              <a:schemeClr val="tx1"/>
            </a:solidFill>
          </a:ln>
        </p:spPr>
        <p:txBody>
          <a:bodyPr wrap="square" rtlCol="1">
            <a:spAutoFit/>
          </a:bodyPr>
          <a:lstStyle/>
          <a:p>
            <a:r>
              <a:rPr lang="en-US" dirty="0">
                <a:solidFill>
                  <a:schemeClr val="tx2">
                    <a:lumMod val="50000"/>
                  </a:schemeClr>
                </a:solidFill>
              </a:rPr>
              <a:t>for-loop “iterating” upon the rows of the matrix.</a:t>
            </a:r>
            <a:endParaRPr lang="he-IL" dirty="0">
              <a:solidFill>
                <a:schemeClr val="tx2">
                  <a:lumMod val="50000"/>
                </a:schemeClr>
              </a:solidFill>
            </a:endParaRPr>
          </a:p>
        </p:txBody>
      </p:sp>
      <p:sp>
        <p:nvSpPr>
          <p:cNvPr id="10" name="TextBox 9"/>
          <p:cNvSpPr txBox="1"/>
          <p:nvPr/>
        </p:nvSpPr>
        <p:spPr>
          <a:xfrm>
            <a:off x="596899" y="4889500"/>
            <a:ext cx="1404936" cy="1477328"/>
          </a:xfrm>
          <a:prstGeom prst="rect">
            <a:avLst/>
          </a:prstGeom>
          <a:noFill/>
          <a:ln w="12700">
            <a:solidFill>
              <a:schemeClr val="tx1"/>
            </a:solidFill>
          </a:ln>
        </p:spPr>
        <p:txBody>
          <a:bodyPr wrap="square" rtlCol="1">
            <a:spAutoFit/>
          </a:bodyPr>
          <a:lstStyle/>
          <a:p>
            <a:r>
              <a:rPr lang="en-US" dirty="0">
                <a:solidFill>
                  <a:schemeClr val="tx2">
                    <a:lumMod val="50000"/>
                  </a:schemeClr>
                </a:solidFill>
              </a:rPr>
              <a:t>for-loop </a:t>
            </a:r>
          </a:p>
          <a:p>
            <a:r>
              <a:rPr lang="en-US" dirty="0">
                <a:solidFill>
                  <a:schemeClr val="tx2">
                    <a:lumMod val="50000"/>
                  </a:schemeClr>
                </a:solidFill>
              </a:rPr>
              <a:t>“iterating” upon the items of a row.</a:t>
            </a:r>
            <a:endParaRPr lang="he-IL" dirty="0">
              <a:solidFill>
                <a:schemeClr val="tx2">
                  <a:lumMod val="50000"/>
                </a:schemeClr>
              </a:solidFill>
            </a:endParaRPr>
          </a:p>
        </p:txBody>
      </p:sp>
      <p:sp>
        <p:nvSpPr>
          <p:cNvPr id="11" name="TextBox 10"/>
          <p:cNvSpPr txBox="1"/>
          <p:nvPr/>
        </p:nvSpPr>
        <p:spPr>
          <a:xfrm>
            <a:off x="2229112" y="5688213"/>
            <a:ext cx="4178901" cy="923330"/>
          </a:xfrm>
          <a:prstGeom prst="rect">
            <a:avLst/>
          </a:prstGeom>
          <a:noFill/>
          <a:ln w="12700">
            <a:solidFill>
              <a:schemeClr val="tx1"/>
            </a:solidFill>
          </a:ln>
        </p:spPr>
        <p:txBody>
          <a:bodyPr wrap="square" rtlCol="1">
            <a:spAutoFit/>
          </a:bodyPr>
          <a:lstStyle/>
          <a:p>
            <a:pPr algn="ctr"/>
            <a:r>
              <a:rPr lang="en-US" b="1" dirty="0">
                <a:solidFill>
                  <a:schemeClr val="tx2">
                    <a:lumMod val="50000"/>
                  </a:schemeClr>
                </a:solidFill>
              </a:rPr>
              <a:t>Actually, we have a  </a:t>
            </a:r>
            <a:r>
              <a:rPr lang="en-US" b="1" i="1" dirty="0">
                <a:solidFill>
                  <a:srgbClr val="C00000"/>
                </a:solidFill>
              </a:rPr>
              <a:t>nesting </a:t>
            </a:r>
            <a:r>
              <a:rPr lang="en-US" b="1" dirty="0"/>
              <a:t>of instances of the </a:t>
            </a:r>
            <a:r>
              <a:rPr lang="en-US" b="1" dirty="0">
                <a:solidFill>
                  <a:srgbClr val="002060"/>
                </a:solidFill>
              </a:rPr>
              <a:t>Master-Worker</a:t>
            </a:r>
            <a:r>
              <a:rPr lang="en-US" b="1" dirty="0">
                <a:solidFill>
                  <a:srgbClr val="C00000"/>
                </a:solidFill>
              </a:rPr>
              <a:t> </a:t>
            </a:r>
            <a:r>
              <a:rPr lang="en-US" b="1" dirty="0"/>
              <a:t>pattern.</a:t>
            </a:r>
            <a:endParaRPr lang="he-IL" dirty="0"/>
          </a:p>
        </p:txBody>
      </p:sp>
    </p:spTree>
    <p:extLst>
      <p:ext uri="{BB962C8B-B14F-4D97-AF65-F5344CB8AC3E}">
        <p14:creationId xmlns:p14="http://schemas.microsoft.com/office/powerpoint/2010/main" val="4035132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685800"/>
          </a:xfrm>
        </p:spPr>
        <p:txBody>
          <a:bodyPr/>
          <a:lstStyle/>
          <a:p>
            <a:r>
              <a:rPr lang="en-US" dirty="0"/>
              <a:t>Conclusions</a:t>
            </a:r>
          </a:p>
        </p:txBody>
      </p:sp>
      <p:sp>
        <p:nvSpPr>
          <p:cNvPr id="3" name="Content Placeholder 2"/>
          <p:cNvSpPr>
            <a:spLocks noGrp="1"/>
          </p:cNvSpPr>
          <p:nvPr>
            <p:ph sz="quarter" idx="1"/>
          </p:nvPr>
        </p:nvSpPr>
        <p:spPr>
          <a:xfrm>
            <a:off x="421943" y="1828800"/>
            <a:ext cx="8077200" cy="3200400"/>
          </a:xfrm>
        </p:spPr>
        <p:txBody>
          <a:bodyPr>
            <a:noAutofit/>
          </a:bodyPr>
          <a:lstStyle/>
          <a:p>
            <a:pPr marL="514350" indent="-514350">
              <a:lnSpc>
                <a:spcPct val="150000"/>
              </a:lnSpc>
              <a:spcBef>
                <a:spcPts val="1200"/>
              </a:spcBef>
              <a:spcAft>
                <a:spcPts val="1800"/>
              </a:spcAft>
              <a:buFont typeface="Wingdings" panose="05000000000000000000" pitchFamily="2" charset="2"/>
              <a:buChar char="ü"/>
            </a:pPr>
            <a:r>
              <a:rPr lang="en-US" dirty="0"/>
              <a:t>Two EFL pre-compilers were implemented. </a:t>
            </a:r>
          </a:p>
          <a:p>
            <a:pPr marL="514350" indent="-514350">
              <a:spcBef>
                <a:spcPts val="1200"/>
              </a:spcBef>
              <a:spcAft>
                <a:spcPts val="1800"/>
              </a:spcAft>
              <a:buFont typeface="Wingdings" panose="05000000000000000000" pitchFamily="2" charset="2"/>
              <a:buChar char="ü"/>
            </a:pPr>
            <a:r>
              <a:rPr lang="en-US" altLang="he-IL" dirty="0"/>
              <a:t>Safe and efficient parallelism has been made possible by the EFL framework.</a:t>
            </a:r>
          </a:p>
          <a:p>
            <a:pPr marL="514350" indent="-514350">
              <a:spcBef>
                <a:spcPts val="1200"/>
              </a:spcBef>
              <a:spcAft>
                <a:spcPts val="1800"/>
              </a:spcAft>
              <a:buFont typeface="Wingdings" panose="05000000000000000000" pitchFamily="2" charset="2"/>
              <a:buChar char="ü"/>
            </a:pPr>
            <a:r>
              <a:rPr lang="en-US" dirty="0"/>
              <a:t>Parallel Design Patterns have been shown to be implementable using EFL</a:t>
            </a:r>
          </a:p>
        </p:txBody>
      </p:sp>
      <p:sp>
        <p:nvSpPr>
          <p:cNvPr id="4" name="Slide Number Placeholder 3"/>
          <p:cNvSpPr>
            <a:spLocks noGrp="1"/>
          </p:cNvSpPr>
          <p:nvPr>
            <p:ph type="sldNum" sz="quarter" idx="15"/>
          </p:nvPr>
        </p:nvSpPr>
        <p:spPr/>
        <p:txBody>
          <a:bodyPr/>
          <a:lstStyle/>
          <a:p>
            <a:fld id="{03E44B9F-71F6-4835-9FFA-F5D7A1BB29B6}" type="slidenum">
              <a:rPr lang="en-US" smtClean="0"/>
              <a:pPr/>
              <a:t>44</a:t>
            </a:fld>
            <a:endParaRPr lang="en-US"/>
          </a:p>
        </p:txBody>
      </p:sp>
    </p:spTree>
    <p:extLst>
      <p:ext uri="{BB962C8B-B14F-4D97-AF65-F5344CB8AC3E}">
        <p14:creationId xmlns:p14="http://schemas.microsoft.com/office/powerpoint/2010/main" val="14796271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762000"/>
          </a:xfrm>
        </p:spPr>
        <p:txBody>
          <a:bodyPr/>
          <a:lstStyle/>
          <a:p>
            <a:r>
              <a:rPr lang="en-US" dirty="0"/>
              <a:t>Further Work</a:t>
            </a:r>
          </a:p>
        </p:txBody>
      </p:sp>
      <p:sp>
        <p:nvSpPr>
          <p:cNvPr id="3" name="Content Placeholder 2"/>
          <p:cNvSpPr>
            <a:spLocks noGrp="1"/>
          </p:cNvSpPr>
          <p:nvPr>
            <p:ph sz="quarter" idx="1"/>
          </p:nvPr>
        </p:nvSpPr>
        <p:spPr>
          <a:xfrm>
            <a:off x="457200" y="1055914"/>
            <a:ext cx="8229600" cy="1295400"/>
          </a:xfrm>
        </p:spPr>
        <p:txBody>
          <a:bodyPr>
            <a:normAutofit lnSpcReduction="10000"/>
          </a:bodyPr>
          <a:lstStyle/>
          <a:p>
            <a:pPr>
              <a:lnSpc>
                <a:spcPct val="170000"/>
              </a:lnSpc>
              <a:spcBef>
                <a:spcPts val="0"/>
              </a:spcBef>
            </a:pPr>
            <a:r>
              <a:rPr lang="en-US" dirty="0"/>
              <a:t>EFL scalability will be tested using a cluster composed of 64 Raspberry-PI processors.</a:t>
            </a:r>
          </a:p>
          <a:p>
            <a:pPr marL="0" indent="0">
              <a:lnSpc>
                <a:spcPct val="170000"/>
              </a:lnSpc>
              <a:spcBef>
                <a:spcPts val="0"/>
              </a:spcBef>
              <a:buNone/>
            </a:pPr>
            <a:endParaRPr lang="en-US" sz="4400" dirty="0">
              <a:solidFill>
                <a:srgbClr val="00B050"/>
              </a:solidFill>
            </a:endParaRPr>
          </a:p>
          <a:p>
            <a:pPr>
              <a:lnSpc>
                <a:spcPct val="170000"/>
              </a:lnSpc>
              <a:spcBef>
                <a:spcPts val="0"/>
              </a:spcBef>
            </a:pPr>
            <a:endParaRPr lang="en-US" sz="3500" dirty="0"/>
          </a:p>
          <a:p>
            <a:pPr marL="514350" indent="-514350">
              <a:spcBef>
                <a:spcPts val="1440"/>
              </a:spcBef>
              <a:buFont typeface="+mj-lt"/>
              <a:buAutoNum type="alphaLcParenR"/>
            </a:pPr>
            <a:endParaRPr lang="en-US" sz="3500" dirty="0"/>
          </a:p>
          <a:p>
            <a:pPr marL="0" indent="0">
              <a:lnSpc>
                <a:spcPct val="150000"/>
              </a:lnSpc>
              <a:spcBef>
                <a:spcPts val="1200"/>
              </a:spcBef>
              <a:buNone/>
            </a:pPr>
            <a:endParaRPr lang="en-US" dirty="0"/>
          </a:p>
          <a:p>
            <a:endParaRPr lang="en-US" dirty="0"/>
          </a:p>
          <a:p>
            <a:endParaRPr lang="en-US" dirty="0"/>
          </a:p>
        </p:txBody>
      </p:sp>
      <p:sp>
        <p:nvSpPr>
          <p:cNvPr id="4" name="Slide Number Placeholder 3"/>
          <p:cNvSpPr>
            <a:spLocks noGrp="1"/>
          </p:cNvSpPr>
          <p:nvPr>
            <p:ph type="sldNum" sz="quarter" idx="15"/>
          </p:nvPr>
        </p:nvSpPr>
        <p:spPr/>
        <p:txBody>
          <a:bodyPr/>
          <a:lstStyle/>
          <a:p>
            <a:fld id="{03E44B9F-71F6-4835-9FFA-F5D7A1BB29B6}" type="slidenum">
              <a:rPr lang="en-US" smtClean="0"/>
              <a:pPr/>
              <a:t>45</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 y="2286000"/>
            <a:ext cx="7696200" cy="4329113"/>
          </a:xfrm>
          <a:prstGeom prst="rect">
            <a:avLst/>
          </a:prstGeom>
        </p:spPr>
      </p:pic>
    </p:spTree>
    <p:extLst>
      <p:ext uri="{BB962C8B-B14F-4D97-AF65-F5344CB8AC3E}">
        <p14:creationId xmlns:p14="http://schemas.microsoft.com/office/powerpoint/2010/main" val="698546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685800"/>
          </a:xfrm>
        </p:spPr>
        <p:txBody>
          <a:bodyPr/>
          <a:lstStyle/>
          <a:p>
            <a:r>
              <a:rPr lang="en-US" dirty="0"/>
              <a:t>Further Work</a:t>
            </a:r>
          </a:p>
        </p:txBody>
      </p:sp>
      <p:sp>
        <p:nvSpPr>
          <p:cNvPr id="3" name="Content Placeholder 2"/>
          <p:cNvSpPr>
            <a:spLocks noGrp="1"/>
          </p:cNvSpPr>
          <p:nvPr>
            <p:ph sz="quarter" idx="1"/>
          </p:nvPr>
        </p:nvSpPr>
        <p:spPr>
          <a:xfrm>
            <a:off x="152400" y="992154"/>
            <a:ext cx="8586216" cy="5103845"/>
          </a:xfrm>
        </p:spPr>
        <p:txBody>
          <a:bodyPr>
            <a:normAutofit fontScale="25000" lnSpcReduction="20000"/>
          </a:bodyPr>
          <a:lstStyle/>
          <a:p>
            <a:pPr>
              <a:lnSpc>
                <a:spcPct val="170000"/>
              </a:lnSpc>
              <a:spcBef>
                <a:spcPts val="0"/>
              </a:spcBef>
            </a:pPr>
            <a:r>
              <a:rPr lang="en-US" sz="9600" dirty="0"/>
              <a:t>EFL curriculum, to teach how to implement serial and parallel algorithms with EFL. </a:t>
            </a:r>
          </a:p>
          <a:p>
            <a:pPr>
              <a:lnSpc>
                <a:spcPct val="170000"/>
              </a:lnSpc>
              <a:spcBef>
                <a:spcPts val="0"/>
              </a:spcBef>
            </a:pPr>
            <a:r>
              <a:rPr lang="en-US" sz="9600" dirty="0"/>
              <a:t>Concurrent Data Structures  implementation using EFL.</a:t>
            </a:r>
          </a:p>
          <a:p>
            <a:pPr>
              <a:lnSpc>
                <a:spcPct val="170000"/>
              </a:lnSpc>
              <a:spcBef>
                <a:spcPts val="0"/>
              </a:spcBef>
            </a:pPr>
            <a:r>
              <a:rPr lang="en-US" sz="9600" dirty="0"/>
              <a:t>Are Purely Functional Data Structures EFL-compatible? </a:t>
            </a:r>
          </a:p>
          <a:p>
            <a:pPr>
              <a:lnSpc>
                <a:spcPct val="170000"/>
              </a:lnSpc>
              <a:spcBef>
                <a:spcPts val="0"/>
              </a:spcBef>
            </a:pPr>
            <a:r>
              <a:rPr lang="en-US" sz="9600" dirty="0"/>
              <a:t>DEEPSAM (a parallel protein structure prediction program) is in the way to be rewritten using EFL and STM (a joint project with Prof. Miroslav </a:t>
            </a:r>
            <a:r>
              <a:rPr lang="en-US" sz="9600" dirty="0" err="1"/>
              <a:t>Popovic</a:t>
            </a:r>
            <a:r>
              <a:rPr lang="en-US" sz="9600" dirty="0"/>
              <a:t>).</a:t>
            </a:r>
          </a:p>
          <a:p>
            <a:pPr marL="0" indent="0">
              <a:lnSpc>
                <a:spcPct val="150000"/>
              </a:lnSpc>
              <a:spcBef>
                <a:spcPts val="1200"/>
              </a:spcBef>
              <a:buNone/>
            </a:pPr>
            <a:endParaRPr lang="en-US" dirty="0"/>
          </a:p>
          <a:p>
            <a:endParaRPr lang="en-US" dirty="0"/>
          </a:p>
          <a:p>
            <a:endParaRPr lang="en-US" dirty="0"/>
          </a:p>
        </p:txBody>
      </p:sp>
      <p:sp>
        <p:nvSpPr>
          <p:cNvPr id="4" name="Slide Number Placeholder 3"/>
          <p:cNvSpPr>
            <a:spLocks noGrp="1"/>
          </p:cNvSpPr>
          <p:nvPr>
            <p:ph type="sldNum" sz="quarter" idx="15"/>
          </p:nvPr>
        </p:nvSpPr>
        <p:spPr/>
        <p:txBody>
          <a:bodyPr/>
          <a:lstStyle/>
          <a:p>
            <a:fld id="{03E44B9F-71F6-4835-9FFA-F5D7A1BB29B6}" type="slidenum">
              <a:rPr lang="en-US" smtClean="0"/>
              <a:pPr/>
              <a:t>46</a:t>
            </a:fld>
            <a:endParaRPr lang="en-US"/>
          </a:p>
        </p:txBody>
      </p:sp>
    </p:spTree>
    <p:extLst>
      <p:ext uri="{BB962C8B-B14F-4D97-AF65-F5344CB8AC3E}">
        <p14:creationId xmlns:p14="http://schemas.microsoft.com/office/powerpoint/2010/main" val="31323240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077200" cy="540258"/>
          </a:xfrm>
        </p:spPr>
        <p:txBody>
          <a:bodyPr>
            <a:normAutofit fontScale="90000"/>
          </a:bodyPr>
          <a:lstStyle/>
          <a:p>
            <a:pPr algn="ctr"/>
            <a:r>
              <a:rPr lang="en-US" sz="4000" b="1" i="1" dirty="0">
                <a:solidFill>
                  <a:srgbClr val="FF0000"/>
                </a:solidFill>
              </a:rPr>
              <a:t>Invitation</a:t>
            </a:r>
          </a:p>
        </p:txBody>
      </p:sp>
      <p:sp>
        <p:nvSpPr>
          <p:cNvPr id="3" name="Content Placeholder 2"/>
          <p:cNvSpPr>
            <a:spLocks noGrp="1"/>
          </p:cNvSpPr>
          <p:nvPr>
            <p:ph sz="quarter" idx="1"/>
          </p:nvPr>
        </p:nvSpPr>
        <p:spPr>
          <a:xfrm>
            <a:off x="381000" y="845058"/>
            <a:ext cx="7924800" cy="5410200"/>
          </a:xfrm>
        </p:spPr>
        <p:txBody>
          <a:bodyPr>
            <a:normAutofit fontScale="25000" lnSpcReduction="20000"/>
          </a:bodyPr>
          <a:lstStyle/>
          <a:p>
            <a:pPr marL="0" indent="0" algn="ctr">
              <a:lnSpc>
                <a:spcPct val="170000"/>
              </a:lnSpc>
              <a:spcBef>
                <a:spcPts val="0"/>
              </a:spcBef>
              <a:spcAft>
                <a:spcPts val="1800"/>
              </a:spcAft>
              <a:buNone/>
            </a:pPr>
            <a:r>
              <a:rPr lang="en-US" sz="11200" b="1" i="1" u="sng" dirty="0">
                <a:solidFill>
                  <a:srgbClr val="FF0000"/>
                </a:solidFill>
              </a:rPr>
              <a:t>We invite you </a:t>
            </a:r>
            <a:r>
              <a:rPr lang="en-US" sz="11200" u="sng" dirty="0"/>
              <a:t>to </a:t>
            </a:r>
            <a:r>
              <a:rPr lang="en-US" sz="11200" b="1" i="1" u="sng" dirty="0">
                <a:solidFill>
                  <a:srgbClr val="002060"/>
                </a:solidFill>
              </a:rPr>
              <a:t>join us </a:t>
            </a:r>
            <a:r>
              <a:rPr lang="en-US" sz="11200" u="sng" dirty="0"/>
              <a:t>to</a:t>
            </a:r>
            <a:r>
              <a:rPr lang="en-US" sz="11200" dirty="0"/>
              <a:t>:</a:t>
            </a:r>
          </a:p>
          <a:p>
            <a:pPr marL="450850" indent="-450850">
              <a:lnSpc>
                <a:spcPct val="170000"/>
              </a:lnSpc>
              <a:spcBef>
                <a:spcPts val="0"/>
              </a:spcBef>
              <a:buFont typeface="+mj-lt"/>
              <a:buAutoNum type="arabicPeriod"/>
            </a:pPr>
            <a:r>
              <a:rPr lang="en-US" sz="9600" b="1" i="1" dirty="0">
                <a:solidFill>
                  <a:srgbClr val="C00000"/>
                </a:solidFill>
              </a:rPr>
              <a:t>Re-design</a:t>
            </a:r>
            <a:r>
              <a:rPr lang="en-US" sz="9600" b="1" dirty="0">
                <a:solidFill>
                  <a:schemeClr val="tx2"/>
                </a:solidFill>
              </a:rPr>
              <a:t> </a:t>
            </a:r>
            <a:r>
              <a:rPr lang="en-US" sz="9600" b="1" dirty="0"/>
              <a:t>EFL </a:t>
            </a:r>
            <a:r>
              <a:rPr lang="en-US" sz="9600" dirty="0"/>
              <a:t>with</a:t>
            </a:r>
            <a:r>
              <a:rPr lang="en-US" sz="9600" b="1" dirty="0"/>
              <a:t> </a:t>
            </a:r>
            <a:r>
              <a:rPr lang="en-US" sz="9600" b="1" i="1" dirty="0">
                <a:solidFill>
                  <a:srgbClr val="C00000"/>
                </a:solidFill>
              </a:rPr>
              <a:t>Python-like</a:t>
            </a:r>
            <a:r>
              <a:rPr lang="en-US" sz="9600" b="1" dirty="0">
                <a:solidFill>
                  <a:srgbClr val="C00000"/>
                </a:solidFill>
              </a:rPr>
              <a:t> </a:t>
            </a:r>
            <a:r>
              <a:rPr lang="en-US" sz="9600" b="1" dirty="0"/>
              <a:t>syntax</a:t>
            </a:r>
            <a:r>
              <a:rPr lang="en-US" sz="9600" dirty="0"/>
              <a:t>. </a:t>
            </a:r>
          </a:p>
          <a:p>
            <a:pPr marL="450850" indent="-450850">
              <a:lnSpc>
                <a:spcPct val="170000"/>
              </a:lnSpc>
              <a:spcBef>
                <a:spcPts val="0"/>
              </a:spcBef>
              <a:buFont typeface="+mj-lt"/>
              <a:buAutoNum type="arabicPeriod"/>
            </a:pPr>
            <a:r>
              <a:rPr lang="en-US" sz="9600" b="1" i="1" dirty="0">
                <a:solidFill>
                  <a:srgbClr val="C00000"/>
                </a:solidFill>
              </a:rPr>
              <a:t>Implement</a:t>
            </a:r>
            <a:r>
              <a:rPr lang="en-US" sz="9600" b="1" i="1" dirty="0">
                <a:solidFill>
                  <a:schemeClr val="tx2"/>
                </a:solidFill>
              </a:rPr>
              <a:t> new versions </a:t>
            </a:r>
            <a:r>
              <a:rPr lang="en-US" sz="9600" dirty="0"/>
              <a:t>of the </a:t>
            </a:r>
            <a:r>
              <a:rPr lang="en-US" sz="9600" b="1" dirty="0"/>
              <a:t>EFL pre-compiler</a:t>
            </a:r>
            <a:r>
              <a:rPr lang="en-US" sz="9600" b="1" i="1" dirty="0">
                <a:solidFill>
                  <a:schemeClr val="accent3">
                    <a:lumMod val="50000"/>
                  </a:schemeClr>
                </a:solidFill>
              </a:rPr>
              <a:t> </a:t>
            </a:r>
            <a:r>
              <a:rPr lang="en-US" sz="9600" dirty="0"/>
              <a:t>for other</a:t>
            </a:r>
            <a:r>
              <a:rPr lang="en-US" sz="9600" b="1" i="1" dirty="0"/>
              <a:t> </a:t>
            </a:r>
            <a:r>
              <a:rPr lang="en-US" sz="9600" b="1" i="1" dirty="0">
                <a:solidFill>
                  <a:schemeClr val="tx2">
                    <a:lumMod val="50000"/>
                  </a:schemeClr>
                </a:solidFill>
              </a:rPr>
              <a:t>parallel programming platforms </a:t>
            </a:r>
            <a:r>
              <a:rPr lang="en-US" sz="9600" dirty="0"/>
              <a:t>and other </a:t>
            </a:r>
            <a:r>
              <a:rPr lang="en-US" sz="9600" b="1" i="1" dirty="0">
                <a:solidFill>
                  <a:schemeClr val="tx2">
                    <a:lumMod val="50000"/>
                  </a:schemeClr>
                </a:solidFill>
              </a:rPr>
              <a:t>host programming languages</a:t>
            </a:r>
            <a:r>
              <a:rPr lang="en-US" sz="9600" dirty="0"/>
              <a:t>.</a:t>
            </a:r>
          </a:p>
          <a:p>
            <a:pPr marL="450850" indent="-450850">
              <a:lnSpc>
                <a:spcPct val="170000"/>
              </a:lnSpc>
              <a:spcBef>
                <a:spcPts val="0"/>
              </a:spcBef>
              <a:buFont typeface="+mj-lt"/>
              <a:buAutoNum type="arabicPeriod"/>
            </a:pPr>
            <a:r>
              <a:rPr lang="en-US" sz="9600" b="1" i="1" dirty="0">
                <a:solidFill>
                  <a:srgbClr val="C00000"/>
                </a:solidFill>
              </a:rPr>
              <a:t>Implement</a:t>
            </a:r>
            <a:r>
              <a:rPr lang="en-US" sz="9600" b="1" i="1" dirty="0">
                <a:solidFill>
                  <a:schemeClr val="tx2">
                    <a:lumMod val="50000"/>
                  </a:schemeClr>
                </a:solidFill>
              </a:rPr>
              <a:t> </a:t>
            </a:r>
            <a:r>
              <a:rPr lang="en-US" sz="9600" b="1" dirty="0">
                <a:solidFill>
                  <a:schemeClr val="tx2">
                    <a:lumMod val="50000"/>
                  </a:schemeClr>
                </a:solidFill>
              </a:rPr>
              <a:t>all</a:t>
            </a:r>
            <a:r>
              <a:rPr lang="en-US" sz="9600" dirty="0"/>
              <a:t> the </a:t>
            </a:r>
            <a:r>
              <a:rPr lang="en-US" sz="9600" b="1" i="1" dirty="0">
                <a:solidFill>
                  <a:schemeClr val="accent2">
                    <a:lumMod val="50000"/>
                  </a:schemeClr>
                </a:solidFill>
              </a:rPr>
              <a:t>Parallel Design Patterns </a:t>
            </a:r>
            <a:r>
              <a:rPr lang="en-US" sz="9600" dirty="0"/>
              <a:t>using </a:t>
            </a:r>
            <a:r>
              <a:rPr lang="en-US" sz="9600" b="1" dirty="0">
                <a:solidFill>
                  <a:schemeClr val="tx2">
                    <a:lumMod val="50000"/>
                  </a:schemeClr>
                </a:solidFill>
              </a:rPr>
              <a:t>EFL</a:t>
            </a:r>
            <a:r>
              <a:rPr lang="en-US" sz="9600" dirty="0">
                <a:solidFill>
                  <a:schemeClr val="tx2">
                    <a:lumMod val="50000"/>
                  </a:schemeClr>
                </a:solidFill>
              </a:rPr>
              <a:t> (are there patterns that cannot be implemented within the EFL framework?)</a:t>
            </a:r>
            <a:r>
              <a:rPr lang="en-US" sz="9600" dirty="0"/>
              <a:t>.</a:t>
            </a:r>
          </a:p>
          <a:p>
            <a:endParaRPr lang="en-US" dirty="0"/>
          </a:p>
          <a:p>
            <a:endParaRPr lang="en-US" dirty="0"/>
          </a:p>
        </p:txBody>
      </p:sp>
      <p:sp>
        <p:nvSpPr>
          <p:cNvPr id="4" name="Slide Number Placeholder 3"/>
          <p:cNvSpPr>
            <a:spLocks noGrp="1"/>
          </p:cNvSpPr>
          <p:nvPr>
            <p:ph type="sldNum" sz="quarter" idx="15"/>
          </p:nvPr>
        </p:nvSpPr>
        <p:spPr/>
        <p:txBody>
          <a:bodyPr/>
          <a:lstStyle/>
          <a:p>
            <a:fld id="{03E44B9F-71F6-4835-9FFA-F5D7A1BB29B6}" type="slidenum">
              <a:rPr lang="en-US" smtClean="0"/>
              <a:pPr/>
              <a:t>47</a:t>
            </a:fld>
            <a:endParaRPr lang="en-US"/>
          </a:p>
        </p:txBody>
      </p:sp>
    </p:spTree>
    <p:extLst>
      <p:ext uri="{BB962C8B-B14F-4D97-AF65-F5344CB8AC3E}">
        <p14:creationId xmlns:p14="http://schemas.microsoft.com/office/powerpoint/2010/main" val="39198834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591437"/>
          </a:xfrm>
        </p:spPr>
        <p:txBody>
          <a:bodyPr/>
          <a:lstStyle/>
          <a:p>
            <a:pPr algn="ctr"/>
            <a:r>
              <a:rPr lang="en-US" dirty="0"/>
              <a:t>The FLEXCOMP LAB Group</a:t>
            </a:r>
          </a:p>
        </p:txBody>
      </p:sp>
      <p:sp>
        <p:nvSpPr>
          <p:cNvPr id="3" name="Content Placeholder 2"/>
          <p:cNvSpPr>
            <a:spLocks noGrp="1"/>
          </p:cNvSpPr>
          <p:nvPr>
            <p:ph sz="quarter" idx="1"/>
          </p:nvPr>
        </p:nvSpPr>
        <p:spPr>
          <a:xfrm>
            <a:off x="304800" y="1600200"/>
            <a:ext cx="8229600" cy="3886200"/>
          </a:xfrm>
        </p:spPr>
        <p:txBody>
          <a:bodyPr>
            <a:normAutofit/>
          </a:bodyPr>
          <a:lstStyle/>
          <a:p>
            <a:pPr marL="0" indent="0">
              <a:spcBef>
                <a:spcPts val="1440"/>
              </a:spcBef>
              <a:buNone/>
            </a:pPr>
            <a:endParaRPr lang="en-US" sz="3500" dirty="0"/>
          </a:p>
          <a:p>
            <a:pPr marL="0" indent="0">
              <a:lnSpc>
                <a:spcPct val="150000"/>
              </a:lnSpc>
              <a:spcBef>
                <a:spcPts val="1200"/>
              </a:spcBef>
              <a:buNone/>
            </a:pPr>
            <a:endParaRPr lang="en-US" dirty="0"/>
          </a:p>
          <a:p>
            <a:endParaRPr lang="en-US" dirty="0"/>
          </a:p>
          <a:p>
            <a:endParaRPr lang="en-US" dirty="0"/>
          </a:p>
        </p:txBody>
      </p:sp>
      <p:sp>
        <p:nvSpPr>
          <p:cNvPr id="4" name="Slide Number Placeholder 3"/>
          <p:cNvSpPr>
            <a:spLocks noGrp="1"/>
          </p:cNvSpPr>
          <p:nvPr>
            <p:ph type="sldNum" sz="quarter" idx="15"/>
          </p:nvPr>
        </p:nvSpPr>
        <p:spPr/>
        <p:txBody>
          <a:bodyPr/>
          <a:lstStyle/>
          <a:p>
            <a:fld id="{03E44B9F-71F6-4835-9FFA-F5D7A1BB29B6}" type="slidenum">
              <a:rPr lang="en-US" smtClean="0"/>
              <a:pPr/>
              <a:t>48</a:t>
            </a:fld>
            <a:endParaRPr lang="en-US"/>
          </a:p>
        </p:txBody>
      </p:sp>
      <p:grpSp>
        <p:nvGrpSpPr>
          <p:cNvPr id="14" name="Group 13"/>
          <p:cNvGrpSpPr/>
          <p:nvPr/>
        </p:nvGrpSpPr>
        <p:grpSpPr>
          <a:xfrm>
            <a:off x="239240" y="1998440"/>
            <a:ext cx="4582167" cy="2000548"/>
            <a:chOff x="152473" y="1424389"/>
            <a:chExt cx="4582167" cy="2000548"/>
          </a:xfrm>
        </p:grpSpPr>
        <p:sp>
          <p:nvSpPr>
            <p:cNvPr id="5" name="Text Box 510"/>
            <p:cNvSpPr txBox="1">
              <a:spLocks noChangeArrowheads="1"/>
            </p:cNvSpPr>
            <p:nvPr/>
          </p:nvSpPr>
          <p:spPr bwMode="auto">
            <a:xfrm>
              <a:off x="152473" y="1916832"/>
              <a:ext cx="4582167" cy="150810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635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rtl="0"/>
              <a:r>
                <a:rPr lang="en-US" sz="2200" dirty="0"/>
                <a:t>M. Goldstein </a:t>
              </a:r>
            </a:p>
            <a:p>
              <a:pPr algn="l" rtl="0"/>
              <a:r>
                <a:rPr lang="en-US" sz="2200" dirty="0"/>
                <a:t>D. Dayan</a:t>
              </a:r>
            </a:p>
            <a:p>
              <a:pPr algn="l" rtl="0"/>
              <a:r>
                <a:rPr lang="en-US" sz="2200" dirty="0"/>
                <a:t>R. B. </a:t>
              </a:r>
              <a:r>
                <a:rPr lang="en-US" sz="2200" dirty="0" err="1"/>
                <a:t>Yehezkael</a:t>
              </a:r>
              <a:endParaRPr lang="en-US" sz="2200" dirty="0"/>
            </a:p>
            <a:p>
              <a:pPr algn="l" rtl="0"/>
              <a:r>
                <a:rPr lang="en-US" sz="2200" dirty="0"/>
                <a:t>Sh. Mizrahi</a:t>
              </a:r>
              <a:r>
                <a:rPr lang="en-US" sz="2600" b="1" dirty="0">
                  <a:latin typeface="Comic Sans MS" pitchFamily="66" charset="0"/>
                </a:rPr>
                <a:t> </a:t>
              </a:r>
            </a:p>
          </p:txBody>
        </p:sp>
        <p:sp>
          <p:nvSpPr>
            <p:cNvPr id="7" name="Text Box 510"/>
            <p:cNvSpPr txBox="1">
              <a:spLocks noChangeArrowheads="1"/>
            </p:cNvSpPr>
            <p:nvPr/>
          </p:nvSpPr>
          <p:spPr bwMode="auto">
            <a:xfrm>
              <a:off x="179977" y="1424389"/>
              <a:ext cx="2557259" cy="55399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635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rtl="0">
                <a:spcBef>
                  <a:spcPts val="1440"/>
                </a:spcBef>
              </a:pPr>
              <a:r>
                <a:rPr lang="en-US" sz="3000" cap="small" dirty="0">
                  <a:solidFill>
                    <a:schemeClr val="tx2"/>
                  </a:solidFill>
                  <a:latin typeface="+mj-lt"/>
                  <a:ea typeface="+mj-ea"/>
                  <a:cs typeface="+mj-cs"/>
                </a:rPr>
                <a:t>Faculty</a:t>
              </a:r>
            </a:p>
          </p:txBody>
        </p:sp>
      </p:grpSp>
      <p:grpSp>
        <p:nvGrpSpPr>
          <p:cNvPr id="12" name="Group 11"/>
          <p:cNvGrpSpPr/>
          <p:nvPr/>
        </p:nvGrpSpPr>
        <p:grpSpPr>
          <a:xfrm>
            <a:off x="4886967" y="1910890"/>
            <a:ext cx="3668015" cy="3531204"/>
            <a:chOff x="4415952" y="1465507"/>
            <a:chExt cx="3668015" cy="3531204"/>
          </a:xfrm>
        </p:grpSpPr>
        <p:sp>
          <p:nvSpPr>
            <p:cNvPr id="6" name="Text Box 510"/>
            <p:cNvSpPr txBox="1">
              <a:spLocks noChangeArrowheads="1"/>
            </p:cNvSpPr>
            <p:nvPr/>
          </p:nvSpPr>
          <p:spPr bwMode="auto">
            <a:xfrm>
              <a:off x="4415952" y="1857390"/>
              <a:ext cx="3668015" cy="3139321"/>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635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he-IL" sz="2200" dirty="0"/>
                <a:t>D. </a:t>
              </a:r>
              <a:r>
                <a:rPr lang="en-US" altLang="he-IL" sz="2200" dirty="0" err="1"/>
                <a:t>Berlowitz</a:t>
              </a:r>
              <a:r>
                <a:rPr lang="en-US" altLang="he-IL" sz="2200" dirty="0"/>
                <a:t> (past)</a:t>
              </a:r>
            </a:p>
            <a:p>
              <a:r>
                <a:rPr lang="en-US" altLang="he-IL" sz="2200" dirty="0"/>
                <a:t>O. </a:t>
              </a:r>
              <a:r>
                <a:rPr lang="en-US" altLang="he-IL" sz="2200" dirty="0" err="1"/>
                <a:t>Berlowitz</a:t>
              </a:r>
              <a:r>
                <a:rPr lang="en-US" altLang="he-IL" sz="2200" dirty="0"/>
                <a:t> (past)</a:t>
              </a:r>
            </a:p>
            <a:p>
              <a:r>
                <a:rPr lang="en-US" altLang="he-IL" sz="2200" dirty="0"/>
                <a:t>M. Rabin (past)</a:t>
              </a:r>
            </a:p>
            <a:p>
              <a:r>
                <a:rPr lang="en-US" sz="2200" dirty="0"/>
                <a:t>M. Nagar (past)</a:t>
              </a:r>
            </a:p>
            <a:p>
              <a:r>
                <a:rPr lang="en-US" sz="2200" dirty="0"/>
                <a:t>D. </a:t>
              </a:r>
              <a:r>
                <a:rPr lang="en-US" sz="2200" dirty="0" err="1"/>
                <a:t>Soudry</a:t>
              </a:r>
              <a:r>
                <a:rPr lang="en-US" sz="2200" dirty="0"/>
                <a:t> (past)</a:t>
              </a:r>
            </a:p>
            <a:p>
              <a:r>
                <a:rPr lang="en-US" sz="2200" dirty="0"/>
                <a:t>E. </a:t>
              </a:r>
              <a:r>
                <a:rPr lang="en-US" sz="2200" dirty="0" err="1"/>
                <a:t>Bosni</a:t>
              </a:r>
              <a:r>
                <a:rPr lang="en-US" sz="2200" dirty="0"/>
                <a:t>-Levy</a:t>
              </a:r>
            </a:p>
            <a:p>
              <a:r>
                <a:rPr lang="en-US" sz="2200" dirty="0"/>
                <a:t>M. </a:t>
              </a:r>
              <a:r>
                <a:rPr lang="en-US" sz="2200" dirty="0" err="1"/>
                <a:t>Naaman</a:t>
              </a:r>
            </a:p>
            <a:p>
              <a:r>
                <a:rPr lang="en-US" sz="2200" dirty="0"/>
                <a:t>E. Lax (past)</a:t>
              </a:r>
            </a:p>
            <a:p>
              <a:r>
                <a:rPr lang="en-US" sz="2200" dirty="0"/>
                <a:t>R. </a:t>
              </a:r>
              <a:r>
                <a:rPr lang="en-US" sz="2200" dirty="0" err="1"/>
                <a:t>Attia</a:t>
              </a:r>
              <a:r>
                <a:rPr lang="en-US" sz="2200" dirty="0"/>
                <a:t> (past)</a:t>
              </a:r>
            </a:p>
          </p:txBody>
        </p:sp>
        <p:sp>
          <p:nvSpPr>
            <p:cNvPr id="8" name="Text Box 510"/>
            <p:cNvSpPr txBox="1">
              <a:spLocks noChangeArrowheads="1"/>
            </p:cNvSpPr>
            <p:nvPr/>
          </p:nvSpPr>
          <p:spPr bwMode="auto">
            <a:xfrm>
              <a:off x="4427984" y="1465507"/>
              <a:ext cx="2912487" cy="55399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635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1440"/>
                </a:spcBef>
              </a:pPr>
              <a:r>
                <a:rPr lang="en-US" sz="3000" cap="small" dirty="0">
                  <a:solidFill>
                    <a:schemeClr val="tx2"/>
                  </a:solidFill>
                  <a:latin typeface="+mj-lt"/>
                  <a:ea typeface="+mj-ea"/>
                  <a:cs typeface="+mj-cs"/>
                </a:rPr>
                <a:t>Students </a:t>
              </a:r>
            </a:p>
          </p:txBody>
        </p:sp>
      </p:grpSp>
      <p:grpSp>
        <p:nvGrpSpPr>
          <p:cNvPr id="9" name="Group 8"/>
          <p:cNvGrpSpPr/>
          <p:nvPr/>
        </p:nvGrpSpPr>
        <p:grpSpPr>
          <a:xfrm>
            <a:off x="152473" y="5165095"/>
            <a:ext cx="6068424" cy="1352036"/>
            <a:chOff x="179977" y="3907546"/>
            <a:chExt cx="2858467" cy="1352036"/>
          </a:xfrm>
        </p:grpSpPr>
        <p:sp>
          <p:nvSpPr>
            <p:cNvPr id="10" name="Text Box 510"/>
            <p:cNvSpPr txBox="1">
              <a:spLocks noChangeArrowheads="1"/>
            </p:cNvSpPr>
            <p:nvPr/>
          </p:nvSpPr>
          <p:spPr bwMode="auto">
            <a:xfrm>
              <a:off x="184690" y="4490141"/>
              <a:ext cx="2587111" cy="769441"/>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635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rtl="0"/>
              <a:r>
                <a:rPr lang="en-US" sz="2200" dirty="0"/>
                <a:t>M. </a:t>
              </a:r>
              <a:r>
                <a:rPr lang="en-US" sz="2200" dirty="0" err="1"/>
                <a:t>Popovic</a:t>
              </a:r>
              <a:r>
                <a:rPr lang="en-US" sz="2200" dirty="0"/>
                <a:t> (Novi-Sad University, Serbia) </a:t>
              </a:r>
            </a:p>
          </p:txBody>
        </p:sp>
        <p:sp>
          <p:nvSpPr>
            <p:cNvPr id="11" name="Text Box 510"/>
            <p:cNvSpPr txBox="1">
              <a:spLocks noChangeArrowheads="1"/>
            </p:cNvSpPr>
            <p:nvPr/>
          </p:nvSpPr>
          <p:spPr bwMode="auto">
            <a:xfrm>
              <a:off x="179977" y="3907546"/>
              <a:ext cx="2858467" cy="55399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635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rtl="0">
                <a:spcBef>
                  <a:spcPts val="1440"/>
                </a:spcBef>
              </a:pPr>
              <a:r>
                <a:rPr lang="en-US" sz="3000" cap="small" dirty="0">
                  <a:solidFill>
                    <a:schemeClr val="tx2"/>
                  </a:solidFill>
                  <a:latin typeface="+mj-lt"/>
                  <a:ea typeface="+mj-ea"/>
                  <a:cs typeface="+mj-cs"/>
                </a:rPr>
                <a:t>Research Partner</a:t>
              </a:r>
            </a:p>
          </p:txBody>
        </p:sp>
      </p:grpSp>
      <p:sp>
        <p:nvSpPr>
          <p:cNvPr id="13" name="TextBox 12"/>
          <p:cNvSpPr txBox="1"/>
          <p:nvPr/>
        </p:nvSpPr>
        <p:spPr>
          <a:xfrm>
            <a:off x="1524000" y="1044505"/>
            <a:ext cx="5333999" cy="461665"/>
          </a:xfrm>
          <a:prstGeom prst="rect">
            <a:avLst/>
          </a:prstGeom>
          <a:noFill/>
        </p:spPr>
        <p:txBody>
          <a:bodyPr wrap="square" rtlCol="1">
            <a:spAutoFit/>
          </a:bodyPr>
          <a:lstStyle/>
          <a:p>
            <a:pPr algn="ctr"/>
            <a:r>
              <a:rPr lang="en-US" sz="2400" b="1" dirty="0">
                <a:solidFill>
                  <a:srgbClr val="FF0000"/>
                </a:solidFill>
              </a:rPr>
              <a:t>http://flexcomp.jct.ac.il</a:t>
            </a:r>
            <a:endParaRPr lang="he-IL" sz="2400" b="1" dirty="0">
              <a:solidFill>
                <a:srgbClr val="FF0000"/>
              </a:solidFill>
            </a:endParaRPr>
          </a:p>
        </p:txBody>
      </p:sp>
    </p:spTree>
    <p:extLst>
      <p:ext uri="{BB962C8B-B14F-4D97-AF65-F5344CB8AC3E}">
        <p14:creationId xmlns:p14="http://schemas.microsoft.com/office/powerpoint/2010/main" val="32058264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03E44B9F-71F6-4835-9FFA-F5D7A1BB29B6}" type="slidenum">
              <a:rPr lang="en-US" smtClean="0"/>
              <a:pPr/>
              <a:t>49</a:t>
            </a:fld>
            <a:endParaRPr lang="en-US"/>
          </a:p>
        </p:txBody>
      </p:sp>
      <p:sp>
        <p:nvSpPr>
          <p:cNvPr id="12" name="TextBox 11"/>
          <p:cNvSpPr txBox="1"/>
          <p:nvPr/>
        </p:nvSpPr>
        <p:spPr>
          <a:xfrm>
            <a:off x="4191000" y="4609575"/>
            <a:ext cx="4953000" cy="954107"/>
          </a:xfrm>
          <a:prstGeom prst="rect">
            <a:avLst/>
          </a:prstGeom>
          <a:noFill/>
        </p:spPr>
        <p:txBody>
          <a:bodyPr wrap="square" rtlCol="1">
            <a:spAutoFit/>
          </a:bodyPr>
          <a:lstStyle/>
          <a:p>
            <a:pPr algn="ctr"/>
            <a:r>
              <a:rPr lang="en-US" sz="2800" b="1" dirty="0">
                <a:solidFill>
                  <a:srgbClr val="002060"/>
                </a:solidFill>
              </a:rPr>
              <a:t>Jerusalem </a:t>
            </a:r>
          </a:p>
          <a:p>
            <a:pPr algn="ctr"/>
            <a:r>
              <a:rPr lang="en-US" sz="2800" b="1" dirty="0">
                <a:solidFill>
                  <a:srgbClr val="002060"/>
                </a:solidFill>
              </a:rPr>
              <a:t>College of Technology</a:t>
            </a:r>
            <a:endParaRPr lang="he-IL" sz="2800" b="1" dirty="0">
              <a:solidFill>
                <a:srgbClr val="00206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664230"/>
            <a:ext cx="4267199" cy="284479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9868" y="298979"/>
            <a:ext cx="4580732" cy="3053821"/>
          </a:xfrm>
          <a:prstGeom prst="rect">
            <a:avLst/>
          </a:prstGeom>
        </p:spPr>
      </p:pic>
      <p:sp>
        <p:nvSpPr>
          <p:cNvPr id="11" name="TextBox 10"/>
          <p:cNvSpPr txBox="1"/>
          <p:nvPr/>
        </p:nvSpPr>
        <p:spPr>
          <a:xfrm>
            <a:off x="304800" y="1459768"/>
            <a:ext cx="3505200" cy="954107"/>
          </a:xfrm>
          <a:prstGeom prst="rect">
            <a:avLst/>
          </a:prstGeom>
          <a:noFill/>
        </p:spPr>
        <p:txBody>
          <a:bodyPr wrap="square" rtlCol="1">
            <a:spAutoFit/>
          </a:bodyPr>
          <a:lstStyle/>
          <a:p>
            <a:pPr algn="ctr"/>
            <a:r>
              <a:rPr lang="en-US" sz="2800" b="1" dirty="0">
                <a:solidFill>
                  <a:srgbClr val="002060"/>
                </a:solidFill>
              </a:rPr>
              <a:t>Lev </a:t>
            </a:r>
          </a:p>
          <a:p>
            <a:pPr algn="ctr"/>
            <a:r>
              <a:rPr lang="en-US" sz="2800" b="1" dirty="0">
                <a:solidFill>
                  <a:srgbClr val="002060"/>
                </a:solidFill>
              </a:rPr>
              <a:t>Academic Center </a:t>
            </a:r>
          </a:p>
        </p:txBody>
      </p:sp>
    </p:spTree>
    <p:extLst>
      <p:ext uri="{BB962C8B-B14F-4D97-AF65-F5344CB8AC3E}">
        <p14:creationId xmlns:p14="http://schemas.microsoft.com/office/powerpoint/2010/main" val="2372274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EFL Programming Model</a:t>
            </a:r>
          </a:p>
        </p:txBody>
      </p:sp>
      <p:sp>
        <p:nvSpPr>
          <p:cNvPr id="3" name="Content Placeholder 2"/>
          <p:cNvSpPr>
            <a:spLocks noGrp="1"/>
          </p:cNvSpPr>
          <p:nvPr>
            <p:ph sz="quarter" idx="1"/>
          </p:nvPr>
        </p:nvSpPr>
        <p:spPr>
          <a:xfrm>
            <a:off x="457200" y="1600200"/>
            <a:ext cx="8077200" cy="3886200"/>
          </a:xfrm>
        </p:spPr>
        <p:txBody>
          <a:bodyPr>
            <a:normAutofit fontScale="92500" lnSpcReduction="10000"/>
          </a:bodyPr>
          <a:lstStyle/>
          <a:p>
            <a:pPr marL="0" indent="0" algn="just">
              <a:spcBef>
                <a:spcPts val="0"/>
              </a:spcBef>
              <a:buNone/>
            </a:pPr>
            <a:r>
              <a:rPr lang="en-US" b="1" dirty="0"/>
              <a:t>… </a:t>
            </a:r>
            <a:r>
              <a:rPr lang="en-US" b="1" dirty="0">
                <a:solidFill>
                  <a:srgbClr val="0070C0"/>
                </a:solidFill>
              </a:rPr>
              <a:t>host language </a:t>
            </a:r>
            <a:r>
              <a:rPr lang="en-US" b="1" dirty="0">
                <a:solidFill>
                  <a:srgbClr val="FF0000"/>
                </a:solidFill>
              </a:rPr>
              <a:t>sequential </a:t>
            </a:r>
            <a:r>
              <a:rPr lang="en-US" b="1" dirty="0">
                <a:solidFill>
                  <a:srgbClr val="0070C0"/>
                </a:solidFill>
              </a:rPr>
              <a:t>code </a:t>
            </a:r>
            <a:r>
              <a:rPr lang="en-US" b="1" dirty="0"/>
              <a:t>…</a:t>
            </a:r>
          </a:p>
          <a:p>
            <a:pPr marL="0" indent="0" algn="just">
              <a:spcBef>
                <a:spcPts val="0"/>
              </a:spcBef>
              <a:buNone/>
            </a:pPr>
            <a:endParaRPr lang="en-US" b="1" dirty="0"/>
          </a:p>
          <a:p>
            <a:pPr marL="0" indent="0" algn="just">
              <a:spcBef>
                <a:spcPts val="0"/>
              </a:spcBef>
              <a:buNone/>
            </a:pPr>
            <a:r>
              <a:rPr lang="en-US" b="1" dirty="0">
                <a:latin typeface="Comic Sans MS" panose="030F0702030302020204" pitchFamily="66" charset="0"/>
              </a:rPr>
              <a:t>EFL{</a:t>
            </a:r>
          </a:p>
          <a:p>
            <a:pPr marL="0" indent="0" algn="just">
              <a:spcBef>
                <a:spcPts val="0"/>
              </a:spcBef>
              <a:buNone/>
            </a:pPr>
            <a:r>
              <a:rPr lang="en-US" b="1" dirty="0">
                <a:latin typeface="Comic Sans MS" panose="030F0702030302020204" pitchFamily="66" charset="0"/>
              </a:rPr>
              <a:t>if (a &gt; b) {</a:t>
            </a:r>
          </a:p>
          <a:p>
            <a:pPr marL="0" indent="0" algn="just">
              <a:spcBef>
                <a:spcPts val="0"/>
              </a:spcBef>
              <a:buNone/>
            </a:pPr>
            <a:r>
              <a:rPr lang="en-US" b="1" dirty="0">
                <a:latin typeface="Comic Sans MS" panose="030F0702030302020204" pitchFamily="66" charset="0"/>
              </a:rPr>
              <a:t>	x = f(a);		</a:t>
            </a:r>
          </a:p>
          <a:p>
            <a:pPr marL="0" indent="0" algn="just">
              <a:spcBef>
                <a:spcPts val="0"/>
              </a:spcBef>
              <a:buNone/>
            </a:pPr>
            <a:r>
              <a:rPr lang="en-US" b="1" dirty="0">
                <a:latin typeface="Comic Sans MS" panose="030F0702030302020204" pitchFamily="66" charset="0"/>
              </a:rPr>
              <a:t>} else {		 </a:t>
            </a:r>
          </a:p>
          <a:p>
            <a:pPr marL="0" indent="0" algn="just">
              <a:spcBef>
                <a:spcPts val="0"/>
              </a:spcBef>
              <a:buNone/>
            </a:pPr>
            <a:r>
              <a:rPr lang="en-US" b="1" dirty="0">
                <a:latin typeface="Comic Sans MS" panose="030F0702030302020204" pitchFamily="66" charset="0"/>
              </a:rPr>
              <a:t>	y = f(a);	 </a:t>
            </a:r>
          </a:p>
          <a:p>
            <a:pPr marL="0" indent="0" algn="just">
              <a:spcBef>
                <a:spcPts val="0"/>
              </a:spcBef>
              <a:buNone/>
            </a:pPr>
            <a:r>
              <a:rPr lang="en-US" b="1" dirty="0">
                <a:latin typeface="Comic Sans MS" panose="030F0702030302020204" pitchFamily="66" charset="0"/>
              </a:rPr>
              <a:t>}</a:t>
            </a:r>
          </a:p>
          <a:p>
            <a:pPr marL="0" indent="0" algn="just">
              <a:spcBef>
                <a:spcPts val="0"/>
              </a:spcBef>
              <a:buNone/>
            </a:pPr>
            <a:r>
              <a:rPr lang="en-US" b="1" dirty="0">
                <a:latin typeface="Comic Sans MS" panose="030F0702030302020204" pitchFamily="66" charset="0"/>
              </a:rPr>
              <a:t>z = g(b);</a:t>
            </a:r>
          </a:p>
          <a:p>
            <a:pPr marL="0" indent="0" algn="just">
              <a:spcBef>
                <a:spcPts val="0"/>
              </a:spcBef>
              <a:buNone/>
            </a:pPr>
            <a:r>
              <a:rPr lang="en-US" b="1" dirty="0">
                <a:latin typeface="Comic Sans MS" panose="030F0702030302020204" pitchFamily="66" charset="0"/>
              </a:rPr>
              <a:t>}EFL</a:t>
            </a:r>
          </a:p>
          <a:p>
            <a:pPr marL="0" indent="0" algn="just">
              <a:spcBef>
                <a:spcPts val="0"/>
              </a:spcBef>
              <a:buNone/>
            </a:pPr>
            <a:endParaRPr lang="en-US" b="1" dirty="0"/>
          </a:p>
          <a:p>
            <a:pPr marL="0" indent="0" algn="just">
              <a:spcBef>
                <a:spcPts val="0"/>
              </a:spcBef>
              <a:buNone/>
            </a:pPr>
            <a:r>
              <a:rPr lang="en-US" b="1" dirty="0"/>
              <a:t>… </a:t>
            </a:r>
            <a:r>
              <a:rPr lang="en-US" b="1" dirty="0">
                <a:solidFill>
                  <a:srgbClr val="0070C0"/>
                </a:solidFill>
              </a:rPr>
              <a:t>host language</a:t>
            </a:r>
            <a:r>
              <a:rPr lang="en-US" b="1" dirty="0">
                <a:solidFill>
                  <a:srgbClr val="FF0000"/>
                </a:solidFill>
              </a:rPr>
              <a:t> sequential </a:t>
            </a:r>
            <a:r>
              <a:rPr lang="en-US" b="1" dirty="0">
                <a:solidFill>
                  <a:srgbClr val="0070C0"/>
                </a:solidFill>
              </a:rPr>
              <a:t>code </a:t>
            </a:r>
            <a:r>
              <a:rPr lang="en-US" b="1" dirty="0"/>
              <a:t>…</a:t>
            </a:r>
          </a:p>
          <a:p>
            <a:pPr marL="0" indent="0">
              <a:lnSpc>
                <a:spcPct val="150000"/>
              </a:lnSpc>
              <a:spcBef>
                <a:spcPts val="1200"/>
              </a:spcBef>
              <a:buNone/>
            </a:pPr>
            <a:endParaRPr lang="en-US" dirty="0"/>
          </a:p>
          <a:p>
            <a:endParaRPr lang="en-US" dirty="0"/>
          </a:p>
          <a:p>
            <a:endParaRPr lang="en-US" dirty="0"/>
          </a:p>
        </p:txBody>
      </p:sp>
      <p:sp>
        <p:nvSpPr>
          <p:cNvPr id="4" name="Slide Number Placeholder 3"/>
          <p:cNvSpPr>
            <a:spLocks noGrp="1"/>
          </p:cNvSpPr>
          <p:nvPr>
            <p:ph type="sldNum" sz="quarter" idx="15"/>
          </p:nvPr>
        </p:nvSpPr>
        <p:spPr/>
        <p:txBody>
          <a:bodyPr/>
          <a:lstStyle/>
          <a:p>
            <a:fld id="{03E44B9F-71F6-4835-9FFA-F5D7A1BB29B6}" type="slidenum">
              <a:rPr lang="en-US" smtClean="0"/>
              <a:pPr/>
              <a:t>5</a:t>
            </a:fld>
            <a:endParaRPr lang="en-US"/>
          </a:p>
        </p:txBody>
      </p:sp>
    </p:spTree>
    <p:extLst>
      <p:ext uri="{BB962C8B-B14F-4D97-AF65-F5344CB8AC3E}">
        <p14:creationId xmlns:p14="http://schemas.microsoft.com/office/powerpoint/2010/main" val="3097545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EFL Programming Model</a:t>
            </a:r>
          </a:p>
        </p:txBody>
      </p:sp>
      <p:sp>
        <p:nvSpPr>
          <p:cNvPr id="3" name="Content Placeholder 2"/>
          <p:cNvSpPr>
            <a:spLocks noGrp="1"/>
          </p:cNvSpPr>
          <p:nvPr>
            <p:ph sz="quarter" idx="1"/>
          </p:nvPr>
        </p:nvSpPr>
        <p:spPr>
          <a:xfrm>
            <a:off x="457200" y="1600200"/>
            <a:ext cx="8077200" cy="3886200"/>
          </a:xfrm>
        </p:spPr>
        <p:txBody>
          <a:bodyPr>
            <a:normAutofit fontScale="92500" lnSpcReduction="10000"/>
          </a:bodyPr>
          <a:lstStyle/>
          <a:p>
            <a:pPr marL="0" indent="0" algn="just">
              <a:spcBef>
                <a:spcPts val="0"/>
              </a:spcBef>
              <a:buNone/>
            </a:pPr>
            <a:r>
              <a:rPr lang="en-US" b="1" dirty="0"/>
              <a:t>… </a:t>
            </a:r>
            <a:r>
              <a:rPr lang="en-US" b="1" dirty="0">
                <a:solidFill>
                  <a:srgbClr val="0070C0"/>
                </a:solidFill>
              </a:rPr>
              <a:t>host language </a:t>
            </a:r>
            <a:r>
              <a:rPr lang="en-US" b="1" dirty="0">
                <a:solidFill>
                  <a:srgbClr val="FF0000"/>
                </a:solidFill>
              </a:rPr>
              <a:t>sequential </a:t>
            </a:r>
            <a:r>
              <a:rPr lang="en-US" b="1" dirty="0">
                <a:solidFill>
                  <a:srgbClr val="0070C0"/>
                </a:solidFill>
              </a:rPr>
              <a:t>code </a:t>
            </a:r>
            <a:r>
              <a:rPr lang="en-US" b="1" dirty="0"/>
              <a:t>…</a:t>
            </a:r>
          </a:p>
          <a:p>
            <a:pPr marL="0" indent="0" algn="just">
              <a:spcBef>
                <a:spcPts val="0"/>
              </a:spcBef>
              <a:buNone/>
            </a:pPr>
            <a:endParaRPr lang="en-US" b="1" dirty="0"/>
          </a:p>
          <a:p>
            <a:pPr marL="0" indent="0" algn="just">
              <a:spcBef>
                <a:spcPts val="0"/>
              </a:spcBef>
              <a:buNone/>
            </a:pPr>
            <a:r>
              <a:rPr lang="en-US" b="1" dirty="0">
                <a:latin typeface="Comic Sans MS" panose="030F0702030302020204" pitchFamily="66" charset="0"/>
              </a:rPr>
              <a:t>EFL{</a:t>
            </a:r>
          </a:p>
          <a:p>
            <a:pPr marL="0" indent="0" algn="just">
              <a:spcBef>
                <a:spcPts val="0"/>
              </a:spcBef>
              <a:buNone/>
            </a:pPr>
            <a:r>
              <a:rPr lang="en-US" b="1" dirty="0">
                <a:latin typeface="Comic Sans MS" panose="030F0702030302020204" pitchFamily="66" charset="0"/>
              </a:rPr>
              <a:t>if (a &gt; b) {</a:t>
            </a:r>
          </a:p>
          <a:p>
            <a:pPr marL="0" indent="0" algn="just">
              <a:spcBef>
                <a:spcPts val="0"/>
              </a:spcBef>
              <a:buNone/>
            </a:pPr>
            <a:r>
              <a:rPr lang="en-US" b="1" dirty="0">
                <a:latin typeface="Comic Sans MS" panose="030F0702030302020204" pitchFamily="66" charset="0"/>
              </a:rPr>
              <a:t>	x = f(a);		</a:t>
            </a:r>
          </a:p>
          <a:p>
            <a:pPr marL="0" indent="0" algn="just">
              <a:spcBef>
                <a:spcPts val="0"/>
              </a:spcBef>
              <a:buNone/>
            </a:pPr>
            <a:r>
              <a:rPr lang="en-US" b="1" dirty="0">
                <a:latin typeface="Comic Sans MS" panose="030F0702030302020204" pitchFamily="66" charset="0"/>
              </a:rPr>
              <a:t>} else {		 </a:t>
            </a:r>
          </a:p>
          <a:p>
            <a:pPr marL="0" indent="0" algn="just">
              <a:spcBef>
                <a:spcPts val="0"/>
              </a:spcBef>
              <a:buNone/>
            </a:pPr>
            <a:r>
              <a:rPr lang="en-US" b="1" dirty="0">
                <a:latin typeface="Comic Sans MS" panose="030F0702030302020204" pitchFamily="66" charset="0"/>
              </a:rPr>
              <a:t>	y = f(a);	 </a:t>
            </a:r>
          </a:p>
          <a:p>
            <a:pPr marL="0" indent="0" algn="just">
              <a:spcBef>
                <a:spcPts val="0"/>
              </a:spcBef>
              <a:buNone/>
            </a:pPr>
            <a:r>
              <a:rPr lang="en-US" b="1" dirty="0">
                <a:latin typeface="Comic Sans MS" panose="030F0702030302020204" pitchFamily="66" charset="0"/>
              </a:rPr>
              <a:t>}</a:t>
            </a:r>
          </a:p>
          <a:p>
            <a:pPr marL="0" indent="0" algn="just">
              <a:spcBef>
                <a:spcPts val="0"/>
              </a:spcBef>
              <a:buNone/>
            </a:pPr>
            <a:r>
              <a:rPr lang="en-US" b="1" dirty="0">
                <a:latin typeface="Comic Sans MS" panose="030F0702030302020204" pitchFamily="66" charset="0"/>
              </a:rPr>
              <a:t>z = g(b);</a:t>
            </a:r>
          </a:p>
          <a:p>
            <a:pPr marL="0" indent="0" algn="just">
              <a:spcBef>
                <a:spcPts val="0"/>
              </a:spcBef>
              <a:buNone/>
            </a:pPr>
            <a:r>
              <a:rPr lang="en-US" b="1" dirty="0">
                <a:latin typeface="Comic Sans MS" panose="030F0702030302020204" pitchFamily="66" charset="0"/>
              </a:rPr>
              <a:t>}EFL</a:t>
            </a:r>
          </a:p>
          <a:p>
            <a:pPr marL="0" indent="0" algn="just">
              <a:spcBef>
                <a:spcPts val="0"/>
              </a:spcBef>
              <a:buNone/>
            </a:pPr>
            <a:endParaRPr lang="en-US" b="1" dirty="0"/>
          </a:p>
          <a:p>
            <a:pPr marL="0" indent="0" algn="just">
              <a:spcBef>
                <a:spcPts val="0"/>
              </a:spcBef>
              <a:buNone/>
            </a:pPr>
            <a:r>
              <a:rPr lang="en-US" b="1" dirty="0"/>
              <a:t>… </a:t>
            </a:r>
            <a:r>
              <a:rPr lang="en-US" b="1" dirty="0">
                <a:solidFill>
                  <a:srgbClr val="0070C0"/>
                </a:solidFill>
              </a:rPr>
              <a:t>host language</a:t>
            </a:r>
            <a:r>
              <a:rPr lang="en-US" b="1" dirty="0">
                <a:solidFill>
                  <a:srgbClr val="FF0000"/>
                </a:solidFill>
              </a:rPr>
              <a:t> sequential </a:t>
            </a:r>
            <a:r>
              <a:rPr lang="en-US" b="1" dirty="0">
                <a:solidFill>
                  <a:srgbClr val="0070C0"/>
                </a:solidFill>
              </a:rPr>
              <a:t>code </a:t>
            </a:r>
            <a:r>
              <a:rPr lang="en-US" b="1" dirty="0"/>
              <a:t>…</a:t>
            </a:r>
          </a:p>
          <a:p>
            <a:pPr marL="0" indent="0">
              <a:lnSpc>
                <a:spcPct val="150000"/>
              </a:lnSpc>
              <a:spcBef>
                <a:spcPts val="1200"/>
              </a:spcBef>
              <a:buNone/>
            </a:pPr>
            <a:endParaRPr lang="en-US" dirty="0"/>
          </a:p>
          <a:p>
            <a:endParaRPr lang="en-US" dirty="0"/>
          </a:p>
          <a:p>
            <a:endParaRPr lang="en-US" dirty="0"/>
          </a:p>
        </p:txBody>
      </p:sp>
      <p:sp>
        <p:nvSpPr>
          <p:cNvPr id="4" name="Slide Number Placeholder 3"/>
          <p:cNvSpPr>
            <a:spLocks noGrp="1"/>
          </p:cNvSpPr>
          <p:nvPr>
            <p:ph type="sldNum" sz="quarter" idx="15"/>
          </p:nvPr>
        </p:nvSpPr>
        <p:spPr/>
        <p:txBody>
          <a:bodyPr/>
          <a:lstStyle/>
          <a:p>
            <a:fld id="{03E44B9F-71F6-4835-9FFA-F5D7A1BB29B6}" type="slidenum">
              <a:rPr lang="en-US" smtClean="0"/>
              <a:pPr/>
              <a:t>6</a:t>
            </a:fld>
            <a:endParaRPr lang="en-US"/>
          </a:p>
        </p:txBody>
      </p:sp>
      <p:grpSp>
        <p:nvGrpSpPr>
          <p:cNvPr id="13" name="Group 12"/>
          <p:cNvGrpSpPr/>
          <p:nvPr/>
        </p:nvGrpSpPr>
        <p:grpSpPr>
          <a:xfrm>
            <a:off x="2971800" y="1981200"/>
            <a:ext cx="5524499" cy="3047999"/>
            <a:chOff x="2971800" y="1981200"/>
            <a:chExt cx="5524499" cy="3047999"/>
          </a:xfrm>
        </p:grpSpPr>
        <p:sp>
          <p:nvSpPr>
            <p:cNvPr id="6" name="Text Box 510"/>
            <p:cNvSpPr txBox="1">
              <a:spLocks noChangeArrowheads="1"/>
            </p:cNvSpPr>
            <p:nvPr/>
          </p:nvSpPr>
          <p:spPr bwMode="auto">
            <a:xfrm>
              <a:off x="2971800" y="3124200"/>
              <a:ext cx="5524499" cy="769441"/>
            </a:xfrm>
            <a:prstGeom prst="rect">
              <a:avLst/>
            </a:prstGeom>
            <a:solidFill>
              <a:srgbClr val="FF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rtl="0">
                <a:spcBef>
                  <a:spcPct val="50000"/>
                </a:spcBef>
              </a:pPr>
              <a:r>
                <a:rPr lang="en-US" sz="2200" b="1" dirty="0"/>
                <a:t>The sequential parts of the program are written in the host language.</a:t>
              </a:r>
              <a:endParaRPr lang="en-US" altLang="he-IL" sz="2200" b="1" dirty="0">
                <a:ea typeface="Arial Unicode MS" pitchFamily="34" charset="-128"/>
                <a:cs typeface="Arial Unicode MS" pitchFamily="34" charset="-128"/>
              </a:endParaRPr>
            </a:p>
          </p:txBody>
        </p:sp>
        <p:cxnSp>
          <p:nvCxnSpPr>
            <p:cNvPr id="7" name="Straight Arrow Connector 6"/>
            <p:cNvCxnSpPr/>
            <p:nvPr/>
          </p:nvCxnSpPr>
          <p:spPr>
            <a:xfrm flipH="1" flipV="1">
              <a:off x="3276600" y="1981200"/>
              <a:ext cx="990600" cy="1143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276600" y="3893641"/>
              <a:ext cx="1066800" cy="113555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09685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EFL Programming Model</a:t>
            </a:r>
          </a:p>
        </p:txBody>
      </p:sp>
      <p:sp>
        <p:nvSpPr>
          <p:cNvPr id="3" name="Content Placeholder 2"/>
          <p:cNvSpPr>
            <a:spLocks noGrp="1"/>
          </p:cNvSpPr>
          <p:nvPr>
            <p:ph sz="quarter" idx="1"/>
          </p:nvPr>
        </p:nvSpPr>
        <p:spPr>
          <a:xfrm>
            <a:off x="457200" y="1600200"/>
            <a:ext cx="8077200" cy="3886200"/>
          </a:xfrm>
        </p:spPr>
        <p:txBody>
          <a:bodyPr>
            <a:normAutofit fontScale="92500" lnSpcReduction="10000"/>
          </a:bodyPr>
          <a:lstStyle/>
          <a:p>
            <a:pPr marL="0" indent="0" algn="just">
              <a:spcBef>
                <a:spcPts val="0"/>
              </a:spcBef>
              <a:buNone/>
            </a:pPr>
            <a:r>
              <a:rPr lang="en-US" b="1" dirty="0"/>
              <a:t>… </a:t>
            </a:r>
            <a:r>
              <a:rPr lang="en-US" b="1" dirty="0">
                <a:solidFill>
                  <a:srgbClr val="0070C0"/>
                </a:solidFill>
              </a:rPr>
              <a:t>host language </a:t>
            </a:r>
            <a:r>
              <a:rPr lang="en-US" b="1" dirty="0">
                <a:solidFill>
                  <a:srgbClr val="FF0000"/>
                </a:solidFill>
              </a:rPr>
              <a:t>sequential </a:t>
            </a:r>
            <a:r>
              <a:rPr lang="en-US" b="1" dirty="0">
                <a:solidFill>
                  <a:srgbClr val="0070C0"/>
                </a:solidFill>
              </a:rPr>
              <a:t>code </a:t>
            </a:r>
            <a:r>
              <a:rPr lang="en-US" b="1" dirty="0"/>
              <a:t>…</a:t>
            </a:r>
          </a:p>
          <a:p>
            <a:pPr marL="0" indent="0" algn="just">
              <a:spcBef>
                <a:spcPts val="0"/>
              </a:spcBef>
              <a:buNone/>
            </a:pPr>
            <a:endParaRPr lang="en-US" b="1" dirty="0"/>
          </a:p>
          <a:p>
            <a:pPr marL="0" indent="0" algn="just">
              <a:spcBef>
                <a:spcPts val="0"/>
              </a:spcBef>
              <a:buNone/>
            </a:pPr>
            <a:r>
              <a:rPr lang="en-US" b="1" dirty="0">
                <a:latin typeface="Comic Sans MS" panose="030F0702030302020204" pitchFamily="66" charset="0"/>
              </a:rPr>
              <a:t>EFL{</a:t>
            </a:r>
          </a:p>
          <a:p>
            <a:pPr marL="0" indent="0" algn="just">
              <a:spcBef>
                <a:spcPts val="0"/>
              </a:spcBef>
              <a:buNone/>
            </a:pPr>
            <a:r>
              <a:rPr lang="en-US" b="1" dirty="0">
                <a:latin typeface="Comic Sans MS" panose="030F0702030302020204" pitchFamily="66" charset="0"/>
              </a:rPr>
              <a:t>if (a &gt; b) {</a:t>
            </a:r>
          </a:p>
          <a:p>
            <a:pPr marL="0" indent="0" algn="just">
              <a:spcBef>
                <a:spcPts val="0"/>
              </a:spcBef>
              <a:buNone/>
            </a:pPr>
            <a:r>
              <a:rPr lang="en-US" b="1" dirty="0">
                <a:latin typeface="Comic Sans MS" panose="030F0702030302020204" pitchFamily="66" charset="0"/>
              </a:rPr>
              <a:t>	x = f(a);		</a:t>
            </a:r>
          </a:p>
          <a:p>
            <a:pPr marL="0" indent="0" algn="just">
              <a:spcBef>
                <a:spcPts val="0"/>
              </a:spcBef>
              <a:buNone/>
            </a:pPr>
            <a:r>
              <a:rPr lang="en-US" b="1" dirty="0">
                <a:latin typeface="Comic Sans MS" panose="030F0702030302020204" pitchFamily="66" charset="0"/>
              </a:rPr>
              <a:t>} else {		 </a:t>
            </a:r>
          </a:p>
          <a:p>
            <a:pPr marL="0" indent="0" algn="just">
              <a:spcBef>
                <a:spcPts val="0"/>
              </a:spcBef>
              <a:buNone/>
            </a:pPr>
            <a:r>
              <a:rPr lang="en-US" b="1" dirty="0">
                <a:latin typeface="Comic Sans MS" panose="030F0702030302020204" pitchFamily="66" charset="0"/>
              </a:rPr>
              <a:t>	y = f(a);	 </a:t>
            </a:r>
          </a:p>
          <a:p>
            <a:pPr marL="0" indent="0" algn="just">
              <a:spcBef>
                <a:spcPts val="0"/>
              </a:spcBef>
              <a:buNone/>
            </a:pPr>
            <a:r>
              <a:rPr lang="en-US" b="1" dirty="0">
                <a:latin typeface="Comic Sans MS" panose="030F0702030302020204" pitchFamily="66" charset="0"/>
              </a:rPr>
              <a:t>}</a:t>
            </a:r>
          </a:p>
          <a:p>
            <a:pPr marL="0" indent="0" algn="just">
              <a:spcBef>
                <a:spcPts val="0"/>
              </a:spcBef>
              <a:buNone/>
            </a:pPr>
            <a:r>
              <a:rPr lang="en-US" b="1" dirty="0">
                <a:latin typeface="Comic Sans MS" panose="030F0702030302020204" pitchFamily="66" charset="0"/>
              </a:rPr>
              <a:t>z = g(b);</a:t>
            </a:r>
          </a:p>
          <a:p>
            <a:pPr marL="0" indent="0" algn="just">
              <a:spcBef>
                <a:spcPts val="0"/>
              </a:spcBef>
              <a:buNone/>
            </a:pPr>
            <a:r>
              <a:rPr lang="en-US" b="1" dirty="0">
                <a:latin typeface="Comic Sans MS" panose="030F0702030302020204" pitchFamily="66" charset="0"/>
              </a:rPr>
              <a:t>}EFL</a:t>
            </a:r>
          </a:p>
          <a:p>
            <a:pPr marL="0" indent="0" algn="just">
              <a:spcBef>
                <a:spcPts val="0"/>
              </a:spcBef>
              <a:buNone/>
            </a:pPr>
            <a:endParaRPr lang="en-US" b="1" dirty="0"/>
          </a:p>
          <a:p>
            <a:pPr marL="0" indent="0" algn="just">
              <a:spcBef>
                <a:spcPts val="0"/>
              </a:spcBef>
              <a:buNone/>
            </a:pPr>
            <a:r>
              <a:rPr lang="en-US" b="1" dirty="0"/>
              <a:t>… </a:t>
            </a:r>
            <a:r>
              <a:rPr lang="en-US" b="1" dirty="0">
                <a:solidFill>
                  <a:srgbClr val="0070C0"/>
                </a:solidFill>
              </a:rPr>
              <a:t>host language</a:t>
            </a:r>
            <a:r>
              <a:rPr lang="en-US" b="1" dirty="0">
                <a:solidFill>
                  <a:srgbClr val="FF0000"/>
                </a:solidFill>
              </a:rPr>
              <a:t> sequential </a:t>
            </a:r>
            <a:r>
              <a:rPr lang="en-US" b="1" dirty="0">
                <a:solidFill>
                  <a:srgbClr val="0070C0"/>
                </a:solidFill>
              </a:rPr>
              <a:t>code </a:t>
            </a:r>
            <a:r>
              <a:rPr lang="en-US" b="1" dirty="0"/>
              <a:t>…</a:t>
            </a:r>
          </a:p>
          <a:p>
            <a:pPr marL="0" indent="0">
              <a:lnSpc>
                <a:spcPct val="150000"/>
              </a:lnSpc>
              <a:spcBef>
                <a:spcPts val="1200"/>
              </a:spcBef>
              <a:buNone/>
            </a:pPr>
            <a:endParaRPr lang="en-US" dirty="0"/>
          </a:p>
          <a:p>
            <a:endParaRPr lang="en-US" dirty="0"/>
          </a:p>
          <a:p>
            <a:endParaRPr lang="en-US" dirty="0"/>
          </a:p>
        </p:txBody>
      </p:sp>
      <p:sp>
        <p:nvSpPr>
          <p:cNvPr id="4" name="Slide Number Placeholder 3"/>
          <p:cNvSpPr>
            <a:spLocks noGrp="1"/>
          </p:cNvSpPr>
          <p:nvPr>
            <p:ph type="sldNum" sz="quarter" idx="15"/>
          </p:nvPr>
        </p:nvSpPr>
        <p:spPr/>
        <p:txBody>
          <a:bodyPr/>
          <a:lstStyle/>
          <a:p>
            <a:fld id="{03E44B9F-71F6-4835-9FFA-F5D7A1BB29B6}" type="slidenum">
              <a:rPr lang="en-US" smtClean="0"/>
              <a:pPr/>
              <a:t>7</a:t>
            </a:fld>
            <a:endParaRPr lang="en-US"/>
          </a:p>
        </p:txBody>
      </p:sp>
      <p:grpSp>
        <p:nvGrpSpPr>
          <p:cNvPr id="13" name="Group 12"/>
          <p:cNvGrpSpPr/>
          <p:nvPr/>
        </p:nvGrpSpPr>
        <p:grpSpPr>
          <a:xfrm>
            <a:off x="2971800" y="2895600"/>
            <a:ext cx="5638800" cy="1107996"/>
            <a:chOff x="2971800" y="2895600"/>
            <a:chExt cx="5638800" cy="1107996"/>
          </a:xfrm>
        </p:grpSpPr>
        <p:sp>
          <p:nvSpPr>
            <p:cNvPr id="6" name="Text Box 510"/>
            <p:cNvSpPr txBox="1">
              <a:spLocks noChangeArrowheads="1"/>
            </p:cNvSpPr>
            <p:nvPr/>
          </p:nvSpPr>
          <p:spPr bwMode="auto">
            <a:xfrm>
              <a:off x="3657600" y="2895600"/>
              <a:ext cx="4953000" cy="1107996"/>
            </a:xfrm>
            <a:prstGeom prst="rect">
              <a:avLst/>
            </a:prstGeom>
            <a:solidFill>
              <a:srgbClr val="FF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rtl="0">
                <a:spcBef>
                  <a:spcPct val="50000"/>
                </a:spcBef>
              </a:pPr>
              <a:r>
                <a:rPr lang="en-US" sz="2200" b="1" dirty="0"/>
                <a:t>Parts of the program, which are to be executed in parallel, are written as EFL embedded code.</a:t>
              </a:r>
              <a:endParaRPr lang="en-US" altLang="he-IL" sz="2200" b="1" dirty="0">
                <a:ea typeface="Arial Unicode MS" pitchFamily="34" charset="-128"/>
                <a:cs typeface="Arial Unicode MS" pitchFamily="34" charset="-128"/>
              </a:endParaRPr>
            </a:p>
          </p:txBody>
        </p:sp>
        <p:cxnSp>
          <p:nvCxnSpPr>
            <p:cNvPr id="7" name="Straight Arrow Connector 6"/>
            <p:cNvCxnSpPr/>
            <p:nvPr/>
          </p:nvCxnSpPr>
          <p:spPr>
            <a:xfrm flipH="1">
              <a:off x="2971800" y="3468648"/>
              <a:ext cx="685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457200" y="2133600"/>
            <a:ext cx="2438400" cy="26670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355191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EFL Programming Model</a:t>
            </a:r>
          </a:p>
        </p:txBody>
      </p:sp>
      <p:sp>
        <p:nvSpPr>
          <p:cNvPr id="3" name="Content Placeholder 2"/>
          <p:cNvSpPr>
            <a:spLocks noGrp="1"/>
          </p:cNvSpPr>
          <p:nvPr>
            <p:ph sz="quarter" idx="1"/>
          </p:nvPr>
        </p:nvSpPr>
        <p:spPr>
          <a:xfrm>
            <a:off x="457200" y="1600200"/>
            <a:ext cx="8077200" cy="3886200"/>
          </a:xfrm>
        </p:spPr>
        <p:txBody>
          <a:bodyPr>
            <a:normAutofit fontScale="92500" lnSpcReduction="10000"/>
          </a:bodyPr>
          <a:lstStyle/>
          <a:p>
            <a:pPr marL="0" indent="0" algn="just">
              <a:spcBef>
                <a:spcPts val="0"/>
              </a:spcBef>
              <a:buNone/>
            </a:pPr>
            <a:r>
              <a:rPr lang="en-US" b="1" dirty="0"/>
              <a:t>… </a:t>
            </a:r>
            <a:r>
              <a:rPr lang="en-US" b="1" dirty="0">
                <a:solidFill>
                  <a:srgbClr val="0070C0"/>
                </a:solidFill>
              </a:rPr>
              <a:t>host language </a:t>
            </a:r>
            <a:r>
              <a:rPr lang="en-US" b="1" dirty="0">
                <a:solidFill>
                  <a:srgbClr val="FF0000"/>
                </a:solidFill>
              </a:rPr>
              <a:t>sequential </a:t>
            </a:r>
            <a:r>
              <a:rPr lang="en-US" b="1" dirty="0">
                <a:solidFill>
                  <a:srgbClr val="0070C0"/>
                </a:solidFill>
              </a:rPr>
              <a:t>code </a:t>
            </a:r>
            <a:r>
              <a:rPr lang="en-US" b="1" dirty="0"/>
              <a:t>…</a:t>
            </a:r>
          </a:p>
          <a:p>
            <a:pPr marL="0" indent="0" algn="just">
              <a:spcBef>
                <a:spcPts val="0"/>
              </a:spcBef>
              <a:buNone/>
            </a:pPr>
            <a:endParaRPr lang="en-US" b="1" dirty="0"/>
          </a:p>
          <a:p>
            <a:pPr marL="0" indent="0" algn="just">
              <a:spcBef>
                <a:spcPts val="0"/>
              </a:spcBef>
              <a:buNone/>
            </a:pPr>
            <a:r>
              <a:rPr lang="en-US" b="1" dirty="0">
                <a:latin typeface="Comic Sans MS" panose="030F0702030302020204" pitchFamily="66" charset="0"/>
              </a:rPr>
              <a:t>EFL{</a:t>
            </a:r>
          </a:p>
          <a:p>
            <a:pPr marL="0" indent="0" algn="just">
              <a:spcBef>
                <a:spcPts val="0"/>
              </a:spcBef>
              <a:buNone/>
            </a:pPr>
            <a:r>
              <a:rPr lang="en-US" b="1" dirty="0">
                <a:latin typeface="Comic Sans MS" panose="030F0702030302020204" pitchFamily="66" charset="0"/>
              </a:rPr>
              <a:t>if (a &gt; b) {</a:t>
            </a:r>
          </a:p>
          <a:p>
            <a:pPr marL="0" indent="0" algn="just">
              <a:spcBef>
                <a:spcPts val="0"/>
              </a:spcBef>
              <a:buNone/>
            </a:pPr>
            <a:r>
              <a:rPr lang="en-US" b="1" dirty="0">
                <a:latin typeface="Comic Sans MS" panose="030F0702030302020204" pitchFamily="66" charset="0"/>
              </a:rPr>
              <a:t>	x = f(a);		</a:t>
            </a:r>
          </a:p>
          <a:p>
            <a:pPr marL="0" indent="0" algn="just">
              <a:spcBef>
                <a:spcPts val="0"/>
              </a:spcBef>
              <a:buNone/>
            </a:pPr>
            <a:r>
              <a:rPr lang="en-US" b="1" dirty="0">
                <a:latin typeface="Comic Sans MS" panose="030F0702030302020204" pitchFamily="66" charset="0"/>
              </a:rPr>
              <a:t>} else {		 </a:t>
            </a:r>
          </a:p>
          <a:p>
            <a:pPr marL="0" indent="0" algn="just">
              <a:spcBef>
                <a:spcPts val="0"/>
              </a:spcBef>
              <a:buNone/>
            </a:pPr>
            <a:r>
              <a:rPr lang="en-US" b="1" dirty="0">
                <a:latin typeface="Comic Sans MS" panose="030F0702030302020204" pitchFamily="66" charset="0"/>
              </a:rPr>
              <a:t>	y = f(a);	 </a:t>
            </a:r>
          </a:p>
          <a:p>
            <a:pPr marL="0" indent="0" algn="just">
              <a:spcBef>
                <a:spcPts val="0"/>
              </a:spcBef>
              <a:buNone/>
            </a:pPr>
            <a:r>
              <a:rPr lang="en-US" b="1" dirty="0">
                <a:latin typeface="Comic Sans MS" panose="030F0702030302020204" pitchFamily="66" charset="0"/>
              </a:rPr>
              <a:t>}</a:t>
            </a:r>
          </a:p>
          <a:p>
            <a:pPr marL="0" indent="0" algn="just">
              <a:spcBef>
                <a:spcPts val="0"/>
              </a:spcBef>
              <a:buNone/>
            </a:pPr>
            <a:r>
              <a:rPr lang="en-US" b="1" dirty="0">
                <a:latin typeface="Comic Sans MS" panose="030F0702030302020204" pitchFamily="66" charset="0"/>
              </a:rPr>
              <a:t>z = g(b);</a:t>
            </a:r>
          </a:p>
          <a:p>
            <a:pPr marL="0" indent="0" algn="just">
              <a:spcBef>
                <a:spcPts val="0"/>
              </a:spcBef>
              <a:buNone/>
            </a:pPr>
            <a:r>
              <a:rPr lang="en-US" b="1" dirty="0">
                <a:latin typeface="Comic Sans MS" panose="030F0702030302020204" pitchFamily="66" charset="0"/>
              </a:rPr>
              <a:t>}EFL</a:t>
            </a:r>
          </a:p>
          <a:p>
            <a:pPr marL="0" indent="0" algn="just">
              <a:spcBef>
                <a:spcPts val="0"/>
              </a:spcBef>
              <a:buNone/>
            </a:pPr>
            <a:endParaRPr lang="en-US" b="1" dirty="0"/>
          </a:p>
          <a:p>
            <a:pPr marL="0" indent="0" algn="just">
              <a:spcBef>
                <a:spcPts val="0"/>
              </a:spcBef>
              <a:buNone/>
            </a:pPr>
            <a:r>
              <a:rPr lang="en-US" b="1" dirty="0"/>
              <a:t>… </a:t>
            </a:r>
            <a:r>
              <a:rPr lang="en-US" b="1" dirty="0">
                <a:solidFill>
                  <a:srgbClr val="0070C0"/>
                </a:solidFill>
              </a:rPr>
              <a:t>host language</a:t>
            </a:r>
            <a:r>
              <a:rPr lang="en-US" b="1" dirty="0">
                <a:solidFill>
                  <a:srgbClr val="FF0000"/>
                </a:solidFill>
              </a:rPr>
              <a:t> sequential </a:t>
            </a:r>
            <a:r>
              <a:rPr lang="en-US" b="1" dirty="0">
                <a:solidFill>
                  <a:srgbClr val="0070C0"/>
                </a:solidFill>
              </a:rPr>
              <a:t>code </a:t>
            </a:r>
            <a:r>
              <a:rPr lang="en-US" b="1" dirty="0"/>
              <a:t>…</a:t>
            </a:r>
          </a:p>
          <a:p>
            <a:pPr marL="0" indent="0">
              <a:lnSpc>
                <a:spcPct val="150000"/>
              </a:lnSpc>
              <a:spcBef>
                <a:spcPts val="1200"/>
              </a:spcBef>
              <a:buNone/>
            </a:pPr>
            <a:endParaRPr lang="en-US" dirty="0"/>
          </a:p>
          <a:p>
            <a:endParaRPr lang="en-US" dirty="0"/>
          </a:p>
          <a:p>
            <a:endParaRPr lang="en-US" dirty="0"/>
          </a:p>
        </p:txBody>
      </p:sp>
      <p:sp>
        <p:nvSpPr>
          <p:cNvPr id="4" name="Slide Number Placeholder 3"/>
          <p:cNvSpPr>
            <a:spLocks noGrp="1"/>
          </p:cNvSpPr>
          <p:nvPr>
            <p:ph type="sldNum" sz="quarter" idx="15"/>
          </p:nvPr>
        </p:nvSpPr>
        <p:spPr/>
        <p:txBody>
          <a:bodyPr/>
          <a:lstStyle/>
          <a:p>
            <a:fld id="{03E44B9F-71F6-4835-9FFA-F5D7A1BB29B6}" type="slidenum">
              <a:rPr lang="en-US" smtClean="0"/>
              <a:pPr/>
              <a:t>8</a:t>
            </a:fld>
            <a:endParaRPr lang="en-US"/>
          </a:p>
        </p:txBody>
      </p:sp>
      <p:sp>
        <p:nvSpPr>
          <p:cNvPr id="10" name="Text Box 510"/>
          <p:cNvSpPr txBox="1">
            <a:spLocks noChangeArrowheads="1"/>
          </p:cNvSpPr>
          <p:nvPr/>
        </p:nvSpPr>
        <p:spPr bwMode="auto">
          <a:xfrm>
            <a:off x="2743200" y="2705100"/>
            <a:ext cx="5791199" cy="1477328"/>
          </a:xfrm>
          <a:prstGeom prst="rect">
            <a:avLst/>
          </a:prstGeom>
          <a:solidFill>
            <a:srgbClr val="FF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0">
              <a:spcBef>
                <a:spcPct val="50000"/>
              </a:spcBef>
            </a:pPr>
            <a:r>
              <a:rPr lang="en-US" sz="2400" b="1" dirty="0">
                <a:latin typeface="Comic Sans MS" panose="030F0702030302020204" pitchFamily="66" charset="0"/>
              </a:rPr>
              <a:t>EFL syntax</a:t>
            </a:r>
          </a:p>
          <a:p>
            <a:pPr marL="457200" indent="-457200" algn="l" rtl="0">
              <a:spcBef>
                <a:spcPct val="50000"/>
              </a:spcBef>
              <a:buFont typeface="Arial" panose="020B0604020202020204" pitchFamily="34" charset="0"/>
              <a:buChar char="•"/>
            </a:pPr>
            <a:r>
              <a:rPr lang="en-US" sz="2200" b="1" dirty="0"/>
              <a:t>C-style</a:t>
            </a:r>
          </a:p>
          <a:p>
            <a:pPr marL="457200" indent="-457200">
              <a:spcBef>
                <a:spcPct val="50000"/>
              </a:spcBef>
              <a:buFont typeface="Arial" panose="020B0604020202020204" pitchFamily="34" charset="0"/>
              <a:buChar char="•"/>
            </a:pPr>
            <a:r>
              <a:rPr lang="en-US" sz="2200" b="1" dirty="0"/>
              <a:t>Host-language independent</a:t>
            </a:r>
          </a:p>
        </p:txBody>
      </p:sp>
    </p:spTree>
    <p:extLst>
      <p:ext uri="{BB962C8B-B14F-4D97-AF65-F5344CB8AC3E}">
        <p14:creationId xmlns:p14="http://schemas.microsoft.com/office/powerpoint/2010/main" val="3979994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EFL Programming Model</a:t>
            </a:r>
          </a:p>
        </p:txBody>
      </p:sp>
      <p:sp>
        <p:nvSpPr>
          <p:cNvPr id="3" name="Content Placeholder 2"/>
          <p:cNvSpPr>
            <a:spLocks noGrp="1"/>
          </p:cNvSpPr>
          <p:nvPr>
            <p:ph sz="quarter" idx="1"/>
          </p:nvPr>
        </p:nvSpPr>
        <p:spPr>
          <a:xfrm>
            <a:off x="457200" y="1600200"/>
            <a:ext cx="8077200" cy="3886200"/>
          </a:xfrm>
        </p:spPr>
        <p:txBody>
          <a:bodyPr>
            <a:normAutofit fontScale="92500" lnSpcReduction="10000"/>
          </a:bodyPr>
          <a:lstStyle/>
          <a:p>
            <a:pPr marL="0" indent="0" algn="just">
              <a:spcBef>
                <a:spcPts val="0"/>
              </a:spcBef>
              <a:buNone/>
            </a:pPr>
            <a:r>
              <a:rPr lang="en-US" b="1" dirty="0"/>
              <a:t>… </a:t>
            </a:r>
            <a:r>
              <a:rPr lang="en-US" b="1" dirty="0">
                <a:solidFill>
                  <a:srgbClr val="0070C0"/>
                </a:solidFill>
              </a:rPr>
              <a:t>host language </a:t>
            </a:r>
            <a:r>
              <a:rPr lang="en-US" b="1" dirty="0">
                <a:solidFill>
                  <a:srgbClr val="FF0000"/>
                </a:solidFill>
              </a:rPr>
              <a:t>sequential </a:t>
            </a:r>
            <a:r>
              <a:rPr lang="en-US" b="1" dirty="0">
                <a:solidFill>
                  <a:srgbClr val="0070C0"/>
                </a:solidFill>
              </a:rPr>
              <a:t>code </a:t>
            </a:r>
            <a:r>
              <a:rPr lang="en-US" b="1" dirty="0"/>
              <a:t>…</a:t>
            </a:r>
          </a:p>
          <a:p>
            <a:pPr marL="0" indent="0" algn="just">
              <a:spcBef>
                <a:spcPts val="0"/>
              </a:spcBef>
              <a:buNone/>
            </a:pPr>
            <a:endParaRPr lang="en-US" b="1" dirty="0"/>
          </a:p>
          <a:p>
            <a:pPr marL="0" indent="0" algn="just">
              <a:spcBef>
                <a:spcPts val="0"/>
              </a:spcBef>
              <a:buNone/>
            </a:pPr>
            <a:r>
              <a:rPr lang="en-US" b="1" dirty="0">
                <a:latin typeface="Comic Sans MS" panose="030F0702030302020204" pitchFamily="66" charset="0"/>
              </a:rPr>
              <a:t>EFL{</a:t>
            </a:r>
          </a:p>
          <a:p>
            <a:pPr marL="0" indent="0" algn="just">
              <a:spcBef>
                <a:spcPts val="0"/>
              </a:spcBef>
              <a:buNone/>
            </a:pPr>
            <a:r>
              <a:rPr lang="en-US" b="1" dirty="0">
                <a:latin typeface="Comic Sans MS" panose="030F0702030302020204" pitchFamily="66" charset="0"/>
              </a:rPr>
              <a:t>if (a &gt; b) {</a:t>
            </a:r>
          </a:p>
          <a:p>
            <a:pPr marL="0" indent="0" algn="just">
              <a:spcBef>
                <a:spcPts val="0"/>
              </a:spcBef>
              <a:buNone/>
            </a:pPr>
            <a:r>
              <a:rPr lang="en-US" b="1" dirty="0">
                <a:latin typeface="Comic Sans MS" panose="030F0702030302020204" pitchFamily="66" charset="0"/>
              </a:rPr>
              <a:t>	x = f(a);		</a:t>
            </a:r>
          </a:p>
          <a:p>
            <a:pPr marL="0" indent="0" algn="just">
              <a:spcBef>
                <a:spcPts val="0"/>
              </a:spcBef>
              <a:buNone/>
            </a:pPr>
            <a:r>
              <a:rPr lang="en-US" b="1" dirty="0">
                <a:latin typeface="Comic Sans MS" panose="030F0702030302020204" pitchFamily="66" charset="0"/>
              </a:rPr>
              <a:t>} else {		 </a:t>
            </a:r>
          </a:p>
          <a:p>
            <a:pPr marL="0" indent="0" algn="just">
              <a:spcBef>
                <a:spcPts val="0"/>
              </a:spcBef>
              <a:buNone/>
            </a:pPr>
            <a:r>
              <a:rPr lang="en-US" b="1" dirty="0">
                <a:latin typeface="Comic Sans MS" panose="030F0702030302020204" pitchFamily="66" charset="0"/>
              </a:rPr>
              <a:t>	y = f(a);	 </a:t>
            </a:r>
          </a:p>
          <a:p>
            <a:pPr marL="0" indent="0" algn="just">
              <a:spcBef>
                <a:spcPts val="0"/>
              </a:spcBef>
              <a:buNone/>
            </a:pPr>
            <a:r>
              <a:rPr lang="en-US" b="1" dirty="0">
                <a:latin typeface="Comic Sans MS" panose="030F0702030302020204" pitchFamily="66" charset="0"/>
              </a:rPr>
              <a:t>}</a:t>
            </a:r>
          </a:p>
          <a:p>
            <a:pPr marL="0" indent="0" algn="just">
              <a:spcBef>
                <a:spcPts val="0"/>
              </a:spcBef>
              <a:buNone/>
            </a:pPr>
            <a:r>
              <a:rPr lang="en-US" b="1" dirty="0">
                <a:latin typeface="Comic Sans MS" panose="030F0702030302020204" pitchFamily="66" charset="0"/>
              </a:rPr>
              <a:t>z = g(b);</a:t>
            </a:r>
          </a:p>
          <a:p>
            <a:pPr marL="0" indent="0" algn="just">
              <a:spcBef>
                <a:spcPts val="0"/>
              </a:spcBef>
              <a:buNone/>
            </a:pPr>
            <a:r>
              <a:rPr lang="en-US" b="1" dirty="0">
                <a:latin typeface="Comic Sans MS" panose="030F0702030302020204" pitchFamily="66" charset="0"/>
              </a:rPr>
              <a:t>}EFL</a:t>
            </a:r>
          </a:p>
          <a:p>
            <a:pPr marL="0" indent="0" algn="just">
              <a:spcBef>
                <a:spcPts val="0"/>
              </a:spcBef>
              <a:buNone/>
            </a:pPr>
            <a:endParaRPr lang="en-US" b="1" dirty="0"/>
          </a:p>
          <a:p>
            <a:pPr marL="0" indent="0" algn="just">
              <a:spcBef>
                <a:spcPts val="0"/>
              </a:spcBef>
              <a:buNone/>
            </a:pPr>
            <a:r>
              <a:rPr lang="en-US" b="1" dirty="0"/>
              <a:t>… </a:t>
            </a:r>
            <a:r>
              <a:rPr lang="en-US" b="1" dirty="0">
                <a:solidFill>
                  <a:srgbClr val="0070C0"/>
                </a:solidFill>
              </a:rPr>
              <a:t>host language</a:t>
            </a:r>
            <a:r>
              <a:rPr lang="en-US" b="1" dirty="0">
                <a:solidFill>
                  <a:srgbClr val="FF0000"/>
                </a:solidFill>
              </a:rPr>
              <a:t> sequential </a:t>
            </a:r>
            <a:r>
              <a:rPr lang="en-US" b="1" dirty="0">
                <a:solidFill>
                  <a:srgbClr val="0070C0"/>
                </a:solidFill>
              </a:rPr>
              <a:t>code </a:t>
            </a:r>
            <a:r>
              <a:rPr lang="en-US" b="1" dirty="0"/>
              <a:t>…</a:t>
            </a:r>
          </a:p>
          <a:p>
            <a:pPr marL="0" indent="0">
              <a:lnSpc>
                <a:spcPct val="150000"/>
              </a:lnSpc>
              <a:spcBef>
                <a:spcPts val="1200"/>
              </a:spcBef>
              <a:buNone/>
            </a:pPr>
            <a:endParaRPr lang="en-US" dirty="0"/>
          </a:p>
          <a:p>
            <a:endParaRPr lang="en-US" dirty="0"/>
          </a:p>
          <a:p>
            <a:endParaRPr lang="en-US" dirty="0"/>
          </a:p>
        </p:txBody>
      </p:sp>
      <p:sp>
        <p:nvSpPr>
          <p:cNvPr id="4" name="Slide Number Placeholder 3"/>
          <p:cNvSpPr>
            <a:spLocks noGrp="1"/>
          </p:cNvSpPr>
          <p:nvPr>
            <p:ph type="sldNum" sz="quarter" idx="15"/>
          </p:nvPr>
        </p:nvSpPr>
        <p:spPr/>
        <p:txBody>
          <a:bodyPr/>
          <a:lstStyle/>
          <a:p>
            <a:fld id="{03E44B9F-71F6-4835-9FFA-F5D7A1BB29B6}" type="slidenum">
              <a:rPr lang="en-US" smtClean="0"/>
              <a:pPr/>
              <a:t>9</a:t>
            </a:fld>
            <a:endParaRPr lang="en-US"/>
          </a:p>
        </p:txBody>
      </p:sp>
      <p:sp>
        <p:nvSpPr>
          <p:cNvPr id="14" name="Text Box 510"/>
          <p:cNvSpPr txBox="1">
            <a:spLocks noChangeArrowheads="1"/>
          </p:cNvSpPr>
          <p:nvPr/>
        </p:nvSpPr>
        <p:spPr bwMode="auto">
          <a:xfrm>
            <a:off x="1114425" y="2238375"/>
            <a:ext cx="7543800" cy="2385268"/>
          </a:xfrm>
          <a:prstGeom prst="rect">
            <a:avLst/>
          </a:prstGeom>
          <a:solidFill>
            <a:srgbClr val="FF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0">
              <a:spcBef>
                <a:spcPct val="50000"/>
              </a:spcBef>
            </a:pPr>
            <a:r>
              <a:rPr lang="en-US" sz="2400" b="1" dirty="0">
                <a:latin typeface="Comic Sans MS" panose="030F0702030302020204" pitchFamily="66" charset="0"/>
              </a:rPr>
              <a:t>EFL semantics</a:t>
            </a:r>
          </a:p>
          <a:p>
            <a:pPr marL="457200" indent="-457200" algn="l" rtl="0">
              <a:spcBef>
                <a:spcPct val="50000"/>
              </a:spcBef>
              <a:buFont typeface="Arial" panose="020B0604020202020204" pitchFamily="34" charset="0"/>
              <a:buChar char="•"/>
            </a:pPr>
            <a:r>
              <a:rPr lang="en-US" sz="2200" b="1" dirty="0"/>
              <a:t>Deterministic, like Functional Programming.</a:t>
            </a:r>
          </a:p>
          <a:p>
            <a:pPr marL="457200" indent="-457200" algn="l" rtl="0">
              <a:spcBef>
                <a:spcPct val="50000"/>
              </a:spcBef>
              <a:buFont typeface="Arial" panose="020B0604020202020204" pitchFamily="34" charset="0"/>
              <a:buChar char="•"/>
            </a:pPr>
            <a:r>
              <a:rPr lang="en-US" sz="2200" b="1" dirty="0"/>
              <a:t>Memory management by the host language.</a:t>
            </a:r>
          </a:p>
          <a:p>
            <a:pPr marL="457200" indent="-457200">
              <a:spcBef>
                <a:spcPct val="50000"/>
              </a:spcBef>
              <a:buFont typeface="Arial" panose="020B0604020202020204" pitchFamily="34" charset="0"/>
              <a:buChar char="•"/>
            </a:pPr>
            <a:r>
              <a:rPr lang="en-US" sz="2200" b="1" dirty="0"/>
              <a:t>Implemented by translating embedded EFL blocks of code into host language parallel code. </a:t>
            </a:r>
          </a:p>
        </p:txBody>
      </p:sp>
    </p:spTree>
    <p:extLst>
      <p:ext uri="{BB962C8B-B14F-4D97-AF65-F5344CB8AC3E}">
        <p14:creationId xmlns:p14="http://schemas.microsoft.com/office/powerpoint/2010/main" val="39601397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ubb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Bubbles</Template>
  <TotalTime>6321</TotalTime>
  <Words>5034</Words>
  <Application>Microsoft Office PowerPoint</Application>
  <PresentationFormat>On-screen Show (4:3)</PresentationFormat>
  <Paragraphs>844</Paragraphs>
  <Slides>49</Slides>
  <Notes>49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Arial Unicode MS</vt:lpstr>
      <vt:lpstr>Arial</vt:lpstr>
      <vt:lpstr>Calibri</vt:lpstr>
      <vt:lpstr>Century Schoolbook</vt:lpstr>
      <vt:lpstr>Comic Sans MS</vt:lpstr>
      <vt:lpstr>Times New Roman</vt:lpstr>
      <vt:lpstr>Wingdings</vt:lpstr>
      <vt:lpstr>Wingdings 2</vt:lpstr>
      <vt:lpstr>Bubbles</vt:lpstr>
      <vt:lpstr>Implementing Parallel Programming Design Patterns using EFL for Python </vt:lpstr>
      <vt:lpstr>agenda</vt:lpstr>
      <vt:lpstr>Motivation</vt:lpstr>
      <vt:lpstr>Objectives</vt:lpstr>
      <vt:lpstr>EFL Programming Model</vt:lpstr>
      <vt:lpstr>EFL Programming Model</vt:lpstr>
      <vt:lpstr>EFL Programming Model</vt:lpstr>
      <vt:lpstr>EFL Programming Model</vt:lpstr>
      <vt:lpstr>EFL Programming Model</vt:lpstr>
      <vt:lpstr>EFL Programming Model</vt:lpstr>
      <vt:lpstr>EFL Execution Model</vt:lpstr>
      <vt:lpstr>EFL Execution Model</vt:lpstr>
      <vt:lpstr>EFL Execution Model</vt:lpstr>
      <vt:lpstr>EFL Implementation:  The EFL Pre-compiler</vt:lpstr>
      <vt:lpstr>EFL Implementation for python: how? Multiprocessing.Pools</vt:lpstr>
      <vt:lpstr>EFL Implementation for python: how? DTM module (mpi4py)</vt:lpstr>
      <vt:lpstr>Parallel Design Patterns  implemented in EFL</vt:lpstr>
      <vt:lpstr>Parallel Design Patterns  implemented in EFL</vt:lpstr>
      <vt:lpstr>Fork-Join Pattern</vt:lpstr>
      <vt:lpstr>Assignment block</vt:lpstr>
      <vt:lpstr>Assignment block</vt:lpstr>
      <vt:lpstr>pif -block</vt:lpstr>
      <vt:lpstr>pif -block</vt:lpstr>
      <vt:lpstr>Parallel Design Patterns  implemented in EFL</vt:lpstr>
      <vt:lpstr>for block</vt:lpstr>
      <vt:lpstr>Parallel Design Patterns  implemented in EFL</vt:lpstr>
      <vt:lpstr>maploop block</vt:lpstr>
      <vt:lpstr>loop block</vt:lpstr>
      <vt:lpstr>Map Pattern implemented using EFL</vt:lpstr>
      <vt:lpstr>Python code generated by the EFL pre-compiler</vt:lpstr>
      <vt:lpstr>Python code generated by the EFL pre-compiler</vt:lpstr>
      <vt:lpstr>Parallel Design Patterns  implemented in EFL</vt:lpstr>
      <vt:lpstr>logloop -block</vt:lpstr>
      <vt:lpstr>logloop -block</vt:lpstr>
      <vt:lpstr>logloop -block</vt:lpstr>
      <vt:lpstr>logloop -block</vt:lpstr>
      <vt:lpstr>Parallel Design Patterns  implemented in EFL</vt:lpstr>
      <vt:lpstr>Filter Pattern</vt:lpstr>
      <vt:lpstr>Parallel Design Patterns  implemented in EFL</vt:lpstr>
      <vt:lpstr>if-block</vt:lpstr>
      <vt:lpstr>EFL programming examples</vt:lpstr>
      <vt:lpstr>Using assignment block and if block</vt:lpstr>
      <vt:lpstr>A nesting pattern example:  multiplying a 2d matrix by a vector</vt:lpstr>
      <vt:lpstr>Conclusions</vt:lpstr>
      <vt:lpstr>Further Work</vt:lpstr>
      <vt:lpstr>Further Work</vt:lpstr>
      <vt:lpstr>Invitation</vt:lpstr>
      <vt:lpstr>The FLEXCOMP LAB Group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Formal Verification of Distributed Transaction Management in a SOA Based Control System</dc:title>
  <dc:creator>Miroslav Popovic</dc:creator>
  <cp:lastModifiedBy>Moshe Goldstein</cp:lastModifiedBy>
  <cp:revision>631</cp:revision>
  <dcterms:created xsi:type="dcterms:W3CDTF">2011-01-26T09:08:50Z</dcterms:created>
  <dcterms:modified xsi:type="dcterms:W3CDTF">2016-07-18T22:53:22Z</dcterms:modified>
</cp:coreProperties>
</file>