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6" r:id="rId2"/>
    <p:sldMasterId id="2147483689" r:id="rId3"/>
  </p:sldMasterIdLst>
  <p:notesMasterIdLst>
    <p:notesMasterId r:id="rId18"/>
  </p:notesMasterIdLst>
  <p:handoutMasterIdLst>
    <p:handoutMasterId r:id="rId19"/>
  </p:handoutMasterIdLst>
  <p:sldIdLst>
    <p:sldId id="286" r:id="rId4"/>
    <p:sldId id="282" r:id="rId5"/>
    <p:sldId id="335" r:id="rId6"/>
    <p:sldId id="296" r:id="rId7"/>
    <p:sldId id="337" r:id="rId8"/>
    <p:sldId id="330" r:id="rId9"/>
    <p:sldId id="331" r:id="rId10"/>
    <p:sldId id="309" r:id="rId11"/>
    <p:sldId id="328" r:id="rId12"/>
    <p:sldId id="304" r:id="rId13"/>
    <p:sldId id="320" r:id="rId14"/>
    <p:sldId id="326" r:id="rId15"/>
    <p:sldId id="336" r:id="rId16"/>
    <p:sldId id="279"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9E9E"/>
    <a:srgbClr val="8FA8B6"/>
    <a:srgbClr val="C4D2DA"/>
    <a:srgbClr val="00C214"/>
    <a:srgbClr val="CED1D4"/>
    <a:srgbClr val="CACACA"/>
    <a:srgbClr val="C2C2C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44366" autoAdjust="0"/>
  </p:normalViewPr>
  <p:slideViewPr>
    <p:cSldViewPr snapToGrid="0" snapToObjects="1">
      <p:cViewPr varScale="1">
        <p:scale>
          <a:sx n="67" d="100"/>
          <a:sy n="67" d="100"/>
        </p:scale>
        <p:origin x="3156" y="54"/>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DE858D-35CE-1746-B8CB-AEAC54835B5D}" type="datetimeFigureOut">
              <a:rPr lang="en-US" smtClean="0"/>
              <a:t>8/1/2016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AF3D1F-89A1-394F-A5EB-9080AFBCF350}" type="slidenum">
              <a:rPr lang="en-US" smtClean="0"/>
              <a:t>‹#›</a:t>
            </a:fld>
            <a:endParaRPr lang="en-US"/>
          </a:p>
        </p:txBody>
      </p:sp>
    </p:spTree>
    <p:extLst>
      <p:ext uri="{BB962C8B-B14F-4D97-AF65-F5344CB8AC3E}">
        <p14:creationId xmlns:p14="http://schemas.microsoft.com/office/powerpoint/2010/main" val="542006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A55917-9AF0-5241-B526-746F4D8C90D4}" type="datetimeFigureOut">
              <a:rPr lang="en-US" smtClean="0"/>
              <a:t>8/1/2016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3C4DBB-0A70-054B-8D88-396BC294F046}" type="slidenum">
              <a:rPr lang="en-US" smtClean="0"/>
              <a:t>‹#›</a:t>
            </a:fld>
            <a:endParaRPr lang="en-US"/>
          </a:p>
        </p:txBody>
      </p:sp>
    </p:spTree>
    <p:extLst>
      <p:ext uri="{BB962C8B-B14F-4D97-AF65-F5344CB8AC3E}">
        <p14:creationId xmlns:p14="http://schemas.microsoft.com/office/powerpoint/2010/main" val="36281239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Scott Reeve</a:t>
            </a:r>
            <a:r>
              <a:rPr lang="en-US" baseline="0" dirty="0"/>
              <a:t> – Engineer, background in C, C++ ~20 years using Python for ~5 years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This is a celebration of python, talking</a:t>
            </a:r>
            <a:r>
              <a:rPr lang="en-US" baseline="0" dirty="0"/>
              <a:t> about how we have used it to solve an important problem in energy supply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Background talk about the UK energy network and how it (and the world) is changing, where we come in, and where Python comes 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1</a:t>
            </a:fld>
            <a:endParaRPr lang="en-US"/>
          </a:p>
        </p:txBody>
      </p:sp>
    </p:spTree>
    <p:extLst>
      <p:ext uri="{BB962C8B-B14F-4D97-AF65-F5344CB8AC3E}">
        <p14:creationId xmlns:p14="http://schemas.microsoft.com/office/powerpoint/2010/main" val="287219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10</a:t>
            </a:fld>
            <a:endParaRPr lang="en-US"/>
          </a:p>
        </p:txBody>
      </p:sp>
    </p:spTree>
    <p:extLst>
      <p:ext uri="{BB962C8B-B14F-4D97-AF65-F5344CB8AC3E}">
        <p14:creationId xmlns:p14="http://schemas.microsoft.com/office/powerpoint/2010/main" val="393256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11</a:t>
            </a:fld>
            <a:endParaRPr lang="en-US"/>
          </a:p>
        </p:txBody>
      </p:sp>
    </p:spTree>
    <p:extLst>
      <p:ext uri="{BB962C8B-B14F-4D97-AF65-F5344CB8AC3E}">
        <p14:creationId xmlns:p14="http://schemas.microsoft.com/office/powerpoint/2010/main" val="1788091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LFT Etica Bold"/>
              <a:cs typeface="LFT Etica Bold"/>
            </a:endParaRPr>
          </a:p>
          <a:p>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13</a:t>
            </a:fld>
            <a:endParaRPr lang="en-US"/>
          </a:p>
        </p:txBody>
      </p:sp>
    </p:spTree>
    <p:extLst>
      <p:ext uri="{BB962C8B-B14F-4D97-AF65-F5344CB8AC3E}">
        <p14:creationId xmlns:p14="http://schemas.microsoft.com/office/powerpoint/2010/main" val="364874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dirty="0">
                <a:solidFill>
                  <a:srgbClr val="9E9E9E"/>
                </a:solidFill>
                <a:latin typeface="LFT Etica Bold"/>
                <a:cs typeface="LFT Etica Bold"/>
              </a:rPr>
              <a:t>We</a:t>
            </a:r>
            <a:r>
              <a:rPr lang="en-GB" sz="1200" baseline="0" dirty="0">
                <a:solidFill>
                  <a:srgbClr val="9E9E9E"/>
                </a:solidFill>
                <a:latin typeface="LFT Etica Bold"/>
                <a:cs typeface="LFT Etica Bold"/>
              </a:rPr>
              <a:t> work with electricity producers and consumers who are not big enough to go to the national grid, and get them money for being flexible in how they use or produce energy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aseline="0" dirty="0">
              <a:solidFill>
                <a:srgbClr val="9E9E9E"/>
              </a:solidFill>
              <a:latin typeface="LFT Etica Bold"/>
              <a:cs typeface="LFT Etica Bold"/>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National</a:t>
            </a:r>
            <a:r>
              <a:rPr lang="en-GB" baseline="0" dirty="0"/>
              <a:t> grid</a:t>
            </a:r>
            <a:r>
              <a:rPr lang="en-GB" dirty="0"/>
              <a:t> own and maintain the high-voltage electricity transmission network in England and Wales (Scotland has its own networks), balancing supply with demand on a minute-by-minute basis.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dirty="0">
              <a:solidFill>
                <a:srgbClr val="9E9E9E"/>
              </a:solidFill>
              <a:latin typeface="LFT Etica Bold"/>
              <a:cs typeface="LFT Etica Bold"/>
            </a:endParaRPr>
          </a:p>
          <a:p>
            <a:endParaRPr lang="en-GB" dirty="0"/>
          </a:p>
        </p:txBody>
      </p:sp>
      <p:sp>
        <p:nvSpPr>
          <p:cNvPr id="4" name="Slide Number Placeholder 3"/>
          <p:cNvSpPr>
            <a:spLocks noGrp="1"/>
          </p:cNvSpPr>
          <p:nvPr>
            <p:ph type="sldNum" sz="quarter" idx="10"/>
          </p:nvPr>
        </p:nvSpPr>
        <p:spPr/>
        <p:txBody>
          <a:bodyPr/>
          <a:lstStyle/>
          <a:p>
            <a:fld id="{A7BE6DD3-E58C-42EB-BBAF-E70ED479899E}" type="slidenum">
              <a:rPr lang="en-GB" smtClean="0"/>
              <a:t>2</a:t>
            </a:fld>
            <a:endParaRPr lang="en-GB"/>
          </a:p>
        </p:txBody>
      </p:sp>
    </p:spTree>
    <p:extLst>
      <p:ext uri="{BB962C8B-B14F-4D97-AF65-F5344CB8AC3E}">
        <p14:creationId xmlns:p14="http://schemas.microsoft.com/office/powerpoint/2010/main" val="919048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Traditional Power system – how it works who national grid, 1933, lots of big, coal power stations</a:t>
            </a:r>
          </a:p>
          <a:p>
            <a:endParaRPr lang="en-US" dirty="0"/>
          </a:p>
          <a:p>
            <a:r>
              <a:rPr lang="en-US" dirty="0"/>
              <a:t>HV backbone, goes down to</a:t>
            </a:r>
            <a:r>
              <a:rPr lang="en-US" baseline="0" dirty="0"/>
              <a:t> lower voltage</a:t>
            </a:r>
            <a:endParaRPr lang="en-US" dirty="0"/>
          </a:p>
          <a:p>
            <a:endParaRPr lang="en-US" dirty="0"/>
          </a:p>
          <a:p>
            <a:r>
              <a:rPr lang="en-US" dirty="0"/>
              <a:t>Things changing – Climate concerns, Wind, Solar generation, Aerobic</a:t>
            </a:r>
            <a:r>
              <a:rPr lang="en-US" baseline="0" dirty="0"/>
              <a:t> Digestion, Landfill gas, Batteries – all smaller output than traditional power stations</a:t>
            </a:r>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3</a:t>
            </a:fld>
            <a:endParaRPr lang="en-US"/>
          </a:p>
        </p:txBody>
      </p:sp>
    </p:spTree>
    <p:extLst>
      <p:ext uri="{BB962C8B-B14F-4D97-AF65-F5344CB8AC3E}">
        <p14:creationId xmlns:p14="http://schemas.microsoft.com/office/powerpoint/2010/main" val="389604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More localised production – smaller</a:t>
            </a:r>
            <a:r>
              <a:rPr lang="en-GB" baseline="0" dirty="0"/>
              <a:t> producers  lower down the grid</a:t>
            </a:r>
          </a:p>
          <a:p>
            <a:endParaRPr lang="en-GB" baseline="0" dirty="0"/>
          </a:p>
          <a:p>
            <a:r>
              <a:rPr lang="en-GB" baseline="0" dirty="0"/>
              <a:t>Opportunity - tech</a:t>
            </a:r>
          </a:p>
          <a:p>
            <a:endParaRPr lang="en-GB" baseline="0" dirty="0"/>
          </a:p>
          <a:p>
            <a:r>
              <a:rPr lang="en-GB" baseline="0" dirty="0"/>
              <a:t>Virtual Power plant – aggregation - lots of smaller producers working together to create a large response – and as a result earning more than they could on their own</a:t>
            </a:r>
          </a:p>
          <a:p>
            <a:endParaRPr lang="en-GB" dirty="0"/>
          </a:p>
          <a:p>
            <a:r>
              <a:rPr lang="en-GB" dirty="0"/>
              <a:t>But how do they earn money? National grid must balance</a:t>
            </a:r>
            <a:r>
              <a:rPr lang="en-GB" baseline="0" dirty="0"/>
              <a:t> supply with demand</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7BE6DD3-E58C-42EB-BBAF-E70ED479899E}" type="slidenum">
              <a:rPr lang="en-GB" smtClean="0"/>
              <a:t>4</a:t>
            </a:fld>
            <a:endParaRPr lang="en-GB"/>
          </a:p>
        </p:txBody>
      </p:sp>
    </p:spTree>
    <p:extLst>
      <p:ext uri="{BB962C8B-B14F-4D97-AF65-F5344CB8AC3E}">
        <p14:creationId xmlns:p14="http://schemas.microsoft.com/office/powerpoint/2010/main" val="919048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the</a:t>
            </a:r>
            <a:r>
              <a:rPr lang="en-US" baseline="0" dirty="0"/>
              <a:t> early days of power production – big steam turning a big shaft – magnetic field theory – electricity created</a:t>
            </a:r>
          </a:p>
          <a:p>
            <a:endParaRPr lang="en-US" baseline="0" dirty="0"/>
          </a:p>
          <a:p>
            <a:r>
              <a:rPr lang="en-US" baseline="0" dirty="0"/>
              <a:t>Frequency ~ speed of shaft (depending on number of poles)</a:t>
            </a:r>
          </a:p>
          <a:p>
            <a:endParaRPr lang="en-US" baseline="0" dirty="0"/>
          </a:p>
          <a:p>
            <a:r>
              <a:rPr lang="en-US" baseline="0" dirty="0"/>
              <a:t>When new power station goes on line it </a:t>
            </a:r>
            <a:r>
              <a:rPr lang="en-US" baseline="0" dirty="0" err="1"/>
              <a:t>synchronises</a:t>
            </a:r>
            <a:r>
              <a:rPr lang="en-US" baseline="0" dirty="0"/>
              <a:t> its frequency with the grid</a:t>
            </a:r>
          </a:p>
          <a:p>
            <a:endParaRPr lang="en-US" baseline="0" dirty="0"/>
          </a:p>
          <a:p>
            <a:r>
              <a:rPr lang="en-US" baseline="0" dirty="0"/>
              <a:t>If too much load – shaft slows – lower frequency</a:t>
            </a:r>
          </a:p>
          <a:p>
            <a:endParaRPr lang="en-US" baseline="0" dirty="0"/>
          </a:p>
          <a:p>
            <a:r>
              <a:rPr lang="en-US" baseline="0" dirty="0"/>
              <a:t>If too little load – shaft speeds up – higher frequency</a:t>
            </a:r>
          </a:p>
        </p:txBody>
      </p:sp>
      <p:sp>
        <p:nvSpPr>
          <p:cNvPr id="4" name="Slide Number Placeholder 3"/>
          <p:cNvSpPr>
            <a:spLocks noGrp="1"/>
          </p:cNvSpPr>
          <p:nvPr>
            <p:ph type="sldNum" sz="quarter" idx="10"/>
          </p:nvPr>
        </p:nvSpPr>
        <p:spPr/>
        <p:txBody>
          <a:bodyPr/>
          <a:lstStyle/>
          <a:p>
            <a:fld id="{C33C4DBB-0A70-054B-8D88-396BC294F046}" type="slidenum">
              <a:rPr lang="en-US" smtClean="0"/>
              <a:t>5</a:t>
            </a:fld>
            <a:endParaRPr lang="en-US"/>
          </a:p>
        </p:txBody>
      </p:sp>
    </p:spTree>
    <p:extLst>
      <p:ext uri="{BB962C8B-B14F-4D97-AF65-F5344CB8AC3E}">
        <p14:creationId xmlns:p14="http://schemas.microsoft.com/office/powerpoint/2010/main" val="2467946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National grid needs to balance supply and demand – uses frequency to indicate imbalance</a:t>
            </a:r>
          </a:p>
          <a:p>
            <a:endParaRPr lang="en-US" dirty="0"/>
          </a:p>
          <a:p>
            <a:r>
              <a:rPr lang="en-US" dirty="0"/>
              <a:t>Examples – strong</a:t>
            </a:r>
            <a:r>
              <a:rPr lang="en-US" baseline="0" dirty="0"/>
              <a:t> winds, power station breaking down</a:t>
            </a:r>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6</a:t>
            </a:fld>
            <a:endParaRPr lang="en-US"/>
          </a:p>
        </p:txBody>
      </p:sp>
    </p:spTree>
    <p:extLst>
      <p:ext uri="{BB962C8B-B14F-4D97-AF65-F5344CB8AC3E}">
        <p14:creationId xmlns:p14="http://schemas.microsoft.com/office/powerpoint/2010/main" val="246794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where we come in, working with our customers we sell a predefined amount of response to a supply demand imbalance</a:t>
            </a:r>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7</a:t>
            </a:fld>
            <a:endParaRPr lang="en-US"/>
          </a:p>
        </p:txBody>
      </p:sp>
    </p:spTree>
    <p:extLst>
      <p:ext uri="{BB962C8B-B14F-4D97-AF65-F5344CB8AC3E}">
        <p14:creationId xmlns:p14="http://schemas.microsoft.com/office/powerpoint/2010/main" val="2861545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C214"/>
                </a:solidFill>
                <a:latin typeface="LFT Etica Regular"/>
                <a:ea typeface="LFT Etica Regular"/>
                <a:cs typeface="LFT Etica Regular"/>
              </a:rPr>
              <a:t>Limejump Smart Box</a:t>
            </a:r>
            <a:r>
              <a:rPr lang="en-GB" dirty="0">
                <a:solidFill>
                  <a:srgbClr val="383C45"/>
                </a:solidFill>
                <a:latin typeface="LFT Etica Regular"/>
                <a:ea typeface="LFT Etica Regular"/>
                <a:cs typeface="LFT Etica Regular"/>
              </a:rPr>
              <a:t> </a:t>
            </a:r>
            <a:r>
              <a:rPr lang="en-GB" dirty="0">
                <a:solidFill>
                  <a:srgbClr val="A6A6A6"/>
                </a:solidFill>
                <a:latin typeface="LFT Etica Regular"/>
                <a:ea typeface="LFT Etica Regular"/>
                <a:cs typeface="LFT Etica Regular"/>
              </a:rPr>
              <a:t>communicates in real time with the </a:t>
            </a:r>
            <a:r>
              <a:rPr lang="en-GB" b="1" dirty="0">
                <a:solidFill>
                  <a:srgbClr val="00C214"/>
                </a:solidFill>
                <a:latin typeface="LFT Etica Regular"/>
                <a:ea typeface="LFT Etica Regular"/>
                <a:cs typeface="LFT Etica Regular"/>
              </a:rPr>
              <a:t>Limejump cloud software, </a:t>
            </a:r>
            <a:r>
              <a:rPr lang="en-GB" dirty="0">
                <a:solidFill>
                  <a:srgbClr val="9E9E9E"/>
                </a:solidFill>
                <a:latin typeface="LFT Etica Regular"/>
                <a:ea typeface="LFT Etica Regular"/>
                <a:cs typeface="LFT Etica Regular"/>
              </a:rPr>
              <a:t>this information is analysed by the </a:t>
            </a:r>
            <a:r>
              <a:rPr lang="en-GB" b="1" dirty="0">
                <a:solidFill>
                  <a:srgbClr val="00C214"/>
                </a:solidFill>
                <a:latin typeface="LFT Etica Regular"/>
                <a:ea typeface="LFT Etica Regular"/>
                <a:cs typeface="LFT Etica Regular"/>
              </a:rPr>
              <a:t>Optimisation engine </a:t>
            </a:r>
            <a:r>
              <a:rPr lang="en-GB" dirty="0">
                <a:solidFill>
                  <a:srgbClr val="9E9E9E"/>
                </a:solidFill>
                <a:latin typeface="LFT Etica Regular"/>
                <a:ea typeface="LFT Etica Regular"/>
                <a:cs typeface="LFT Etica Regular"/>
              </a:rPr>
              <a:t>and this data</a:t>
            </a:r>
            <a:r>
              <a:rPr lang="en-GB" dirty="0">
                <a:solidFill>
                  <a:srgbClr val="A6A6A6"/>
                </a:solidFill>
                <a:latin typeface="LFT Etica Regular"/>
                <a:ea typeface="LFT Etica Regular"/>
                <a:cs typeface="LFT Etica Regular"/>
              </a:rPr>
              <a:t> is </a:t>
            </a:r>
            <a:r>
              <a:rPr lang="en-GB" dirty="0">
                <a:solidFill>
                  <a:srgbClr val="9E9E9E"/>
                </a:solidFill>
                <a:latin typeface="LFT Etica Regular"/>
                <a:ea typeface="LFT Etica Regular"/>
                <a:cs typeface="LFT Etica Regular"/>
              </a:rPr>
              <a:t>made available for customer viewing </a:t>
            </a:r>
            <a:r>
              <a:rPr lang="en-GB" dirty="0">
                <a:solidFill>
                  <a:srgbClr val="A6A6A6"/>
                </a:solidFill>
                <a:latin typeface="LFT Etica Regular"/>
                <a:ea typeface="LFT Etica Regular"/>
                <a:cs typeface="LFT Etica Regular"/>
              </a:rPr>
              <a:t>on the </a:t>
            </a:r>
            <a:r>
              <a:rPr lang="en-GB" b="1" dirty="0">
                <a:solidFill>
                  <a:srgbClr val="00C214"/>
                </a:solidFill>
                <a:latin typeface="LFT Etica Regular"/>
                <a:ea typeface="LFT Etica Regular"/>
                <a:cs typeface="LFT Etica Regular"/>
              </a:rPr>
              <a:t>Limejump customer portal</a:t>
            </a:r>
            <a:r>
              <a:rPr lang="en-GB" dirty="0">
                <a:solidFill>
                  <a:srgbClr val="A6A6A6"/>
                </a:solidFill>
                <a:latin typeface="LFT Etica Regular"/>
                <a:ea typeface="LFT Etica Regular"/>
                <a:cs typeface="LFT Etica Regular"/>
              </a:rPr>
              <a:t>.</a:t>
            </a:r>
          </a:p>
          <a:p>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8</a:t>
            </a:fld>
            <a:endParaRPr lang="en-US"/>
          </a:p>
        </p:txBody>
      </p:sp>
    </p:spTree>
    <p:extLst>
      <p:ext uri="{BB962C8B-B14F-4D97-AF65-F5344CB8AC3E}">
        <p14:creationId xmlns:p14="http://schemas.microsoft.com/office/powerpoint/2010/main" val="261525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LFT Etica Bold"/>
              <a:cs typeface="LFT Etica Bold"/>
            </a:endParaRPr>
          </a:p>
          <a:p>
            <a:endParaRPr lang="en-US" dirty="0"/>
          </a:p>
        </p:txBody>
      </p:sp>
      <p:sp>
        <p:nvSpPr>
          <p:cNvPr id="4" name="Slide Number Placeholder 3"/>
          <p:cNvSpPr>
            <a:spLocks noGrp="1"/>
          </p:cNvSpPr>
          <p:nvPr>
            <p:ph type="sldNum" sz="quarter" idx="10"/>
          </p:nvPr>
        </p:nvSpPr>
        <p:spPr/>
        <p:txBody>
          <a:bodyPr/>
          <a:lstStyle/>
          <a:p>
            <a:fld id="{C33C4DBB-0A70-054B-8D88-396BC294F046}" type="slidenum">
              <a:rPr lang="en-US" smtClean="0"/>
              <a:t>9</a:t>
            </a:fld>
            <a:endParaRPr lang="en-US"/>
          </a:p>
        </p:txBody>
      </p:sp>
    </p:spTree>
    <p:extLst>
      <p:ext uri="{BB962C8B-B14F-4D97-AF65-F5344CB8AC3E}">
        <p14:creationId xmlns:p14="http://schemas.microsoft.com/office/powerpoint/2010/main" val="3648743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mary Slide 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4" name="Text Placeholder 3"/>
          <p:cNvSpPr>
            <a:spLocks noGrp="1"/>
          </p:cNvSpPr>
          <p:nvPr>
            <p:ph type="body" sz="quarter" idx="10" hasCustomPrompt="1"/>
          </p:nvPr>
        </p:nvSpPr>
        <p:spPr>
          <a:xfrm>
            <a:off x="70" y="71455"/>
            <a:ext cx="557020" cy="385763"/>
          </a:xfrm>
        </p:spPr>
        <p:txBody>
          <a:bodyPr anchor="ctr" anchorCtr="0">
            <a:noAutofit/>
          </a:bodyPr>
          <a:lstStyle>
            <a:lvl1pPr algn="ctr">
              <a:defRPr sz="1600" b="1">
                <a:ln>
                  <a:noFill/>
                </a:ln>
                <a:solidFill>
                  <a:schemeClr val="bg1"/>
                </a:solidFill>
                <a:effectLst/>
                <a:latin typeface="LFT Etica Bold"/>
                <a:cs typeface="LFT Etica Bold"/>
              </a:defRPr>
            </a:lvl1pPr>
          </a:lstStyle>
          <a:p>
            <a:pPr lvl="0"/>
            <a:r>
              <a:rPr lang="en-GB" dirty="0"/>
              <a:t>00</a:t>
            </a:r>
            <a:endParaRPr lang="en-US" dirty="0"/>
          </a:p>
        </p:txBody>
      </p:sp>
      <p:sp>
        <p:nvSpPr>
          <p:cNvPr id="6" name="Content Placeholder 5"/>
          <p:cNvSpPr>
            <a:spLocks noGrp="1"/>
          </p:cNvSpPr>
          <p:nvPr>
            <p:ph sz="quarter" idx="11"/>
          </p:nvPr>
        </p:nvSpPr>
        <p:spPr>
          <a:xfrm>
            <a:off x="678385" y="2389408"/>
            <a:ext cx="2439848" cy="1848830"/>
          </a:xfrm>
        </p:spPr>
        <p:txBody>
          <a:bodyPr/>
          <a:lstStyle>
            <a:lvl1pPr>
              <a:defRPr sz="1400">
                <a:solidFill>
                  <a:srgbClr val="00C214"/>
                </a:solidFill>
              </a:defRPr>
            </a:lvl1pPr>
            <a:lvl2pPr marL="0" indent="0">
              <a:buFontTx/>
              <a:buNone/>
              <a:defRPr sz="1200"/>
            </a:lvl2pPr>
          </a:lstStyle>
          <a:p>
            <a:pPr lvl="0"/>
            <a:r>
              <a:rPr lang="en-GB" dirty="0"/>
              <a:t>Click to edit Master text styles</a:t>
            </a:r>
          </a:p>
          <a:p>
            <a:pPr lvl="1"/>
            <a:r>
              <a:rPr lang="en-GB" dirty="0"/>
              <a:t>Here is some example text</a:t>
            </a:r>
          </a:p>
        </p:txBody>
      </p:sp>
      <p:sp>
        <p:nvSpPr>
          <p:cNvPr id="10" name="Content Placeholder 5"/>
          <p:cNvSpPr>
            <a:spLocks noGrp="1"/>
          </p:cNvSpPr>
          <p:nvPr>
            <p:ph sz="quarter" idx="12"/>
          </p:nvPr>
        </p:nvSpPr>
        <p:spPr>
          <a:xfrm>
            <a:off x="3353895" y="2389407"/>
            <a:ext cx="2439848" cy="1848831"/>
          </a:xfrm>
        </p:spPr>
        <p:txBody>
          <a:bodyPr/>
          <a:lstStyle>
            <a:lvl1pPr>
              <a:defRPr sz="1400">
                <a:solidFill>
                  <a:srgbClr val="00C214"/>
                </a:solidFill>
              </a:defRPr>
            </a:lvl1pPr>
            <a:lvl2pPr marL="0" indent="0">
              <a:buFontTx/>
              <a:buNone/>
              <a:defRPr sz="1200"/>
            </a:lvl2pPr>
          </a:lstStyle>
          <a:p>
            <a:pPr lvl="0"/>
            <a:r>
              <a:rPr lang="en-GB" dirty="0"/>
              <a:t>Click to edit Master text styles</a:t>
            </a:r>
          </a:p>
          <a:p>
            <a:pPr lvl="1"/>
            <a:r>
              <a:rPr lang="en-GB" dirty="0"/>
              <a:t>Here is some example text</a:t>
            </a:r>
          </a:p>
        </p:txBody>
      </p:sp>
      <p:sp>
        <p:nvSpPr>
          <p:cNvPr id="11" name="Content Placeholder 5"/>
          <p:cNvSpPr>
            <a:spLocks noGrp="1"/>
          </p:cNvSpPr>
          <p:nvPr>
            <p:ph sz="quarter" idx="13"/>
          </p:nvPr>
        </p:nvSpPr>
        <p:spPr>
          <a:xfrm>
            <a:off x="6015135" y="2389407"/>
            <a:ext cx="2439848" cy="1848831"/>
          </a:xfrm>
        </p:spPr>
        <p:txBody>
          <a:bodyPr/>
          <a:lstStyle>
            <a:lvl1pPr>
              <a:defRPr sz="1400">
                <a:solidFill>
                  <a:srgbClr val="00C214"/>
                </a:solidFill>
              </a:defRPr>
            </a:lvl1pPr>
            <a:lvl2pPr marL="0" indent="0">
              <a:buFontTx/>
              <a:buNone/>
              <a:defRPr sz="1200"/>
            </a:lvl2pPr>
          </a:lstStyle>
          <a:p>
            <a:pPr lvl="0"/>
            <a:r>
              <a:rPr lang="en-GB" dirty="0"/>
              <a:t>Click to edit Master text styles</a:t>
            </a:r>
          </a:p>
          <a:p>
            <a:pPr lvl="1"/>
            <a:r>
              <a:rPr lang="en-GB" dirty="0"/>
              <a:t>Here is some example text</a:t>
            </a:r>
          </a:p>
        </p:txBody>
      </p:sp>
    </p:spTree>
    <p:extLst>
      <p:ext uri="{BB962C8B-B14F-4D97-AF65-F5344CB8AC3E}">
        <p14:creationId xmlns:p14="http://schemas.microsoft.com/office/powerpoint/2010/main" val="155092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5"/>
          <p:cNvSpPr>
            <a:spLocks noGrp="1"/>
          </p:cNvSpPr>
          <p:nvPr>
            <p:ph sz="quarter" idx="11"/>
          </p:nvPr>
        </p:nvSpPr>
        <p:spPr>
          <a:xfrm>
            <a:off x="678385" y="3181402"/>
            <a:ext cx="2439848" cy="1848830"/>
          </a:xfrm>
        </p:spPr>
        <p:txBody>
          <a:bodyPr/>
          <a:lstStyle>
            <a:lvl1pPr algn="ctr">
              <a:defRPr sz="1600">
                <a:solidFill>
                  <a:srgbClr val="00C214"/>
                </a:solidFill>
                <a:latin typeface="LFT Etica"/>
              </a:defRPr>
            </a:lvl1pPr>
            <a:lvl2pPr marL="0" indent="0" algn="ctr">
              <a:buFontTx/>
              <a:buNone/>
              <a:defRPr sz="1050">
                <a:latin typeface="LFT Etica"/>
              </a:defRPr>
            </a:lvl2pPr>
          </a:lstStyle>
          <a:p>
            <a:pPr lvl="0"/>
            <a:r>
              <a:rPr lang="en-GB" dirty="0"/>
              <a:t>Click to edit Master text styles</a:t>
            </a:r>
          </a:p>
          <a:p>
            <a:pPr lvl="1"/>
            <a:r>
              <a:rPr lang="en-GB" dirty="0"/>
              <a:t>Here is some example text</a:t>
            </a:r>
          </a:p>
        </p:txBody>
      </p:sp>
      <p:sp>
        <p:nvSpPr>
          <p:cNvPr id="8" name="Rectangle 7"/>
          <p:cNvSpPr/>
          <p:nvPr userDrawn="1"/>
        </p:nvSpPr>
        <p:spPr>
          <a:xfrm>
            <a:off x="0" y="535131"/>
            <a:ext cx="9144000" cy="233317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5"/>
          <p:cNvSpPr>
            <a:spLocks noGrp="1"/>
          </p:cNvSpPr>
          <p:nvPr>
            <p:ph sz="quarter" idx="12"/>
          </p:nvPr>
        </p:nvSpPr>
        <p:spPr>
          <a:xfrm>
            <a:off x="3353895" y="3181402"/>
            <a:ext cx="2439848" cy="1848830"/>
          </a:xfrm>
        </p:spPr>
        <p:txBody>
          <a:bodyPr/>
          <a:lstStyle>
            <a:lvl1pPr algn="ctr">
              <a:defRPr sz="1600">
                <a:solidFill>
                  <a:srgbClr val="00C214"/>
                </a:solidFill>
                <a:latin typeface="LFT Etica"/>
              </a:defRPr>
            </a:lvl1pPr>
            <a:lvl2pPr marL="0" indent="0" algn="ctr">
              <a:buFontTx/>
              <a:buNone/>
              <a:defRPr sz="1050">
                <a:latin typeface="LFT Etica"/>
              </a:defRPr>
            </a:lvl2pPr>
          </a:lstStyle>
          <a:p>
            <a:pPr lvl="0"/>
            <a:r>
              <a:rPr lang="en-GB" dirty="0"/>
              <a:t>Click to edit Master text styles</a:t>
            </a:r>
          </a:p>
          <a:p>
            <a:pPr lvl="1"/>
            <a:r>
              <a:rPr lang="en-GB" dirty="0"/>
              <a:t>Here is some example text</a:t>
            </a:r>
          </a:p>
        </p:txBody>
      </p:sp>
      <p:sp>
        <p:nvSpPr>
          <p:cNvPr id="10" name="Content Placeholder 5"/>
          <p:cNvSpPr>
            <a:spLocks noGrp="1"/>
          </p:cNvSpPr>
          <p:nvPr>
            <p:ph sz="quarter" idx="13"/>
          </p:nvPr>
        </p:nvSpPr>
        <p:spPr>
          <a:xfrm>
            <a:off x="6043673" y="3181402"/>
            <a:ext cx="2439848" cy="1848830"/>
          </a:xfrm>
        </p:spPr>
        <p:txBody>
          <a:bodyPr/>
          <a:lstStyle>
            <a:lvl1pPr algn="ctr">
              <a:defRPr sz="1600">
                <a:solidFill>
                  <a:srgbClr val="00C214"/>
                </a:solidFill>
                <a:latin typeface="LFT Etica"/>
              </a:defRPr>
            </a:lvl1pPr>
            <a:lvl2pPr marL="0" indent="0" algn="ctr">
              <a:buFontTx/>
              <a:buNone/>
              <a:defRPr sz="1050">
                <a:latin typeface="LFT Etica"/>
              </a:defRPr>
            </a:lvl2pPr>
          </a:lstStyle>
          <a:p>
            <a:pPr lvl="0"/>
            <a:r>
              <a:rPr lang="en-GB" dirty="0"/>
              <a:t>Click to edit Master text styles</a:t>
            </a:r>
          </a:p>
          <a:p>
            <a:pPr lvl="1"/>
            <a:r>
              <a:rPr lang="en-GB" dirty="0"/>
              <a:t>Here is some example text</a:t>
            </a:r>
          </a:p>
        </p:txBody>
      </p:sp>
      <p:sp>
        <p:nvSpPr>
          <p:cNvPr id="12" name="Text Placeholder 11"/>
          <p:cNvSpPr>
            <a:spLocks noGrp="1"/>
          </p:cNvSpPr>
          <p:nvPr>
            <p:ph type="body" sz="quarter" idx="14" hasCustomPrompt="1"/>
          </p:nvPr>
        </p:nvSpPr>
        <p:spPr>
          <a:xfrm>
            <a:off x="1597719" y="1398327"/>
            <a:ext cx="5951537" cy="471064"/>
          </a:xfrm>
        </p:spPr>
        <p:txBody>
          <a:bodyPr/>
          <a:lstStyle>
            <a:lvl1pPr algn="ctr">
              <a:defRPr baseline="0">
                <a:solidFill>
                  <a:schemeClr val="bg1"/>
                </a:solidFill>
                <a:latin typeface="LFT Etica"/>
              </a:defRPr>
            </a:lvl1pPr>
          </a:lstStyle>
          <a:p>
            <a:pPr lvl="0"/>
            <a:r>
              <a:rPr lang="en-GB" dirty="0"/>
              <a:t>Place key statement here</a:t>
            </a:r>
          </a:p>
        </p:txBody>
      </p:sp>
      <p:sp>
        <p:nvSpPr>
          <p:cNvPr id="14" name="Text Placeholder 3"/>
          <p:cNvSpPr>
            <a:spLocks noGrp="1"/>
          </p:cNvSpPr>
          <p:nvPr>
            <p:ph type="body" sz="quarter" idx="10" hasCustomPrompt="1"/>
          </p:nvPr>
        </p:nvSpPr>
        <p:spPr>
          <a:xfrm>
            <a:off x="70" y="71455"/>
            <a:ext cx="557020" cy="385763"/>
          </a:xfrm>
        </p:spPr>
        <p:txBody>
          <a:bodyPr anchor="ctr" anchorCtr="0">
            <a:noAutofit/>
          </a:bodyPr>
          <a:lstStyle>
            <a:lvl1pPr algn="ctr">
              <a:defRPr sz="1600" b="1">
                <a:ln>
                  <a:noFill/>
                </a:ln>
                <a:solidFill>
                  <a:schemeClr val="bg1"/>
                </a:solidFill>
                <a:effectLst/>
                <a:latin typeface="LFT Etica Bold"/>
                <a:cs typeface="LFT Etica Bold"/>
              </a:defRPr>
            </a:lvl1pPr>
          </a:lstStyle>
          <a:p>
            <a:pPr lvl="0"/>
            <a:r>
              <a:rPr lang="en-GB" dirty="0"/>
              <a:t>00</a:t>
            </a:r>
            <a:endParaRPr lang="en-US" dirty="0"/>
          </a:p>
        </p:txBody>
      </p:sp>
    </p:spTree>
    <p:extLst>
      <p:ext uri="{BB962C8B-B14F-4D97-AF65-F5344CB8AC3E}">
        <p14:creationId xmlns:p14="http://schemas.microsoft.com/office/powerpoint/2010/main" val="4036535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7" name="Title 1"/>
          <p:cNvSpPr>
            <a:spLocks noGrp="1"/>
          </p:cNvSpPr>
          <p:nvPr>
            <p:ph type="title"/>
          </p:nvPr>
        </p:nvSpPr>
        <p:spPr>
          <a:xfrm>
            <a:off x="614170" y="141766"/>
            <a:ext cx="8229600" cy="251996"/>
          </a:xfrm>
        </p:spPr>
        <p:txBody>
          <a:bodyPr/>
          <a:lstStyle/>
          <a:p>
            <a:r>
              <a:rPr lang="en-GB"/>
              <a:t>Click to edit Master title style</a:t>
            </a:r>
            <a:endParaRPr lang="en-US"/>
          </a:p>
        </p:txBody>
      </p:sp>
      <p:sp>
        <p:nvSpPr>
          <p:cNvPr id="10" name="Table Placeholder 9"/>
          <p:cNvSpPr>
            <a:spLocks noGrp="1"/>
          </p:cNvSpPr>
          <p:nvPr>
            <p:ph type="tbl" sz="quarter" idx="11"/>
          </p:nvPr>
        </p:nvSpPr>
        <p:spPr>
          <a:xfrm>
            <a:off x="678386" y="1027741"/>
            <a:ext cx="7805136" cy="3503034"/>
          </a:xfrm>
        </p:spPr>
        <p:txBody>
          <a:bodyPr/>
          <a:lstStyle/>
          <a:p>
            <a:endParaRPr lang="en-US"/>
          </a:p>
        </p:txBody>
      </p:sp>
      <p:sp>
        <p:nvSpPr>
          <p:cNvPr id="13" name="Text Placeholder 3"/>
          <p:cNvSpPr>
            <a:spLocks noGrp="1"/>
          </p:cNvSpPr>
          <p:nvPr>
            <p:ph type="body" sz="quarter" idx="10" hasCustomPrompt="1"/>
          </p:nvPr>
        </p:nvSpPr>
        <p:spPr>
          <a:xfrm>
            <a:off x="70" y="71455"/>
            <a:ext cx="557020" cy="385763"/>
          </a:xfrm>
        </p:spPr>
        <p:txBody>
          <a:bodyPr anchor="ctr" anchorCtr="0">
            <a:noAutofit/>
          </a:bodyPr>
          <a:lstStyle>
            <a:lvl1pPr algn="ctr">
              <a:defRPr sz="1600" b="1">
                <a:ln>
                  <a:noFill/>
                </a:ln>
                <a:solidFill>
                  <a:schemeClr val="bg1"/>
                </a:solidFill>
                <a:effectLst/>
                <a:latin typeface="LFT Etica Bold"/>
                <a:cs typeface="LFT Etica Bold"/>
              </a:defRPr>
            </a:lvl1pPr>
          </a:lstStyle>
          <a:p>
            <a:pPr lvl="0"/>
            <a:r>
              <a:rPr lang="en-GB" dirty="0"/>
              <a:t>00</a:t>
            </a:r>
            <a:endParaRPr lang="en-US" dirty="0"/>
          </a:p>
        </p:txBody>
      </p:sp>
    </p:spTree>
    <p:extLst>
      <p:ext uri="{BB962C8B-B14F-4D97-AF65-F5344CB8AC3E}">
        <p14:creationId xmlns:p14="http://schemas.microsoft.com/office/powerpoint/2010/main" val="181118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Rectangle 6"/>
          <p:cNvSpPr/>
          <p:nvPr userDrawn="1"/>
        </p:nvSpPr>
        <p:spPr>
          <a:xfrm>
            <a:off x="0" y="549401"/>
            <a:ext cx="9144000" cy="4594099"/>
          </a:xfrm>
          <a:prstGeom prst="rect">
            <a:avLst/>
          </a:prstGeom>
          <a:solidFill>
            <a:srgbClr val="032B3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 Placeholder 3"/>
          <p:cNvSpPr>
            <a:spLocks noGrp="1"/>
          </p:cNvSpPr>
          <p:nvPr>
            <p:ph type="body" sz="quarter" idx="10" hasCustomPrompt="1"/>
          </p:nvPr>
        </p:nvSpPr>
        <p:spPr>
          <a:xfrm>
            <a:off x="70" y="71455"/>
            <a:ext cx="557020" cy="385763"/>
          </a:xfrm>
        </p:spPr>
        <p:txBody>
          <a:bodyPr anchor="ctr" anchorCtr="0">
            <a:noAutofit/>
          </a:bodyPr>
          <a:lstStyle>
            <a:lvl1pPr algn="ctr">
              <a:defRPr sz="1600" b="1">
                <a:ln>
                  <a:noFill/>
                </a:ln>
                <a:solidFill>
                  <a:schemeClr val="bg1"/>
                </a:solidFill>
                <a:effectLst/>
                <a:latin typeface="LFT Etica Bold"/>
                <a:cs typeface="LFT Etica Bold"/>
              </a:defRPr>
            </a:lvl1pPr>
          </a:lstStyle>
          <a:p>
            <a:pPr lvl="0"/>
            <a:r>
              <a:rPr lang="en-GB" dirty="0"/>
              <a:t>00</a:t>
            </a:r>
            <a:endParaRPr lang="en-US" dirty="0"/>
          </a:p>
        </p:txBody>
      </p:sp>
    </p:spTree>
    <p:extLst>
      <p:ext uri="{BB962C8B-B14F-4D97-AF65-F5344CB8AC3E}">
        <p14:creationId xmlns:p14="http://schemas.microsoft.com/office/powerpoint/2010/main" val="1584195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E7EDE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609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DE5D0FA-18F6-3C4D-8411-F3D65AEB31E7}" type="datetimeFigureOut">
              <a:rPr lang="en-US" smtClean="0"/>
              <a:t>8/1/2016</a:t>
            </a:fld>
            <a:endParaRPr lang="en-US"/>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6313D215-DC7D-7441-9001-FEF659E2CB93}" type="slidenum">
              <a:rPr lang="en-US" smtClean="0"/>
              <a:t>‹#›</a:t>
            </a:fld>
            <a:endParaRPr lang="en-US"/>
          </a:p>
        </p:txBody>
      </p:sp>
    </p:spTree>
    <p:extLst>
      <p:ext uri="{BB962C8B-B14F-4D97-AF65-F5344CB8AC3E}">
        <p14:creationId xmlns:p14="http://schemas.microsoft.com/office/powerpoint/2010/main" val="85843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BDE5D0FA-18F6-3C4D-8411-F3D65AEB31E7}" type="datetimeFigureOut">
              <a:rPr lang="en-US" smtClean="0">
                <a:solidFill>
                  <a:prstClr val="black"/>
                </a:solidFill>
                <a:latin typeface="Calibri"/>
              </a:rPr>
              <a:pPr/>
              <a:t>8/1/2016</a:t>
            </a:fld>
            <a:endParaRPr lang="en-US">
              <a:solidFill>
                <a:prstClr val="black"/>
              </a:solidFill>
              <a:latin typeface="Calibri"/>
            </a:endParaRPr>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6313D215-DC7D-7441-9001-FEF659E2CB93}"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7844823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422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0"/>
            <a:ext cx="557090" cy="549692"/>
          </a:xfrm>
          <a:prstGeom prst="rect">
            <a:avLst/>
          </a:prstGeom>
          <a:solidFill>
            <a:srgbClr val="00C21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14170" y="141766"/>
            <a:ext cx="8229600" cy="251996"/>
          </a:xfrm>
          <a:prstGeom prst="rect">
            <a:avLst/>
          </a:prstGeom>
        </p:spPr>
        <p:txBody>
          <a:bodyPr vert="horz" lIns="91440" tIns="45720" rIns="91440" bIns="45720" rtlCol="0" anchor="ctr"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80837013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73" r:id="rId3"/>
    <p:sldLayoutId id="2147483674" r:id="rId4"/>
    <p:sldLayoutId id="2147483688" r:id="rId5"/>
  </p:sldLayoutIdLst>
  <p:txStyles>
    <p:titleStyle>
      <a:lvl1pPr algn="l" defTabSz="457200" rtl="0" eaLnBrk="1" latinLnBrk="0" hangingPunct="1">
        <a:spcBef>
          <a:spcPct val="0"/>
        </a:spcBef>
        <a:buNone/>
        <a:defRPr sz="1400" kern="1200">
          <a:ln>
            <a:noFill/>
          </a:ln>
          <a:solidFill>
            <a:srgbClr val="00C214"/>
          </a:solidFill>
          <a:latin typeface="LFT Etica"/>
          <a:ea typeface="+mj-ea"/>
          <a:cs typeface="+mj-cs"/>
        </a:defRPr>
      </a:lvl1pPr>
    </p:titleStyle>
    <p:bodyStyle>
      <a:lvl1pPr marL="0" indent="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8064355"/>
      </p:ext>
    </p:extLst>
  </p:cSld>
  <p:clrMap bg1="lt1" tx1="dk1" bg2="lt2" tx2="dk2" accent1="accent1" accent2="accent2" accent3="accent3" accent4="accent4" accent5="accent5" accent6="accent6" hlink="hlink" folHlink="folHlink"/>
  <p:sldLayoutIdLst>
    <p:sldLayoutId id="214748368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4932839"/>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ove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descr="Logo_Full_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28" y="2199672"/>
            <a:ext cx="3465911" cy="502557"/>
          </a:xfrm>
          <a:prstGeom prst="rect">
            <a:avLst/>
          </a:prstGeom>
        </p:spPr>
      </p:pic>
      <p:cxnSp>
        <p:nvCxnSpPr>
          <p:cNvPr id="7" name="Straight Connector 6"/>
          <p:cNvCxnSpPr/>
          <p:nvPr/>
        </p:nvCxnSpPr>
        <p:spPr>
          <a:xfrm>
            <a:off x="4169618" y="2101038"/>
            <a:ext cx="0" cy="642797"/>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4293767" y="2205363"/>
            <a:ext cx="3469910" cy="4417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a:solidFill>
                  <a:prstClr val="white"/>
                </a:solidFill>
                <a:latin typeface="LFT Etica Bold"/>
                <a:cs typeface="LFT Etica Bold"/>
              </a:rPr>
              <a:t>Using Python to Keep the Lights On</a:t>
            </a:r>
          </a:p>
        </p:txBody>
      </p:sp>
      <p:sp>
        <p:nvSpPr>
          <p:cNvPr id="11" name="Text Placeholder 5"/>
          <p:cNvSpPr txBox="1">
            <a:spLocks/>
          </p:cNvSpPr>
          <p:nvPr/>
        </p:nvSpPr>
        <p:spPr>
          <a:xfrm>
            <a:off x="385382" y="3780154"/>
            <a:ext cx="2187385" cy="111139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100" dirty="0">
                <a:solidFill>
                  <a:schemeClr val="bg1"/>
                </a:solidFill>
                <a:latin typeface="LFT Etica Bold"/>
                <a:cs typeface="LFT Etica Bold"/>
              </a:rPr>
              <a:t>Scott Reeve</a:t>
            </a:r>
          </a:p>
          <a:p>
            <a:pPr marL="0" indent="0">
              <a:buFont typeface="Arial"/>
              <a:buNone/>
            </a:pPr>
            <a:r>
              <a:rPr lang="en-GB" sz="1100" dirty="0">
                <a:solidFill>
                  <a:schemeClr val="bg1"/>
                </a:solidFill>
                <a:latin typeface="LFT Etica Bold"/>
                <a:cs typeface="LFT Etica Bold"/>
              </a:rPr>
              <a:t>Technical Director</a:t>
            </a:r>
          </a:p>
          <a:p>
            <a:pPr marL="0" indent="0">
              <a:buFont typeface="Arial"/>
              <a:buNone/>
            </a:pPr>
            <a:endParaRPr lang="en-GB" sz="1100" dirty="0">
              <a:solidFill>
                <a:prstClr val="white">
                  <a:lumMod val="75000"/>
                </a:prstClr>
              </a:solidFill>
              <a:latin typeface="LFT Etica Bold"/>
              <a:cs typeface="LFT Etica Bold"/>
            </a:endParaRPr>
          </a:p>
          <a:p>
            <a:pPr marL="0" indent="0">
              <a:buFont typeface="Arial"/>
              <a:buNone/>
            </a:pPr>
            <a:r>
              <a:rPr lang="en-GB" sz="1100" dirty="0">
                <a:solidFill>
                  <a:prstClr val="white">
                    <a:lumMod val="75000"/>
                  </a:prstClr>
                </a:solidFill>
                <a:latin typeface="LFT Etica Bold"/>
                <a:cs typeface="LFT Etica Bold"/>
              </a:rPr>
              <a:t>E: </a:t>
            </a:r>
            <a:r>
              <a:rPr lang="en-GB" sz="1100" dirty="0" err="1">
                <a:solidFill>
                  <a:prstClr val="white">
                    <a:lumMod val="75000"/>
                  </a:prstClr>
                </a:solidFill>
                <a:latin typeface="LFT Etica Bold"/>
                <a:cs typeface="LFT Etica Bold"/>
              </a:rPr>
              <a:t>scott.reeve@limejump.com</a:t>
            </a:r>
            <a:endParaRPr lang="en-GB" sz="1100" dirty="0">
              <a:solidFill>
                <a:prstClr val="white">
                  <a:lumMod val="75000"/>
                </a:prstClr>
              </a:solidFill>
              <a:latin typeface="LFT Etica Bold"/>
              <a:cs typeface="LFT Etica Bold"/>
            </a:endParaRPr>
          </a:p>
          <a:p>
            <a:pPr marL="0" indent="0">
              <a:buNone/>
            </a:pPr>
            <a:r>
              <a:rPr lang="en-GB" sz="1100" dirty="0">
                <a:solidFill>
                  <a:prstClr val="white">
                    <a:lumMod val="75000"/>
                  </a:prstClr>
                </a:solidFill>
                <a:latin typeface="LFT Etica Bold"/>
                <a:cs typeface="LFT Etica Bold"/>
              </a:rPr>
              <a:t>http://</a:t>
            </a:r>
            <a:r>
              <a:rPr lang="en-GB" sz="1100" dirty="0" err="1">
                <a:solidFill>
                  <a:prstClr val="white">
                    <a:lumMod val="75000"/>
                  </a:prstClr>
                </a:solidFill>
                <a:latin typeface="LFT Etica Bold"/>
                <a:cs typeface="LFT Etica Bold"/>
              </a:rPr>
              <a:t>www.limejump.com</a:t>
            </a:r>
            <a:endParaRPr lang="en-GB" sz="1100" dirty="0">
              <a:solidFill>
                <a:prstClr val="white">
                  <a:lumMod val="75000"/>
                </a:prstClr>
              </a:solidFill>
              <a:latin typeface="LFT Etica Bold"/>
              <a:cs typeface="LFT Etica Bold"/>
            </a:endParaRPr>
          </a:p>
        </p:txBody>
      </p:sp>
      <p:pic>
        <p:nvPicPr>
          <p:cNvPr id="2" name="Picture 1"/>
          <p:cNvPicPr>
            <a:picLocks noChangeAspect="1"/>
          </p:cNvPicPr>
          <p:nvPr/>
        </p:nvPicPr>
        <p:blipFill>
          <a:blip r:embed="rId5"/>
          <a:stretch>
            <a:fillRect/>
          </a:stretch>
        </p:blipFill>
        <p:spPr>
          <a:xfrm>
            <a:off x="7943193" y="96345"/>
            <a:ext cx="1007242" cy="1007242"/>
          </a:xfrm>
          <a:prstGeom prst="rect">
            <a:avLst/>
          </a:prstGeom>
        </p:spPr>
      </p:pic>
    </p:spTree>
    <p:extLst>
      <p:ext uri="{BB962C8B-B14F-4D97-AF65-F5344CB8AC3E}">
        <p14:creationId xmlns:p14="http://schemas.microsoft.com/office/powerpoint/2010/main" val="18933425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Use Python</a:t>
            </a:r>
          </a:p>
        </p:txBody>
      </p:sp>
      <p:sp>
        <p:nvSpPr>
          <p:cNvPr id="3" name="Text Placeholder 2"/>
          <p:cNvSpPr>
            <a:spLocks noGrp="1"/>
          </p:cNvSpPr>
          <p:nvPr>
            <p:ph type="body" sz="quarter" idx="10"/>
          </p:nvPr>
        </p:nvSpPr>
        <p:spPr/>
        <p:txBody>
          <a:bodyPr/>
          <a:lstStyle/>
          <a:p>
            <a:r>
              <a:rPr lang="en-US" dirty="0"/>
              <a:t>08</a:t>
            </a:r>
          </a:p>
        </p:txBody>
      </p:sp>
      <p:sp>
        <p:nvSpPr>
          <p:cNvPr id="4" name="Rectangle 3"/>
          <p:cNvSpPr/>
          <p:nvPr/>
        </p:nvSpPr>
        <p:spPr>
          <a:xfrm>
            <a:off x="3356748" y="1124162"/>
            <a:ext cx="4572000" cy="2585323"/>
          </a:xfrm>
          <a:prstGeom prst="rect">
            <a:avLst/>
          </a:prstGeom>
        </p:spPr>
        <p:txBody>
          <a:bodyPr>
            <a:spAutoFit/>
          </a:bodyPr>
          <a:lstStyle/>
          <a:p>
            <a:pPr marL="285750" indent="-285750">
              <a:buFont typeface="Arial"/>
              <a:buChar char="•"/>
            </a:pPr>
            <a:r>
              <a:rPr lang="en-US" dirty="0">
                <a:solidFill>
                  <a:srgbClr val="9E9E9E"/>
                </a:solidFill>
                <a:latin typeface="LFT Etica Bold"/>
                <a:cs typeface="LFT Etica Bold"/>
              </a:rPr>
              <a:t>Fast to develop</a:t>
            </a:r>
          </a:p>
          <a:p>
            <a:pPr marL="285750" indent="-285750">
              <a:buFont typeface="Arial"/>
              <a:buChar char="•"/>
            </a:pPr>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Vast selection of free libraries and frameworks</a:t>
            </a:r>
          </a:p>
          <a:p>
            <a:pPr marL="285750" indent="-285750">
              <a:buFontTx/>
              <a:buChar char="-"/>
            </a:pPr>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Easy to test (especially with </a:t>
            </a:r>
            <a:r>
              <a:rPr lang="en-US" dirty="0" err="1">
                <a:solidFill>
                  <a:srgbClr val="9E9E9E"/>
                </a:solidFill>
                <a:latin typeface="LFT Etica Bold"/>
                <a:cs typeface="LFT Etica Bold"/>
              </a:rPr>
              <a:t>Pytest</a:t>
            </a:r>
            <a:r>
              <a:rPr lang="en-US" dirty="0">
                <a:solidFill>
                  <a:srgbClr val="9E9E9E"/>
                </a:solidFill>
                <a:latin typeface="LFT Etica Bold"/>
                <a:cs typeface="LFT Etica Bold"/>
              </a:rPr>
              <a:t>)</a:t>
            </a:r>
          </a:p>
          <a:p>
            <a:pPr marL="285750" indent="-285750">
              <a:buFont typeface="Arial"/>
              <a:buChar char="•"/>
            </a:pPr>
            <a:endParaRPr lang="en-US" dirty="0">
              <a:solidFill>
                <a:srgbClr val="9E9E9E"/>
              </a:solidFill>
              <a:latin typeface="LFT Etica Bold"/>
              <a:cs typeface="LFT Etica Bold"/>
            </a:endParaRPr>
          </a:p>
          <a:p>
            <a:pPr marL="285750" indent="-285750">
              <a:buFont typeface="Arial"/>
              <a:buChar char="•"/>
            </a:pPr>
            <a:r>
              <a:rPr lang="en-US" dirty="0" err="1">
                <a:solidFill>
                  <a:srgbClr val="9E9E9E"/>
                </a:solidFill>
                <a:latin typeface="LFT Etica Bold"/>
                <a:cs typeface="LFT Etica Bold"/>
              </a:rPr>
              <a:t>Europython</a:t>
            </a:r>
            <a:r>
              <a:rPr lang="en-US" dirty="0">
                <a:solidFill>
                  <a:srgbClr val="9E9E9E"/>
                </a:solidFill>
                <a:latin typeface="LFT Etica Bold"/>
                <a:cs typeface="LFT Etica Bold"/>
              </a:rPr>
              <a:t>!</a:t>
            </a:r>
          </a:p>
          <a:p>
            <a:pPr marL="285750" indent="-285750">
              <a:buFont typeface="Arial"/>
              <a:buChar char="•"/>
            </a:pPr>
            <a:endParaRPr lang="en-US" dirty="0">
              <a:solidFill>
                <a:srgbClr val="9E9E9E"/>
              </a:solidFill>
              <a:latin typeface="LFT Etica Bold"/>
              <a:cs typeface="LFT Etica Bold"/>
            </a:endParaRPr>
          </a:p>
        </p:txBody>
      </p:sp>
      <p:pic>
        <p:nvPicPr>
          <p:cNvPr id="5" name="Picture 4"/>
          <p:cNvPicPr>
            <a:picLocks noChangeAspect="1"/>
          </p:cNvPicPr>
          <p:nvPr/>
        </p:nvPicPr>
        <p:blipFill>
          <a:blip r:embed="rId3"/>
          <a:stretch>
            <a:fillRect/>
          </a:stretch>
        </p:blipFill>
        <p:spPr>
          <a:xfrm>
            <a:off x="325502" y="1260891"/>
            <a:ext cx="2661504" cy="2661504"/>
          </a:xfrm>
          <a:prstGeom prst="rect">
            <a:avLst/>
          </a:prstGeom>
        </p:spPr>
      </p:pic>
      <p:pic>
        <p:nvPicPr>
          <p:cNvPr id="6" name="Picture 5" descr="Logo_Full_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pic>
        <p:nvPicPr>
          <p:cNvPr id="10" name="Picture 9"/>
          <p:cNvPicPr>
            <a:picLocks noChangeAspect="1"/>
          </p:cNvPicPr>
          <p:nvPr/>
        </p:nvPicPr>
        <p:blipFill>
          <a:blip r:embed="rId5"/>
          <a:stretch>
            <a:fillRect/>
          </a:stretch>
        </p:blipFill>
        <p:spPr>
          <a:xfrm>
            <a:off x="1109401" y="1403562"/>
            <a:ext cx="411096" cy="382320"/>
          </a:xfrm>
          <a:prstGeom prst="rect">
            <a:avLst/>
          </a:prstGeom>
        </p:spPr>
      </p:pic>
    </p:spTree>
    <p:extLst>
      <p:ext uri="{BB962C8B-B14F-4D97-AF65-F5344CB8AC3E}">
        <p14:creationId xmlns:p14="http://schemas.microsoft.com/office/powerpoint/2010/main" val="110440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We’ve Encountered</a:t>
            </a:r>
          </a:p>
        </p:txBody>
      </p:sp>
      <p:sp>
        <p:nvSpPr>
          <p:cNvPr id="3" name="Text Placeholder 2"/>
          <p:cNvSpPr>
            <a:spLocks noGrp="1"/>
          </p:cNvSpPr>
          <p:nvPr>
            <p:ph type="body" sz="quarter" idx="10"/>
          </p:nvPr>
        </p:nvSpPr>
        <p:spPr/>
        <p:txBody>
          <a:bodyPr/>
          <a:lstStyle/>
          <a:p>
            <a:r>
              <a:rPr lang="en-US" dirty="0"/>
              <a:t>10</a:t>
            </a:r>
          </a:p>
        </p:txBody>
      </p:sp>
      <p:sp>
        <p:nvSpPr>
          <p:cNvPr id="4" name="Rectangle 3"/>
          <p:cNvSpPr/>
          <p:nvPr/>
        </p:nvSpPr>
        <p:spPr>
          <a:xfrm>
            <a:off x="3340159" y="1165329"/>
            <a:ext cx="4572000" cy="2031325"/>
          </a:xfrm>
          <a:prstGeom prst="rect">
            <a:avLst/>
          </a:prstGeom>
        </p:spPr>
        <p:txBody>
          <a:bodyPr>
            <a:spAutoFit/>
          </a:bodyPr>
          <a:lstStyle/>
          <a:p>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Support for concurrency / </a:t>
            </a:r>
            <a:r>
              <a:rPr lang="en-US" dirty="0" err="1">
                <a:solidFill>
                  <a:srgbClr val="9E9E9E"/>
                </a:solidFill>
                <a:latin typeface="LFT Etica Bold"/>
                <a:cs typeface="LFT Etica Bold"/>
              </a:rPr>
              <a:t>paralellism</a:t>
            </a:r>
            <a:r>
              <a:rPr lang="en-US" dirty="0">
                <a:solidFill>
                  <a:srgbClr val="9E9E9E"/>
                </a:solidFill>
                <a:latin typeface="LFT Etica Bold"/>
                <a:cs typeface="LFT Etica Bold"/>
              </a:rPr>
              <a:t>. </a:t>
            </a:r>
            <a:r>
              <a:rPr lang="en-US" dirty="0" err="1">
                <a:solidFill>
                  <a:srgbClr val="9E9E9E"/>
                </a:solidFill>
                <a:latin typeface="LFT Etica Bold"/>
                <a:cs typeface="LFT Etica Bold"/>
              </a:rPr>
              <a:t>Asyncio</a:t>
            </a:r>
            <a:r>
              <a:rPr lang="en-US" dirty="0">
                <a:solidFill>
                  <a:srgbClr val="9E9E9E"/>
                </a:solidFill>
                <a:latin typeface="LFT Etica Bold"/>
                <a:cs typeface="LFT Etica Bold"/>
              </a:rPr>
              <a:t> is good but other languages do it more elegantly.</a:t>
            </a:r>
          </a:p>
          <a:p>
            <a:pPr marL="285750" indent="-285750">
              <a:buFont typeface="Arial"/>
              <a:buChar char="•"/>
            </a:pPr>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Hard to find good permanent developers in London!</a:t>
            </a:r>
          </a:p>
        </p:txBody>
      </p:sp>
      <p:pic>
        <p:nvPicPr>
          <p:cNvPr id="6" name="Picture 5"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pic>
        <p:nvPicPr>
          <p:cNvPr id="7" name="Picture 6"/>
          <p:cNvPicPr>
            <a:picLocks noChangeAspect="1"/>
          </p:cNvPicPr>
          <p:nvPr/>
        </p:nvPicPr>
        <p:blipFill>
          <a:blip r:embed="rId4"/>
          <a:stretch>
            <a:fillRect/>
          </a:stretch>
        </p:blipFill>
        <p:spPr>
          <a:xfrm>
            <a:off x="325502" y="1260891"/>
            <a:ext cx="2661504" cy="2661504"/>
          </a:xfrm>
          <a:prstGeom prst="rect">
            <a:avLst/>
          </a:prstGeom>
        </p:spPr>
      </p:pic>
    </p:spTree>
    <p:extLst>
      <p:ext uri="{BB962C8B-B14F-4D97-AF65-F5344CB8AC3E}">
        <p14:creationId xmlns:p14="http://schemas.microsoft.com/office/powerpoint/2010/main" val="1433750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Python Would Be Great!</a:t>
            </a:r>
          </a:p>
        </p:txBody>
      </p:sp>
      <p:sp>
        <p:nvSpPr>
          <p:cNvPr id="3" name="Text Placeholder 2"/>
          <p:cNvSpPr>
            <a:spLocks noGrp="1"/>
          </p:cNvSpPr>
          <p:nvPr>
            <p:ph type="body" sz="quarter" idx="10"/>
          </p:nvPr>
        </p:nvSpPr>
        <p:spPr/>
        <p:txBody>
          <a:bodyPr/>
          <a:lstStyle/>
          <a:p>
            <a:r>
              <a:rPr lang="en-US" dirty="0"/>
              <a:t>09</a:t>
            </a:r>
          </a:p>
        </p:txBody>
      </p:sp>
      <p:sp>
        <p:nvSpPr>
          <p:cNvPr id="4" name="Rectangle 3"/>
          <p:cNvSpPr/>
          <p:nvPr/>
        </p:nvSpPr>
        <p:spPr>
          <a:xfrm>
            <a:off x="424386" y="860070"/>
            <a:ext cx="4050970" cy="3139321"/>
          </a:xfrm>
          <a:prstGeom prst="rect">
            <a:avLst/>
          </a:prstGeom>
        </p:spPr>
        <p:txBody>
          <a:bodyPr wrap="square">
            <a:spAutoFit/>
          </a:bodyPr>
          <a:lstStyle/>
          <a:p>
            <a:pPr marL="285750" indent="-285750">
              <a:buFont typeface="Arial"/>
              <a:buChar char="•"/>
            </a:pPr>
            <a:r>
              <a:rPr lang="en-US" dirty="0">
                <a:solidFill>
                  <a:srgbClr val="9E9E9E"/>
                </a:solidFill>
                <a:latin typeface="LFT Etica Bold"/>
                <a:cs typeface="LFT Etica Bold"/>
              </a:rPr>
              <a:t>Limited options for using Python as a real time software language</a:t>
            </a:r>
          </a:p>
          <a:p>
            <a:pPr marL="285750" indent="-285750">
              <a:buFont typeface="Arial"/>
              <a:buChar char="•"/>
            </a:pPr>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Currently introducing embedded controllers – have to use C!</a:t>
            </a:r>
          </a:p>
          <a:p>
            <a:pPr marL="285750" indent="-285750">
              <a:buFont typeface="Arial"/>
              <a:buChar char="•"/>
            </a:pPr>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PLC – slow to program, very hard to test</a:t>
            </a:r>
          </a:p>
          <a:p>
            <a:endParaRPr lang="en-US" dirty="0">
              <a:latin typeface="LFT Etica Bold"/>
              <a:cs typeface="LFT Etica Bold"/>
            </a:endParaRPr>
          </a:p>
          <a:p>
            <a:endParaRPr lang="en-US" dirty="0">
              <a:latin typeface="LFT Etica Bold"/>
              <a:cs typeface="LFT Etica Bold"/>
            </a:endParaRPr>
          </a:p>
          <a:p>
            <a:endParaRPr lang="en-US" dirty="0">
              <a:latin typeface="LFT Etica Bold"/>
              <a:cs typeface="LFT Etica Bold"/>
            </a:endParaRPr>
          </a:p>
        </p:txBody>
      </p:sp>
      <p:pic>
        <p:nvPicPr>
          <p:cNvPr id="6" name="Picture 5" descr="Logo_Full_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pic>
        <p:nvPicPr>
          <p:cNvPr id="9" name="Picture 8"/>
          <p:cNvPicPr>
            <a:picLocks noChangeAspect="1"/>
          </p:cNvPicPr>
          <p:nvPr/>
        </p:nvPicPr>
        <p:blipFill>
          <a:blip r:embed="rId3"/>
          <a:stretch>
            <a:fillRect/>
          </a:stretch>
        </p:blipFill>
        <p:spPr>
          <a:xfrm>
            <a:off x="4469363" y="2252278"/>
            <a:ext cx="4600318" cy="2891222"/>
          </a:xfrm>
          <a:prstGeom prst="rect">
            <a:avLst/>
          </a:prstGeom>
        </p:spPr>
      </p:pic>
    </p:spTree>
    <p:extLst>
      <p:ext uri="{BB962C8B-B14F-4D97-AF65-F5344CB8AC3E}">
        <p14:creationId xmlns:p14="http://schemas.microsoft.com/office/powerpoint/2010/main" val="165640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 for Limejump</a:t>
            </a:r>
          </a:p>
        </p:txBody>
      </p:sp>
      <p:sp>
        <p:nvSpPr>
          <p:cNvPr id="3" name="Text Placeholder 2"/>
          <p:cNvSpPr>
            <a:spLocks noGrp="1"/>
          </p:cNvSpPr>
          <p:nvPr>
            <p:ph type="body" sz="quarter" idx="10"/>
          </p:nvPr>
        </p:nvSpPr>
        <p:spPr/>
        <p:txBody>
          <a:bodyPr/>
          <a:lstStyle/>
          <a:p>
            <a:r>
              <a:rPr lang="en-US" dirty="0"/>
              <a:t>11</a:t>
            </a:r>
          </a:p>
        </p:txBody>
      </p:sp>
      <p:sp>
        <p:nvSpPr>
          <p:cNvPr id="4" name="Rectangle 3"/>
          <p:cNvSpPr/>
          <p:nvPr/>
        </p:nvSpPr>
        <p:spPr>
          <a:xfrm>
            <a:off x="5779007" y="1555426"/>
            <a:ext cx="2718367" cy="2585323"/>
          </a:xfrm>
          <a:prstGeom prst="rect">
            <a:avLst/>
          </a:prstGeom>
        </p:spPr>
        <p:txBody>
          <a:bodyPr wrap="square">
            <a:spAutoFit/>
          </a:bodyPr>
          <a:lstStyle/>
          <a:p>
            <a:pPr marL="285750" indent="-285750">
              <a:buFont typeface="Arial"/>
              <a:buChar char="•"/>
            </a:pPr>
            <a:r>
              <a:rPr lang="en-US" dirty="0">
                <a:solidFill>
                  <a:srgbClr val="9E9E9E"/>
                </a:solidFill>
                <a:latin typeface="LFT Etica Bold"/>
                <a:cs typeface="LFT Etica Bold"/>
              </a:rPr>
              <a:t>Moving to real time data and data processing</a:t>
            </a:r>
          </a:p>
          <a:p>
            <a:pPr marL="285750" indent="-285750">
              <a:buFont typeface="Arial"/>
              <a:buChar char="•"/>
            </a:pPr>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Successfully delivering Dynamic and Enhanced FFR</a:t>
            </a:r>
          </a:p>
          <a:p>
            <a:pPr marL="285750" indent="-285750">
              <a:buFont typeface="Arial"/>
              <a:buChar char="•"/>
            </a:pPr>
            <a:endParaRPr lang="en-US" dirty="0">
              <a:solidFill>
                <a:srgbClr val="9E9E9E"/>
              </a:solidFill>
              <a:latin typeface="LFT Etica Bold"/>
              <a:cs typeface="LFT Etica Bold"/>
            </a:endParaRPr>
          </a:p>
          <a:p>
            <a:pPr marL="285750" indent="-285750">
              <a:buFont typeface="Arial"/>
              <a:buChar char="•"/>
            </a:pPr>
            <a:r>
              <a:rPr lang="en-US" dirty="0">
                <a:solidFill>
                  <a:srgbClr val="9E9E9E"/>
                </a:solidFill>
                <a:latin typeface="LFT Etica Bold"/>
                <a:cs typeface="LFT Etica Bold"/>
              </a:rPr>
              <a:t>More Python!</a:t>
            </a:r>
          </a:p>
        </p:txBody>
      </p:sp>
      <p:pic>
        <p:nvPicPr>
          <p:cNvPr id="6" name="Picture 5"/>
          <p:cNvPicPr>
            <a:picLocks noChangeAspect="1"/>
          </p:cNvPicPr>
          <p:nvPr/>
        </p:nvPicPr>
        <p:blipFill rotWithShape="1">
          <a:blip r:embed="rId3"/>
          <a:srcRect t="7655" r="8294" b="18506"/>
          <a:stretch/>
        </p:blipFill>
        <p:spPr>
          <a:xfrm>
            <a:off x="155449" y="1189911"/>
            <a:ext cx="5491886" cy="3316354"/>
          </a:xfrm>
          <a:prstGeom prst="rect">
            <a:avLst/>
          </a:prstGeom>
        </p:spPr>
      </p:pic>
    </p:spTree>
    <p:extLst>
      <p:ext uri="{BB962C8B-B14F-4D97-AF65-F5344CB8AC3E}">
        <p14:creationId xmlns:p14="http://schemas.microsoft.com/office/powerpoint/2010/main" val="12570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ver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6" name="Picture 5"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128" y="2199672"/>
            <a:ext cx="3465911" cy="502557"/>
          </a:xfrm>
          <a:prstGeom prst="rect">
            <a:avLst/>
          </a:prstGeom>
        </p:spPr>
      </p:pic>
      <p:cxnSp>
        <p:nvCxnSpPr>
          <p:cNvPr id="7" name="Straight Connector 6"/>
          <p:cNvCxnSpPr/>
          <p:nvPr/>
        </p:nvCxnSpPr>
        <p:spPr>
          <a:xfrm>
            <a:off x="4169618" y="2101038"/>
            <a:ext cx="0" cy="642797"/>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4293767" y="2260494"/>
            <a:ext cx="3227907" cy="36963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1600" b="1" dirty="0">
                <a:solidFill>
                  <a:schemeClr val="bg1"/>
                </a:solidFill>
                <a:latin typeface="LFT Etica Bold"/>
                <a:cs typeface="LFT Etica Bold"/>
              </a:rPr>
              <a:t>THANK YOU</a:t>
            </a:r>
          </a:p>
        </p:txBody>
      </p:sp>
    </p:spTree>
    <p:extLst>
      <p:ext uri="{BB962C8B-B14F-4D97-AF65-F5344CB8AC3E}">
        <p14:creationId xmlns:p14="http://schemas.microsoft.com/office/powerpoint/2010/main" val="1511354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73812" y="71455"/>
            <a:ext cx="557020" cy="385763"/>
          </a:xfrm>
          <a:prstGeom prst="rect">
            <a:avLst/>
          </a:prstGeom>
        </p:spPr>
        <p:txBody>
          <a:bodyPr/>
          <a:lstStyle>
            <a:lvl1pPr marL="0" indent="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b="1" dirty="0">
              <a:solidFill>
                <a:schemeClr val="bg1"/>
              </a:solidFill>
              <a:latin typeface="Lf etica"/>
              <a:cs typeface="Lf etica"/>
            </a:endParaRPr>
          </a:p>
          <a:p>
            <a:endParaRPr lang="en-US" dirty="0">
              <a:solidFill>
                <a:schemeClr val="bg1"/>
              </a:solidFill>
            </a:endParaRPr>
          </a:p>
        </p:txBody>
      </p:sp>
      <p:sp>
        <p:nvSpPr>
          <p:cNvPr id="13" name="Text Placeholder 2"/>
          <p:cNvSpPr txBox="1">
            <a:spLocks/>
          </p:cNvSpPr>
          <p:nvPr/>
        </p:nvSpPr>
        <p:spPr>
          <a:xfrm>
            <a:off x="70" y="97732"/>
            <a:ext cx="557020" cy="385763"/>
          </a:xfrm>
          <a:prstGeom prst="rect">
            <a:avLst/>
          </a:prstGeom>
        </p:spPr>
        <p:txBody>
          <a:bodyPr/>
          <a:lstStyle>
            <a:lvl1pPr marL="0" indent="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r>
              <a:rPr lang="en-US" sz="1600" b="1" dirty="0">
                <a:solidFill>
                  <a:prstClr val="white"/>
                </a:solidFill>
                <a:latin typeface="LFT Etica Bold"/>
                <a:cs typeface="LFT Etica Bold"/>
              </a:rPr>
              <a:t>01</a:t>
            </a:r>
          </a:p>
          <a:p>
            <a:endParaRPr lang="en-US" dirty="0"/>
          </a:p>
        </p:txBody>
      </p:sp>
      <p:sp>
        <p:nvSpPr>
          <p:cNvPr id="14" name="Title 1"/>
          <p:cNvSpPr txBox="1">
            <a:spLocks/>
          </p:cNvSpPr>
          <p:nvPr/>
        </p:nvSpPr>
        <p:spPr>
          <a:xfrm>
            <a:off x="614170" y="141766"/>
            <a:ext cx="8229600" cy="251996"/>
          </a:xfrm>
          <a:prstGeom prst="rect">
            <a:avLst/>
          </a:prstGeom>
        </p:spPr>
        <p:txBody>
          <a:bodyPr/>
          <a:lstStyle>
            <a:lvl1pPr algn="l" defTabSz="457200" rtl="0" eaLnBrk="1" latinLnBrk="0" hangingPunct="1">
              <a:spcBef>
                <a:spcPct val="0"/>
              </a:spcBef>
              <a:buNone/>
              <a:defRPr sz="1400" kern="1200">
                <a:ln>
                  <a:noFill/>
                </a:ln>
                <a:solidFill>
                  <a:srgbClr val="00C214"/>
                </a:solidFill>
                <a:latin typeface="LFT Etica"/>
                <a:ea typeface="+mj-ea"/>
                <a:cs typeface="+mj-cs"/>
              </a:defRPr>
            </a:lvl1pPr>
          </a:lstStyle>
          <a:p>
            <a:r>
              <a:rPr lang="en-US" dirty="0"/>
              <a:t>About Us</a:t>
            </a:r>
          </a:p>
        </p:txBody>
      </p:sp>
      <p:sp>
        <p:nvSpPr>
          <p:cNvPr id="12" name="Title 1"/>
          <p:cNvSpPr txBox="1">
            <a:spLocks/>
          </p:cNvSpPr>
          <p:nvPr/>
        </p:nvSpPr>
        <p:spPr>
          <a:xfrm>
            <a:off x="939407" y="1386332"/>
            <a:ext cx="7341930" cy="2339667"/>
          </a:xfrm>
          <a:prstGeom prst="rect">
            <a:avLst/>
          </a:prstGeom>
        </p:spPr>
        <p:txBody>
          <a:bodyPr/>
          <a:lstStyle>
            <a:lvl1pPr algn="l" defTabSz="457200" rtl="0" eaLnBrk="1" latinLnBrk="0" hangingPunct="1">
              <a:spcBef>
                <a:spcPct val="0"/>
              </a:spcBef>
              <a:buNone/>
              <a:defRPr sz="1400" kern="1200">
                <a:ln>
                  <a:noFill/>
                </a:ln>
                <a:solidFill>
                  <a:srgbClr val="00C214"/>
                </a:solidFill>
                <a:latin typeface="LFT Etica"/>
                <a:ea typeface="+mj-ea"/>
                <a:cs typeface="+mj-cs"/>
              </a:defRPr>
            </a:lvl1pPr>
          </a:lstStyle>
          <a:p>
            <a:pPr algn="ctr"/>
            <a:r>
              <a:rPr lang="en-US" sz="2000" dirty="0">
                <a:solidFill>
                  <a:srgbClr val="9E9E9E"/>
                </a:solidFill>
              </a:rPr>
              <a:t>Limejump is a UK based technology-driven electricity utility</a:t>
            </a:r>
            <a:r>
              <a:rPr lang="en-US" sz="2000" b="1" dirty="0"/>
              <a:t> </a:t>
            </a:r>
            <a:r>
              <a:rPr lang="en-US" sz="2000" dirty="0">
                <a:solidFill>
                  <a:srgbClr val="9E9E9E"/>
                </a:solidFill>
              </a:rPr>
              <a:t>providing supply, trading and </a:t>
            </a:r>
            <a:r>
              <a:rPr lang="en-US" sz="2000" b="1" dirty="0"/>
              <a:t>aggregation services.</a:t>
            </a:r>
          </a:p>
          <a:p>
            <a:pPr algn="ctr"/>
            <a:endParaRPr lang="en-US" sz="2000" b="1" dirty="0"/>
          </a:p>
          <a:p>
            <a:pPr algn="ctr"/>
            <a:endParaRPr lang="en-US" sz="2000" b="1" dirty="0"/>
          </a:p>
          <a:p>
            <a:pPr algn="ctr"/>
            <a:r>
              <a:rPr lang="en-US" sz="2000" dirty="0">
                <a:solidFill>
                  <a:srgbClr val="9E9E9E"/>
                </a:solidFill>
              </a:rPr>
              <a:t>We deliver aggregation services in partnership with   </a:t>
            </a:r>
          </a:p>
        </p:txBody>
      </p:sp>
      <p:sp>
        <p:nvSpPr>
          <p:cNvPr id="15" name="Title 1"/>
          <p:cNvSpPr txBox="1">
            <a:spLocks/>
          </p:cNvSpPr>
          <p:nvPr/>
        </p:nvSpPr>
        <p:spPr>
          <a:xfrm>
            <a:off x="1746920" y="2832970"/>
            <a:ext cx="5276082" cy="86726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10000"/>
              </a:lnSpc>
            </a:pPr>
            <a:endParaRPr lang="en-GB" sz="1600" dirty="0">
              <a:solidFill>
                <a:srgbClr val="9E9E9E"/>
              </a:solidFill>
              <a:latin typeface="LFT Etica Bold"/>
              <a:cs typeface="LFT Etica Bold"/>
            </a:endParaRPr>
          </a:p>
        </p:txBody>
      </p:sp>
      <p:pic>
        <p:nvPicPr>
          <p:cNvPr id="10" name="Picture 9"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pic>
        <p:nvPicPr>
          <p:cNvPr id="2" name="Picture 1"/>
          <p:cNvPicPr>
            <a:picLocks noChangeAspect="1"/>
          </p:cNvPicPr>
          <p:nvPr/>
        </p:nvPicPr>
        <p:blipFill>
          <a:blip r:embed="rId4"/>
          <a:stretch>
            <a:fillRect/>
          </a:stretch>
        </p:blipFill>
        <p:spPr>
          <a:xfrm>
            <a:off x="3562565" y="3063595"/>
            <a:ext cx="1845912" cy="348877"/>
          </a:xfrm>
          <a:prstGeom prst="rect">
            <a:avLst/>
          </a:prstGeom>
        </p:spPr>
      </p:pic>
    </p:spTree>
    <p:extLst>
      <p:ext uri="{BB962C8B-B14F-4D97-AF65-F5344CB8AC3E}">
        <p14:creationId xmlns:p14="http://schemas.microsoft.com/office/powerpoint/2010/main" val="166330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4170" y="141766"/>
            <a:ext cx="8229600" cy="251996"/>
          </a:xfrm>
          <a:prstGeom prst="rect">
            <a:avLst/>
          </a:prstGeom>
        </p:spPr>
        <p:txBody>
          <a:bodyPr/>
          <a:lstStyle>
            <a:lvl1pPr algn="l" defTabSz="457200" rtl="0" eaLnBrk="1" latinLnBrk="0" hangingPunct="1">
              <a:spcBef>
                <a:spcPct val="0"/>
              </a:spcBef>
              <a:buNone/>
              <a:defRPr sz="1400" kern="1200">
                <a:ln>
                  <a:noFill/>
                </a:ln>
                <a:solidFill>
                  <a:srgbClr val="00C214"/>
                </a:solidFill>
                <a:latin typeface="LFT Etica"/>
                <a:ea typeface="+mj-ea"/>
                <a:cs typeface="+mj-cs"/>
              </a:defRPr>
            </a:lvl1pPr>
          </a:lstStyle>
          <a:p>
            <a:r>
              <a:rPr lang="en-US" dirty="0"/>
              <a:t>Traditional Power System: Status Quo Since 1870 </a:t>
            </a:r>
          </a:p>
        </p:txBody>
      </p:sp>
      <p:sp>
        <p:nvSpPr>
          <p:cNvPr id="4" name="Text Placeholder 2"/>
          <p:cNvSpPr txBox="1">
            <a:spLocks/>
          </p:cNvSpPr>
          <p:nvPr/>
        </p:nvSpPr>
        <p:spPr>
          <a:xfrm>
            <a:off x="70" y="97732"/>
            <a:ext cx="557020" cy="385763"/>
          </a:xfrm>
          <a:prstGeom prst="rect">
            <a:avLst/>
          </a:prstGeom>
        </p:spPr>
        <p:txBody>
          <a:bodyPr/>
          <a:lstStyle>
            <a:lvl1pPr marL="0" indent="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r>
              <a:rPr lang="en-US" sz="1600" b="1" dirty="0">
                <a:solidFill>
                  <a:prstClr val="white"/>
                </a:solidFill>
                <a:latin typeface="LFT Etica Bold"/>
                <a:cs typeface="LFT Etica Bold"/>
              </a:rPr>
              <a:t>02</a:t>
            </a:r>
          </a:p>
          <a:p>
            <a:endParaRPr lang="en-US" dirty="0"/>
          </a:p>
        </p:txBody>
      </p:sp>
      <p:pic>
        <p:nvPicPr>
          <p:cNvPr id="6" name="Picture 5"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pic>
        <p:nvPicPr>
          <p:cNvPr id="3" name="Picture 2"/>
          <p:cNvPicPr>
            <a:picLocks noChangeAspect="1"/>
          </p:cNvPicPr>
          <p:nvPr/>
        </p:nvPicPr>
        <p:blipFill>
          <a:blip r:embed="rId4"/>
          <a:stretch>
            <a:fillRect/>
          </a:stretch>
        </p:blipFill>
        <p:spPr>
          <a:xfrm>
            <a:off x="1371600" y="753962"/>
            <a:ext cx="6028121" cy="3539951"/>
          </a:xfrm>
          <a:prstGeom prst="rect">
            <a:avLst/>
          </a:prstGeom>
        </p:spPr>
      </p:pic>
    </p:spTree>
    <p:extLst>
      <p:ext uri="{BB962C8B-B14F-4D97-AF65-F5344CB8AC3E}">
        <p14:creationId xmlns:p14="http://schemas.microsoft.com/office/powerpoint/2010/main" val="412481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txBox="1">
            <a:spLocks/>
          </p:cNvSpPr>
          <p:nvPr/>
        </p:nvSpPr>
        <p:spPr>
          <a:xfrm>
            <a:off x="73812" y="71455"/>
            <a:ext cx="557020" cy="385763"/>
          </a:xfrm>
          <a:prstGeom prst="rect">
            <a:avLst/>
          </a:prstGeom>
        </p:spPr>
        <p:txBody>
          <a:bodyPr/>
          <a:lstStyle>
            <a:lvl1pPr marL="0" indent="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600" b="1" dirty="0">
              <a:solidFill>
                <a:schemeClr val="bg1"/>
              </a:solidFill>
              <a:latin typeface="Lf etica"/>
              <a:cs typeface="Lf etica"/>
            </a:endParaRPr>
          </a:p>
          <a:p>
            <a:endParaRPr lang="en-US" dirty="0">
              <a:solidFill>
                <a:schemeClr val="bg1"/>
              </a:solidFill>
            </a:endParaRPr>
          </a:p>
        </p:txBody>
      </p:sp>
      <p:sp>
        <p:nvSpPr>
          <p:cNvPr id="13" name="Text Placeholder 2"/>
          <p:cNvSpPr txBox="1">
            <a:spLocks/>
          </p:cNvSpPr>
          <p:nvPr/>
        </p:nvSpPr>
        <p:spPr>
          <a:xfrm>
            <a:off x="70" y="97732"/>
            <a:ext cx="557020" cy="385763"/>
          </a:xfrm>
          <a:prstGeom prst="rect">
            <a:avLst/>
          </a:prstGeom>
        </p:spPr>
        <p:txBody>
          <a:bodyPr/>
          <a:lstStyle>
            <a:lvl1pPr marL="0" indent="0" algn="l" defTabSz="457200" rtl="0" eaLnBrk="1" latinLnBrk="0" hangingPunct="1">
              <a:spcBef>
                <a:spcPct val="20000"/>
              </a:spcBef>
              <a:buFontTx/>
              <a:buNone/>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gn="ctr"/>
            <a:r>
              <a:rPr lang="en-US" sz="1600" b="1" dirty="0">
                <a:solidFill>
                  <a:prstClr val="white"/>
                </a:solidFill>
                <a:latin typeface="LFT Etica Bold"/>
                <a:cs typeface="LFT Etica Bold"/>
              </a:rPr>
              <a:t>03</a:t>
            </a:r>
          </a:p>
          <a:p>
            <a:endParaRPr lang="en-US" dirty="0"/>
          </a:p>
        </p:txBody>
      </p:sp>
      <p:sp>
        <p:nvSpPr>
          <p:cNvPr id="14" name="Title 1"/>
          <p:cNvSpPr txBox="1">
            <a:spLocks/>
          </p:cNvSpPr>
          <p:nvPr/>
        </p:nvSpPr>
        <p:spPr>
          <a:xfrm>
            <a:off x="614170" y="141766"/>
            <a:ext cx="8229600" cy="251996"/>
          </a:xfrm>
          <a:prstGeom prst="rect">
            <a:avLst/>
          </a:prstGeom>
        </p:spPr>
        <p:txBody>
          <a:bodyPr/>
          <a:lstStyle>
            <a:lvl1pPr algn="l" defTabSz="457200" rtl="0" eaLnBrk="1" latinLnBrk="0" hangingPunct="1">
              <a:spcBef>
                <a:spcPct val="0"/>
              </a:spcBef>
              <a:buNone/>
              <a:defRPr sz="1400" kern="1200">
                <a:ln>
                  <a:noFill/>
                </a:ln>
                <a:solidFill>
                  <a:srgbClr val="00C214"/>
                </a:solidFill>
                <a:latin typeface="LFT Etica"/>
                <a:ea typeface="+mj-ea"/>
                <a:cs typeface="+mj-cs"/>
              </a:defRPr>
            </a:lvl1pPr>
          </a:lstStyle>
          <a:p>
            <a:r>
              <a:rPr lang="en-US" dirty="0"/>
              <a:t>Virtual Power Plant: Disrupting the Status Quo</a:t>
            </a:r>
          </a:p>
        </p:txBody>
      </p:sp>
      <p:pic>
        <p:nvPicPr>
          <p:cNvPr id="12" name="Picture 11"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pic>
        <p:nvPicPr>
          <p:cNvPr id="2" name="Picture 1"/>
          <p:cNvPicPr>
            <a:picLocks noChangeAspect="1"/>
          </p:cNvPicPr>
          <p:nvPr/>
        </p:nvPicPr>
        <p:blipFill>
          <a:blip r:embed="rId4"/>
          <a:stretch>
            <a:fillRect/>
          </a:stretch>
        </p:blipFill>
        <p:spPr>
          <a:xfrm>
            <a:off x="1296275" y="821127"/>
            <a:ext cx="7041919" cy="2868272"/>
          </a:xfrm>
          <a:prstGeom prst="rect">
            <a:avLst/>
          </a:prstGeom>
        </p:spPr>
      </p:pic>
      <p:cxnSp>
        <p:nvCxnSpPr>
          <p:cNvPr id="8" name="Straight Connector 7"/>
          <p:cNvCxnSpPr/>
          <p:nvPr/>
        </p:nvCxnSpPr>
        <p:spPr>
          <a:xfrm>
            <a:off x="3225030" y="3924853"/>
            <a:ext cx="0" cy="734674"/>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5995939" y="3924853"/>
            <a:ext cx="0" cy="734674"/>
          </a:xfrm>
          <a:prstGeom prst="line">
            <a:avLst/>
          </a:prstGeom>
          <a:ln w="3175"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nvSpPr>
        <p:spPr>
          <a:xfrm>
            <a:off x="6272543" y="4075822"/>
            <a:ext cx="2439848" cy="605961"/>
          </a:xfrm>
          <a:prstGeom prst="rect">
            <a:avLst/>
          </a:prstGeom>
        </p:spPr>
        <p:txBody>
          <a:bodyPr vert="horz" lIns="91440" tIns="45720" rIns="91440" bIns="45720" rtlCol="0">
            <a:normAutofit lnSpcReduction="10000"/>
          </a:bodyPr>
          <a:lstStyle>
            <a:lvl1pPr marL="0" indent="0" algn="l" defTabSz="457200" rtl="0" eaLnBrk="1" latinLnBrk="0" hangingPunct="1">
              <a:spcBef>
                <a:spcPct val="20000"/>
              </a:spcBef>
              <a:buFontTx/>
              <a:buNone/>
              <a:defRPr sz="1400" kern="1200">
                <a:solidFill>
                  <a:srgbClr val="00C214"/>
                </a:solidFill>
                <a:latin typeface="+mn-lt"/>
                <a:ea typeface="+mn-ea"/>
                <a:cs typeface="+mn-cs"/>
              </a:defRPr>
            </a:lvl1pPr>
            <a:lvl2pPr marL="0" indent="0" algn="l" defTabSz="457200" rtl="0" eaLnBrk="1" latinLnBrk="0" hangingPunct="1">
              <a:spcBef>
                <a:spcPct val="20000"/>
              </a:spcBef>
              <a:buFontTx/>
              <a:buNone/>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GB" dirty="0">
                <a:solidFill>
                  <a:srgbClr val="9E9E9E"/>
                </a:solidFill>
                <a:latin typeface="LFT Etica Bold"/>
                <a:cs typeface="LFT Etica Bold"/>
              </a:rPr>
              <a:t>Helps ensure security of supply by </a:t>
            </a:r>
            <a:r>
              <a:rPr lang="en-GB" b="1" dirty="0">
                <a:solidFill>
                  <a:srgbClr val="00C214"/>
                </a:solidFill>
                <a:latin typeface="LFT Etica Bold"/>
                <a:cs typeface="LFT Etica Bold"/>
              </a:rPr>
              <a:t>mitigating grid frequency issues</a:t>
            </a:r>
            <a:endParaRPr lang="en-US" b="1" dirty="0">
              <a:solidFill>
                <a:srgbClr val="00C214"/>
              </a:solidFill>
              <a:latin typeface="LFT Etica Bold"/>
              <a:cs typeface="LFT Etica Bold"/>
            </a:endParaRPr>
          </a:p>
        </p:txBody>
      </p:sp>
      <p:sp>
        <p:nvSpPr>
          <p:cNvPr id="15" name="Content Placeholder 2"/>
          <p:cNvSpPr>
            <a:spLocks noGrp="1"/>
          </p:cNvSpPr>
          <p:nvPr/>
        </p:nvSpPr>
        <p:spPr>
          <a:xfrm>
            <a:off x="3419788" y="4074193"/>
            <a:ext cx="2439848" cy="55742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1400" kern="1200">
                <a:solidFill>
                  <a:srgbClr val="00C214"/>
                </a:solidFill>
                <a:latin typeface="+mn-lt"/>
                <a:ea typeface="+mn-ea"/>
                <a:cs typeface="+mn-cs"/>
              </a:defRPr>
            </a:lvl1pPr>
            <a:lvl2pPr marL="0" indent="0" algn="l" defTabSz="457200" rtl="0" eaLnBrk="1" latinLnBrk="0" hangingPunct="1">
              <a:spcBef>
                <a:spcPct val="20000"/>
              </a:spcBef>
              <a:buFontTx/>
              <a:buNone/>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GB" b="1" dirty="0">
                <a:solidFill>
                  <a:srgbClr val="00C214"/>
                </a:solidFill>
                <a:latin typeface="LFT Etica Bold"/>
                <a:cs typeface="LFT Etica Bold"/>
              </a:rPr>
              <a:t>Enables greater integration of renewable generation </a:t>
            </a:r>
            <a:r>
              <a:rPr lang="en-GB" dirty="0">
                <a:solidFill>
                  <a:srgbClr val="9E9E9E"/>
                </a:solidFill>
                <a:latin typeface="LFT Etica Bold"/>
                <a:cs typeface="LFT Etica Bold"/>
              </a:rPr>
              <a:t>onto the grid</a:t>
            </a:r>
            <a:endParaRPr lang="en-US" dirty="0">
              <a:solidFill>
                <a:srgbClr val="9E9E9E"/>
              </a:solidFill>
              <a:latin typeface="LFT Etica Bold"/>
              <a:cs typeface="LFT Etica Bold"/>
            </a:endParaRPr>
          </a:p>
        </p:txBody>
      </p:sp>
      <p:sp>
        <p:nvSpPr>
          <p:cNvPr id="16" name="Content Placeholder 2"/>
          <p:cNvSpPr>
            <a:spLocks noGrp="1"/>
          </p:cNvSpPr>
          <p:nvPr/>
        </p:nvSpPr>
        <p:spPr>
          <a:xfrm>
            <a:off x="557090" y="4075822"/>
            <a:ext cx="2439848" cy="557428"/>
          </a:xfrm>
          <a:prstGeom prst="rect">
            <a:avLst/>
          </a:prstGeom>
        </p:spPr>
        <p:txBody>
          <a:bodyPr vert="horz" lIns="91440" tIns="45720" rIns="91440" bIns="45720" rtlCol="0">
            <a:noAutofit/>
          </a:bodyPr>
          <a:lstStyle>
            <a:lvl1pPr marL="0" indent="0" algn="l" defTabSz="457200" rtl="0" eaLnBrk="1" latinLnBrk="0" hangingPunct="1">
              <a:spcBef>
                <a:spcPct val="20000"/>
              </a:spcBef>
              <a:buFontTx/>
              <a:buNone/>
              <a:defRPr sz="1400" kern="1200">
                <a:solidFill>
                  <a:srgbClr val="00C214"/>
                </a:solidFill>
                <a:latin typeface="+mn-lt"/>
                <a:ea typeface="+mn-ea"/>
                <a:cs typeface="+mn-cs"/>
              </a:defRPr>
            </a:lvl1pPr>
            <a:lvl2pPr marL="0" indent="0" algn="l" defTabSz="457200" rtl="0" eaLnBrk="1" latinLnBrk="0" hangingPunct="1">
              <a:spcBef>
                <a:spcPct val="20000"/>
              </a:spcBef>
              <a:buFontTx/>
              <a:buNone/>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gn="ctr"/>
            <a:r>
              <a:rPr lang="en-GB" dirty="0">
                <a:solidFill>
                  <a:srgbClr val="9E9E9E"/>
                </a:solidFill>
                <a:latin typeface="LFT Etica Bold"/>
                <a:cs typeface="LFT Etica Bold"/>
              </a:rPr>
              <a:t>Customers </a:t>
            </a:r>
            <a:r>
              <a:rPr lang="en-GB" b="1" dirty="0">
                <a:solidFill>
                  <a:srgbClr val="00C214"/>
                </a:solidFill>
                <a:latin typeface="LFT Etica Bold"/>
                <a:cs typeface="LFT Etica Bold"/>
              </a:rPr>
              <a:t>earn revenue streams </a:t>
            </a:r>
            <a:r>
              <a:rPr lang="en-GB" dirty="0">
                <a:solidFill>
                  <a:srgbClr val="9E9E9E"/>
                </a:solidFill>
                <a:latin typeface="LFT Etica Bold"/>
                <a:cs typeface="LFT Etica Bold"/>
              </a:rPr>
              <a:t>for participating in grid balancing</a:t>
            </a:r>
            <a:endParaRPr lang="en-US" dirty="0">
              <a:solidFill>
                <a:srgbClr val="9E9E9E"/>
              </a:solidFill>
              <a:latin typeface="LFT Etica Bold"/>
              <a:cs typeface="LFT Etica Bold"/>
            </a:endParaRPr>
          </a:p>
        </p:txBody>
      </p:sp>
    </p:spTree>
    <p:extLst>
      <p:ext uri="{BB962C8B-B14F-4D97-AF65-F5344CB8AC3E}">
        <p14:creationId xmlns:p14="http://schemas.microsoft.com/office/powerpoint/2010/main" val="76752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Grid balancing?</a:t>
            </a:r>
            <a:endParaRPr lang="en-US" dirty="0">
              <a:solidFill>
                <a:srgbClr val="A6A6A6"/>
              </a:solidFill>
            </a:endParaRPr>
          </a:p>
        </p:txBody>
      </p:sp>
      <p:sp>
        <p:nvSpPr>
          <p:cNvPr id="3" name="Text Placeholder 2"/>
          <p:cNvSpPr>
            <a:spLocks noGrp="1"/>
          </p:cNvSpPr>
          <p:nvPr>
            <p:ph type="body" sz="quarter" idx="10"/>
          </p:nvPr>
        </p:nvSpPr>
        <p:spPr/>
        <p:txBody>
          <a:bodyPr/>
          <a:lstStyle/>
          <a:p>
            <a:r>
              <a:rPr lang="en-US" dirty="0"/>
              <a:t>04</a:t>
            </a:r>
          </a:p>
        </p:txBody>
      </p:sp>
      <p:pic>
        <p:nvPicPr>
          <p:cNvPr id="5" name="Picture 4" descr="anim-Avg Supply Avg Demand.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170" y="592302"/>
            <a:ext cx="7935310" cy="4463612"/>
          </a:xfrm>
          <a:prstGeom prst="rect">
            <a:avLst/>
          </a:prstGeom>
        </p:spPr>
      </p:pic>
    </p:spTree>
    <p:extLst>
      <p:ext uri="{BB962C8B-B14F-4D97-AF65-F5344CB8AC3E}">
        <p14:creationId xmlns:p14="http://schemas.microsoft.com/office/powerpoint/2010/main" val="116430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Keeping the System Balanced: Grid Frequency</a:t>
            </a:r>
            <a:endParaRPr lang="en-US" dirty="0">
              <a:solidFill>
                <a:srgbClr val="A6A6A6"/>
              </a:solidFill>
            </a:endParaRPr>
          </a:p>
        </p:txBody>
      </p:sp>
      <p:sp>
        <p:nvSpPr>
          <p:cNvPr id="3" name="Text Placeholder 2"/>
          <p:cNvSpPr>
            <a:spLocks noGrp="1"/>
          </p:cNvSpPr>
          <p:nvPr>
            <p:ph type="body" sz="quarter" idx="10"/>
          </p:nvPr>
        </p:nvSpPr>
        <p:spPr/>
        <p:txBody>
          <a:bodyPr/>
          <a:lstStyle/>
          <a:p>
            <a:r>
              <a:rPr lang="en-US" dirty="0"/>
              <a:t>04</a:t>
            </a:r>
          </a:p>
        </p:txBody>
      </p:sp>
      <p:sp>
        <p:nvSpPr>
          <p:cNvPr id="4" name="Rectangle 3"/>
          <p:cNvSpPr/>
          <p:nvPr/>
        </p:nvSpPr>
        <p:spPr>
          <a:xfrm>
            <a:off x="824561" y="840445"/>
            <a:ext cx="7808817" cy="1001813"/>
          </a:xfrm>
          <a:prstGeom prst="rect">
            <a:avLst/>
          </a:prstGeom>
        </p:spPr>
        <p:txBody>
          <a:bodyPr wrap="square">
            <a:spAutoFit/>
          </a:bodyPr>
          <a:lstStyle/>
          <a:p>
            <a:pPr algn="ctr">
              <a:lnSpc>
                <a:spcPct val="110000"/>
              </a:lnSpc>
            </a:pPr>
            <a:r>
              <a:rPr lang="en-GB" dirty="0">
                <a:solidFill>
                  <a:srgbClr val="9E9E9E"/>
                </a:solidFill>
                <a:latin typeface="LFT Etica Regular"/>
                <a:ea typeface="LFT Etica Regular"/>
                <a:cs typeface="LFT Etica Regular"/>
              </a:rPr>
              <a:t>A mismatch in supply and demand on the electrical grid causes a shift in</a:t>
            </a:r>
          </a:p>
          <a:p>
            <a:pPr algn="ctr">
              <a:lnSpc>
                <a:spcPct val="110000"/>
              </a:lnSpc>
            </a:pPr>
            <a:r>
              <a:rPr lang="en-GB" dirty="0">
                <a:solidFill>
                  <a:srgbClr val="9E9E9E"/>
                </a:solidFill>
                <a:latin typeface="LFT Etica Regular"/>
                <a:ea typeface="LFT Etica Regular"/>
                <a:cs typeface="LFT Etica Regular"/>
              </a:rPr>
              <a:t>frequency. If the grid balance is not rectified, a blackout will occur.</a:t>
            </a:r>
          </a:p>
          <a:p>
            <a:pPr algn="ctr">
              <a:lnSpc>
                <a:spcPct val="110000"/>
              </a:lnSpc>
            </a:pPr>
            <a:endParaRPr lang="en-GB" dirty="0">
              <a:solidFill>
                <a:srgbClr val="9E9E9E"/>
              </a:solidFill>
              <a:latin typeface="LFT Etica Regular"/>
              <a:ea typeface="LFT Etica Regular"/>
              <a:cs typeface="LFT Etica Regular"/>
            </a:endParaRPr>
          </a:p>
        </p:txBody>
      </p:sp>
      <p:pic>
        <p:nvPicPr>
          <p:cNvPr id="6" name="Picture 5"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664529842"/>
              </p:ext>
            </p:extLst>
          </p:nvPr>
        </p:nvGraphicFramePr>
        <p:xfrm>
          <a:off x="1003721" y="2188941"/>
          <a:ext cx="7577382" cy="1838242"/>
        </p:xfrm>
        <a:graphic>
          <a:graphicData uri="http://schemas.openxmlformats.org/drawingml/2006/table">
            <a:tbl>
              <a:tblPr firstRow="1" bandRow="1">
                <a:tableStyleId>{5C22544A-7EE6-4342-B048-85BDC9FD1C3A}</a:tableStyleId>
              </a:tblPr>
              <a:tblGrid>
                <a:gridCol w="3788691">
                  <a:extLst>
                    <a:ext uri="{9D8B030D-6E8A-4147-A177-3AD203B41FA5}">
                      <a16:colId xmlns:a16="http://schemas.microsoft.com/office/drawing/2014/main" val="1071048936"/>
                    </a:ext>
                  </a:extLst>
                </a:gridCol>
                <a:gridCol w="3788691">
                  <a:extLst>
                    <a:ext uri="{9D8B030D-6E8A-4147-A177-3AD203B41FA5}">
                      <a16:colId xmlns:a16="http://schemas.microsoft.com/office/drawing/2014/main" val="3493291213"/>
                    </a:ext>
                  </a:extLst>
                </a:gridCol>
              </a:tblGrid>
              <a:tr h="354882">
                <a:tc>
                  <a:txBody>
                    <a:bodyPr/>
                    <a:lstStyle/>
                    <a:p>
                      <a:r>
                        <a:rPr lang="en-GB" sz="1600" dirty="0">
                          <a:latin typeface="LFT Etica Regular"/>
                          <a:cs typeface="LFT Etica Regular"/>
                        </a:rPr>
                        <a:t>Condition</a:t>
                      </a:r>
                    </a:p>
                  </a:txBody>
                  <a:tcPr/>
                </a:tc>
                <a:tc>
                  <a:txBody>
                    <a:bodyPr/>
                    <a:lstStyle/>
                    <a:p>
                      <a:r>
                        <a:rPr lang="en-GB" sz="1600" dirty="0">
                          <a:latin typeface="LFT Etica Regular"/>
                          <a:cs typeface="LFT Etica Regular"/>
                        </a:rPr>
                        <a:t>Result</a:t>
                      </a:r>
                    </a:p>
                  </a:txBody>
                  <a:tcPr/>
                </a:tc>
                <a:extLst>
                  <a:ext uri="{0D108BD9-81ED-4DB2-BD59-A6C34878D82A}">
                    <a16:rowId xmlns:a16="http://schemas.microsoft.com/office/drawing/2014/main" val="3148010886"/>
                  </a:ext>
                </a:extLst>
              </a:tr>
              <a:tr h="370840">
                <a:tc>
                  <a:txBody>
                    <a:bodyPr/>
                    <a:lstStyle/>
                    <a:p>
                      <a:r>
                        <a:rPr lang="en-GB" sz="1600" dirty="0">
                          <a:latin typeface="LFT Etica Regular"/>
                          <a:cs typeface="LFT Etica Regular"/>
                        </a:rPr>
                        <a:t>Supply = Demand</a:t>
                      </a:r>
                    </a:p>
                  </a:txBody>
                  <a:tcPr/>
                </a:tc>
                <a:tc>
                  <a:txBody>
                    <a:bodyPr/>
                    <a:lstStyle/>
                    <a:p>
                      <a:r>
                        <a:rPr lang="en-GB" sz="1600" dirty="0">
                          <a:latin typeface="LFT Etica Regular"/>
                          <a:cs typeface="LFT Etica Regular"/>
                        </a:rPr>
                        <a:t>Frequency = 50.0</a:t>
                      </a:r>
                      <a:r>
                        <a:rPr lang="en-GB" sz="1600" baseline="0" dirty="0">
                          <a:latin typeface="LFT Etica Regular"/>
                          <a:cs typeface="LFT Etica Regular"/>
                        </a:rPr>
                        <a:t> Hz</a:t>
                      </a:r>
                      <a:endParaRPr lang="en-GB" sz="1600" dirty="0">
                        <a:latin typeface="LFT Etica Regular"/>
                        <a:cs typeface="LFT Etica Regular"/>
                      </a:endParaRPr>
                    </a:p>
                  </a:txBody>
                  <a:tcPr/>
                </a:tc>
                <a:extLst>
                  <a:ext uri="{0D108BD9-81ED-4DB2-BD59-A6C34878D82A}">
                    <a16:rowId xmlns:a16="http://schemas.microsoft.com/office/drawing/2014/main" val="2125935049"/>
                  </a:ext>
                </a:extLst>
              </a:tr>
              <a:tr h="370840">
                <a:tc>
                  <a:txBody>
                    <a:bodyPr/>
                    <a:lstStyle/>
                    <a:p>
                      <a:r>
                        <a:rPr lang="en-GB" sz="1600" dirty="0">
                          <a:latin typeface="LFT Etica Regular"/>
                          <a:cs typeface="LFT Etica Regular"/>
                        </a:rPr>
                        <a:t>Supply &lt; Demand</a:t>
                      </a:r>
                    </a:p>
                  </a:txBody>
                  <a:tcPr/>
                </a:tc>
                <a:tc>
                  <a:txBody>
                    <a:bodyPr/>
                    <a:lstStyle/>
                    <a:p>
                      <a:r>
                        <a:rPr lang="en-GB" sz="1600" dirty="0">
                          <a:latin typeface="LFT Etica Regular"/>
                          <a:cs typeface="LFT Etica Regular"/>
                        </a:rPr>
                        <a:t>Frequency</a:t>
                      </a:r>
                      <a:r>
                        <a:rPr lang="en-GB" sz="1600" baseline="0" dirty="0">
                          <a:latin typeface="LFT Etica Regular"/>
                          <a:cs typeface="LFT Etica Regular"/>
                        </a:rPr>
                        <a:t> &lt; 50.0 Hz</a:t>
                      </a:r>
                      <a:endParaRPr lang="en-GB" sz="1600" dirty="0">
                        <a:latin typeface="LFT Etica Regular"/>
                        <a:cs typeface="LFT Etica Regular"/>
                      </a:endParaRPr>
                    </a:p>
                  </a:txBody>
                  <a:tcPr/>
                </a:tc>
                <a:extLst>
                  <a:ext uri="{0D108BD9-81ED-4DB2-BD59-A6C34878D82A}">
                    <a16:rowId xmlns:a16="http://schemas.microsoft.com/office/drawing/2014/main" val="872999307"/>
                  </a:ext>
                </a:extLst>
              </a:tr>
              <a:tr h="370840">
                <a:tc>
                  <a:txBody>
                    <a:bodyPr/>
                    <a:lstStyle/>
                    <a:p>
                      <a:r>
                        <a:rPr lang="en-GB" sz="1600" dirty="0">
                          <a:latin typeface="LFT Etica Regular"/>
                          <a:cs typeface="LFT Etica Regular"/>
                        </a:rPr>
                        <a:t>Supply &gt; Demand</a:t>
                      </a:r>
                    </a:p>
                  </a:txBody>
                  <a:tcPr/>
                </a:tc>
                <a:tc>
                  <a:txBody>
                    <a:bodyPr/>
                    <a:lstStyle/>
                    <a:p>
                      <a:r>
                        <a:rPr lang="en-GB" sz="1600" dirty="0">
                          <a:latin typeface="LFT Etica Regular"/>
                          <a:cs typeface="LFT Etica Regular"/>
                        </a:rPr>
                        <a:t>Frequency</a:t>
                      </a:r>
                      <a:r>
                        <a:rPr lang="en-GB" sz="1600" baseline="0" dirty="0">
                          <a:latin typeface="LFT Etica Regular"/>
                          <a:cs typeface="LFT Etica Regular"/>
                        </a:rPr>
                        <a:t> &gt; 50.0 Hz</a:t>
                      </a:r>
                      <a:endParaRPr lang="en-GB" sz="1600" dirty="0">
                        <a:latin typeface="LFT Etica Regular"/>
                        <a:cs typeface="LFT Etica Regular"/>
                      </a:endParaRPr>
                    </a:p>
                  </a:txBody>
                  <a:tcPr/>
                </a:tc>
                <a:extLst>
                  <a:ext uri="{0D108BD9-81ED-4DB2-BD59-A6C34878D82A}">
                    <a16:rowId xmlns:a16="http://schemas.microsoft.com/office/drawing/2014/main" val="1763075085"/>
                  </a:ext>
                </a:extLst>
              </a:tr>
              <a:tr h="370840">
                <a:tc>
                  <a:txBody>
                    <a:bodyPr/>
                    <a:lstStyle/>
                    <a:p>
                      <a:r>
                        <a:rPr lang="en-GB" sz="1600" dirty="0">
                          <a:latin typeface="LFT Etica Regular"/>
                          <a:cs typeface="LFT Etica Regular"/>
                        </a:rPr>
                        <a:t>Frequency</a:t>
                      </a:r>
                      <a:r>
                        <a:rPr lang="en-GB" sz="1600" baseline="0" dirty="0">
                          <a:latin typeface="LFT Etica Regular"/>
                          <a:cs typeface="LFT Etica Regular"/>
                        </a:rPr>
                        <a:t> &lt; 49.5 or Frequency &gt; 50.5</a:t>
                      </a:r>
                      <a:endParaRPr lang="en-GB" sz="1600" dirty="0">
                        <a:latin typeface="LFT Etica Regular"/>
                        <a:cs typeface="LFT Etica Regular"/>
                      </a:endParaRPr>
                    </a:p>
                  </a:txBody>
                  <a:tcPr/>
                </a:tc>
                <a:tc>
                  <a:txBody>
                    <a:bodyPr/>
                    <a:lstStyle/>
                    <a:p>
                      <a:r>
                        <a:rPr lang="en-GB" sz="1600" dirty="0">
                          <a:latin typeface="LFT Etica Regular"/>
                          <a:cs typeface="LFT Etica Regular"/>
                        </a:rPr>
                        <a:t>Lights Out</a:t>
                      </a:r>
                    </a:p>
                  </a:txBody>
                  <a:tcPr/>
                </a:tc>
                <a:extLst>
                  <a:ext uri="{0D108BD9-81ED-4DB2-BD59-A6C34878D82A}">
                    <a16:rowId xmlns:a16="http://schemas.microsoft.com/office/drawing/2014/main" val="4089070584"/>
                  </a:ext>
                </a:extLst>
              </a:tr>
            </a:tbl>
          </a:graphicData>
        </a:graphic>
      </p:graphicFrame>
    </p:spTree>
    <p:extLst>
      <p:ext uri="{BB962C8B-B14F-4D97-AF65-F5344CB8AC3E}">
        <p14:creationId xmlns:p14="http://schemas.microsoft.com/office/powerpoint/2010/main" val="58193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Products</a:t>
            </a:r>
            <a:endParaRPr lang="en-US" dirty="0">
              <a:solidFill>
                <a:srgbClr val="A6A6A6"/>
              </a:solidFill>
            </a:endParaRPr>
          </a:p>
        </p:txBody>
      </p:sp>
      <p:sp>
        <p:nvSpPr>
          <p:cNvPr id="3" name="Text Placeholder 2"/>
          <p:cNvSpPr>
            <a:spLocks noGrp="1"/>
          </p:cNvSpPr>
          <p:nvPr>
            <p:ph type="body" sz="quarter" idx="10"/>
          </p:nvPr>
        </p:nvSpPr>
        <p:spPr/>
        <p:txBody>
          <a:bodyPr/>
          <a:lstStyle/>
          <a:p>
            <a:r>
              <a:rPr lang="en-US" dirty="0"/>
              <a:t>05</a:t>
            </a:r>
          </a:p>
        </p:txBody>
      </p:sp>
      <p:sp>
        <p:nvSpPr>
          <p:cNvPr id="4" name="Rectangle 3"/>
          <p:cNvSpPr/>
          <p:nvPr/>
        </p:nvSpPr>
        <p:spPr>
          <a:xfrm>
            <a:off x="824561" y="721338"/>
            <a:ext cx="7808817" cy="1306511"/>
          </a:xfrm>
          <a:prstGeom prst="rect">
            <a:avLst/>
          </a:prstGeom>
        </p:spPr>
        <p:txBody>
          <a:bodyPr wrap="square">
            <a:spAutoFit/>
          </a:bodyPr>
          <a:lstStyle/>
          <a:p>
            <a:pPr algn="ctr">
              <a:lnSpc>
                <a:spcPct val="110000"/>
              </a:lnSpc>
            </a:pPr>
            <a:endParaRPr lang="en-GB" dirty="0">
              <a:solidFill>
                <a:srgbClr val="9E9E9E"/>
              </a:solidFill>
              <a:latin typeface="LFT Etica Regular"/>
              <a:ea typeface="LFT Etica Regular"/>
              <a:cs typeface="LFT Etica Regular"/>
            </a:endParaRPr>
          </a:p>
          <a:p>
            <a:pPr algn="ctr">
              <a:lnSpc>
                <a:spcPct val="110000"/>
              </a:lnSpc>
            </a:pPr>
            <a:r>
              <a:rPr lang="en-GB" dirty="0">
                <a:solidFill>
                  <a:srgbClr val="9E9E9E"/>
                </a:solidFill>
                <a:latin typeface="LFT Etica Regular"/>
                <a:ea typeface="LFT Etica Regular"/>
                <a:cs typeface="LFT Etica Regular"/>
              </a:rPr>
              <a:t>We currently deliver </a:t>
            </a:r>
            <a:r>
              <a:rPr lang="en-GB" b="1" dirty="0">
                <a:solidFill>
                  <a:srgbClr val="00C214"/>
                </a:solidFill>
                <a:latin typeface="LFT Etica Regular"/>
                <a:ea typeface="LFT Etica Regular"/>
                <a:cs typeface="LFT Etica Regular"/>
              </a:rPr>
              <a:t>Static </a:t>
            </a:r>
            <a:r>
              <a:rPr lang="en-GB" dirty="0">
                <a:solidFill>
                  <a:srgbClr val="9E9E9E"/>
                </a:solidFill>
                <a:latin typeface="LFT Etica Regular"/>
                <a:ea typeface="LFT Etica Regular"/>
                <a:cs typeface="LFT Etica Regular"/>
              </a:rPr>
              <a:t>frequency</a:t>
            </a:r>
            <a:r>
              <a:rPr lang="en-GB" b="1" dirty="0">
                <a:solidFill>
                  <a:srgbClr val="00C214"/>
                </a:solidFill>
                <a:latin typeface="LFT Etica Regular"/>
                <a:ea typeface="LFT Etica Regular"/>
                <a:cs typeface="LFT Etica Regular"/>
              </a:rPr>
              <a:t> </a:t>
            </a:r>
            <a:r>
              <a:rPr lang="en-GB" dirty="0">
                <a:solidFill>
                  <a:srgbClr val="9E9E9E"/>
                </a:solidFill>
                <a:latin typeface="LFT Etica Regular"/>
                <a:ea typeface="LFT Etica Regular"/>
                <a:cs typeface="LFT Etica Regular"/>
              </a:rPr>
              <a:t>but are set to deliver </a:t>
            </a:r>
            <a:r>
              <a:rPr lang="en-GB" b="1" dirty="0">
                <a:solidFill>
                  <a:srgbClr val="00C214"/>
                </a:solidFill>
                <a:latin typeface="LFT Etica Regular"/>
                <a:ea typeface="LFT Etica Regular"/>
                <a:cs typeface="LFT Etica Regular"/>
              </a:rPr>
              <a:t>Dynamic</a:t>
            </a:r>
            <a:r>
              <a:rPr lang="en-GB" dirty="0">
                <a:solidFill>
                  <a:srgbClr val="9E9E9E"/>
                </a:solidFill>
                <a:latin typeface="LFT Etica Regular"/>
                <a:ea typeface="LFT Etica Regular"/>
                <a:cs typeface="LFT Etica Regular"/>
              </a:rPr>
              <a:t> </a:t>
            </a:r>
            <a:r>
              <a:rPr lang="en-GB" b="1" dirty="0">
                <a:solidFill>
                  <a:srgbClr val="00C214"/>
                </a:solidFill>
                <a:latin typeface="LFT Etica Regular"/>
                <a:ea typeface="LFT Etica Regular"/>
                <a:cs typeface="LFT Etica Regular"/>
              </a:rPr>
              <a:t> </a:t>
            </a:r>
            <a:r>
              <a:rPr lang="en-GB" dirty="0">
                <a:solidFill>
                  <a:srgbClr val="9E9E9E"/>
                </a:solidFill>
                <a:latin typeface="LFT Etica Regular"/>
                <a:ea typeface="LFT Etica Regular"/>
                <a:cs typeface="LFT Etica Regular"/>
              </a:rPr>
              <a:t>frequency</a:t>
            </a:r>
            <a:r>
              <a:rPr lang="en-GB" b="1" dirty="0">
                <a:solidFill>
                  <a:srgbClr val="00C214"/>
                </a:solidFill>
                <a:latin typeface="LFT Etica Regular"/>
                <a:ea typeface="LFT Etica Regular"/>
                <a:cs typeface="LFT Etica Regular"/>
              </a:rPr>
              <a:t> </a:t>
            </a:r>
            <a:r>
              <a:rPr lang="en-GB" dirty="0">
                <a:solidFill>
                  <a:srgbClr val="9E9E9E"/>
                </a:solidFill>
                <a:latin typeface="LFT Etica Regular"/>
                <a:ea typeface="LFT Etica Regular"/>
                <a:cs typeface="LFT Etica Regular"/>
              </a:rPr>
              <a:t>later this year, and Enhanced in the future. </a:t>
            </a:r>
          </a:p>
          <a:p>
            <a:pPr algn="ctr">
              <a:lnSpc>
                <a:spcPct val="110000"/>
              </a:lnSpc>
            </a:pPr>
            <a:endParaRPr lang="en-GB" dirty="0">
              <a:solidFill>
                <a:srgbClr val="4A4E58"/>
              </a:solidFill>
              <a:latin typeface="LFT Etica Regular"/>
              <a:ea typeface="LFT Etica Regular"/>
              <a:cs typeface="LFT Etica Regular"/>
            </a:endParaRPr>
          </a:p>
        </p:txBody>
      </p:sp>
      <p:pic>
        <p:nvPicPr>
          <p:cNvPr id="6" name="Picture 5"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545640512"/>
              </p:ext>
            </p:extLst>
          </p:nvPr>
        </p:nvGraphicFramePr>
        <p:xfrm>
          <a:off x="893379" y="1953170"/>
          <a:ext cx="7493190" cy="1813036"/>
        </p:xfrm>
        <a:graphic>
          <a:graphicData uri="http://schemas.openxmlformats.org/drawingml/2006/table">
            <a:tbl>
              <a:tblPr firstRow="1" bandRow="1">
                <a:tableStyleId>{5C22544A-7EE6-4342-B048-85BDC9FD1C3A}</a:tableStyleId>
              </a:tblPr>
              <a:tblGrid>
                <a:gridCol w="1956804">
                  <a:extLst>
                    <a:ext uri="{9D8B030D-6E8A-4147-A177-3AD203B41FA5}">
                      <a16:colId xmlns:a16="http://schemas.microsoft.com/office/drawing/2014/main" val="3001337012"/>
                    </a:ext>
                  </a:extLst>
                </a:gridCol>
                <a:gridCol w="5536386">
                  <a:extLst>
                    <a:ext uri="{9D8B030D-6E8A-4147-A177-3AD203B41FA5}">
                      <a16:colId xmlns:a16="http://schemas.microsoft.com/office/drawing/2014/main" val="2401753552"/>
                    </a:ext>
                  </a:extLst>
                </a:gridCol>
              </a:tblGrid>
              <a:tr h="453259">
                <a:tc>
                  <a:txBody>
                    <a:bodyPr/>
                    <a:lstStyle/>
                    <a:p>
                      <a:r>
                        <a:rPr lang="en-GB" sz="1600" dirty="0">
                          <a:latin typeface="LFT Etica Regular"/>
                          <a:cs typeface="LFT Etica Regular"/>
                        </a:rPr>
                        <a:t>Product</a:t>
                      </a:r>
                    </a:p>
                  </a:txBody>
                  <a:tcPr/>
                </a:tc>
                <a:tc>
                  <a:txBody>
                    <a:bodyPr/>
                    <a:lstStyle/>
                    <a:p>
                      <a:r>
                        <a:rPr lang="en-GB" sz="1600" dirty="0">
                          <a:latin typeface="LFT Etica Regular"/>
                          <a:cs typeface="LFT Etica Regular"/>
                        </a:rPr>
                        <a:t>Details</a:t>
                      </a:r>
                    </a:p>
                  </a:txBody>
                  <a:tcPr/>
                </a:tc>
                <a:extLst>
                  <a:ext uri="{0D108BD9-81ED-4DB2-BD59-A6C34878D82A}">
                    <a16:rowId xmlns:a16="http://schemas.microsoft.com/office/drawing/2014/main" val="109052123"/>
                  </a:ext>
                </a:extLst>
              </a:tr>
              <a:tr h="453259">
                <a:tc>
                  <a:txBody>
                    <a:bodyPr/>
                    <a:lstStyle/>
                    <a:p>
                      <a:r>
                        <a:rPr lang="en-GB" sz="1600" dirty="0">
                          <a:latin typeface="LFT Etica Regular"/>
                          <a:cs typeface="LFT Etica Regular"/>
                        </a:rPr>
                        <a:t>Static</a:t>
                      </a:r>
                    </a:p>
                  </a:txBody>
                  <a:tcPr/>
                </a:tc>
                <a:tc>
                  <a:txBody>
                    <a:bodyPr/>
                    <a:lstStyle/>
                    <a:p>
                      <a:r>
                        <a:rPr lang="en-GB" sz="1600" dirty="0">
                          <a:latin typeface="LFT Etica Regular"/>
                          <a:cs typeface="LFT Etica Regular"/>
                        </a:rPr>
                        <a:t>Fixed</a:t>
                      </a:r>
                      <a:r>
                        <a:rPr lang="en-GB" sz="1600" baseline="0" dirty="0">
                          <a:latin typeface="LFT Etica Regular"/>
                          <a:cs typeface="LFT Etica Regular"/>
                        </a:rPr>
                        <a:t> response at pre-set threshold (49.7Hz, 50.3Hz)</a:t>
                      </a:r>
                      <a:endParaRPr lang="en-GB" sz="1600" dirty="0">
                        <a:latin typeface="LFT Etica Regular"/>
                        <a:cs typeface="LFT Etica Regular"/>
                      </a:endParaRPr>
                    </a:p>
                  </a:txBody>
                  <a:tcPr/>
                </a:tc>
                <a:extLst>
                  <a:ext uri="{0D108BD9-81ED-4DB2-BD59-A6C34878D82A}">
                    <a16:rowId xmlns:a16="http://schemas.microsoft.com/office/drawing/2014/main" val="990998746"/>
                  </a:ext>
                </a:extLst>
              </a:tr>
              <a:tr h="453259">
                <a:tc>
                  <a:txBody>
                    <a:bodyPr/>
                    <a:lstStyle/>
                    <a:p>
                      <a:r>
                        <a:rPr lang="en-GB" sz="1600" dirty="0">
                          <a:latin typeface="LFT Etica Regular"/>
                          <a:cs typeface="LFT Etica Regular"/>
                        </a:rPr>
                        <a:t>Dynamic</a:t>
                      </a:r>
                    </a:p>
                  </a:txBody>
                  <a:tcPr/>
                </a:tc>
                <a:tc>
                  <a:txBody>
                    <a:bodyPr/>
                    <a:lstStyle/>
                    <a:p>
                      <a:r>
                        <a:rPr lang="en-GB" sz="1600" dirty="0">
                          <a:latin typeface="LFT Etica Regular"/>
                          <a:cs typeface="LFT Etica Regular"/>
                        </a:rPr>
                        <a:t>Tracks grid</a:t>
                      </a:r>
                      <a:r>
                        <a:rPr lang="en-GB" sz="1600" baseline="0" dirty="0">
                          <a:latin typeface="LFT Etica Regular"/>
                          <a:cs typeface="LFT Etica Regular"/>
                        </a:rPr>
                        <a:t> frequency - 2 second response</a:t>
                      </a:r>
                      <a:endParaRPr lang="en-GB" sz="1600" dirty="0">
                        <a:latin typeface="LFT Etica Regular"/>
                        <a:cs typeface="LFT Etica Regular"/>
                      </a:endParaRPr>
                    </a:p>
                  </a:txBody>
                  <a:tcPr/>
                </a:tc>
                <a:extLst>
                  <a:ext uri="{0D108BD9-81ED-4DB2-BD59-A6C34878D82A}">
                    <a16:rowId xmlns:a16="http://schemas.microsoft.com/office/drawing/2014/main" val="1107028203"/>
                  </a:ext>
                </a:extLst>
              </a:tr>
              <a:tr h="453259">
                <a:tc>
                  <a:txBody>
                    <a:bodyPr/>
                    <a:lstStyle/>
                    <a:p>
                      <a:r>
                        <a:rPr lang="en-GB" sz="1600" dirty="0">
                          <a:latin typeface="LFT Etica Regular"/>
                          <a:cs typeface="LFT Etica Regular"/>
                        </a:rPr>
                        <a:t>Enhanced</a:t>
                      </a:r>
                    </a:p>
                  </a:txBody>
                  <a:tcPr/>
                </a:tc>
                <a:tc>
                  <a:txBody>
                    <a:bodyPr/>
                    <a:lstStyle/>
                    <a:p>
                      <a:r>
                        <a:rPr lang="en-GB" sz="1600" dirty="0">
                          <a:latin typeface="LFT Etica Regular"/>
                          <a:cs typeface="LFT Etica Regular"/>
                        </a:rPr>
                        <a:t>Tracks</a:t>
                      </a:r>
                      <a:r>
                        <a:rPr lang="en-GB" sz="1600" baseline="0" dirty="0">
                          <a:latin typeface="LFT Etica Regular"/>
                          <a:cs typeface="LFT Etica Regular"/>
                        </a:rPr>
                        <a:t> grid frequency very quickly - &lt;1 second response</a:t>
                      </a:r>
                      <a:endParaRPr lang="en-GB" sz="1600" dirty="0">
                        <a:latin typeface="LFT Etica Regular"/>
                        <a:cs typeface="LFT Etica Regular"/>
                      </a:endParaRPr>
                    </a:p>
                  </a:txBody>
                  <a:tcPr/>
                </a:tc>
                <a:extLst>
                  <a:ext uri="{0D108BD9-81ED-4DB2-BD59-A6C34878D82A}">
                    <a16:rowId xmlns:a16="http://schemas.microsoft.com/office/drawing/2014/main" val="3779007774"/>
                  </a:ext>
                </a:extLst>
              </a:tr>
            </a:tbl>
          </a:graphicData>
        </a:graphic>
      </p:graphicFrame>
    </p:spTree>
    <p:extLst>
      <p:ext uri="{BB962C8B-B14F-4D97-AF65-F5344CB8AC3E}">
        <p14:creationId xmlns:p14="http://schemas.microsoft.com/office/powerpoint/2010/main" val="3241530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Technology: Overview</a:t>
            </a:r>
          </a:p>
        </p:txBody>
      </p:sp>
      <p:sp>
        <p:nvSpPr>
          <p:cNvPr id="3" name="Text Placeholder 2"/>
          <p:cNvSpPr>
            <a:spLocks noGrp="1"/>
          </p:cNvSpPr>
          <p:nvPr>
            <p:ph type="body" sz="quarter" idx="10"/>
          </p:nvPr>
        </p:nvSpPr>
        <p:spPr/>
        <p:txBody>
          <a:bodyPr/>
          <a:lstStyle/>
          <a:p>
            <a:r>
              <a:rPr lang="en-US" dirty="0"/>
              <a:t>06</a:t>
            </a:r>
          </a:p>
        </p:txBody>
      </p:sp>
      <p:pic>
        <p:nvPicPr>
          <p:cNvPr id="6" name="Picture 5"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43388"/>
            <a:ext cx="947214" cy="137346"/>
          </a:xfrm>
          <a:prstGeom prst="rect">
            <a:avLst/>
          </a:prstGeom>
        </p:spPr>
      </p:pic>
      <p:pic>
        <p:nvPicPr>
          <p:cNvPr id="8" name="Picture 7" descr="softwar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9525" y="1100831"/>
            <a:ext cx="622126" cy="810986"/>
          </a:xfrm>
          <a:prstGeom prst="rect">
            <a:avLst/>
          </a:prstGeom>
        </p:spPr>
      </p:pic>
      <p:pic>
        <p:nvPicPr>
          <p:cNvPr id="9" name="Picture 8" descr="hardwar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7039" y="923031"/>
            <a:ext cx="615043" cy="1039005"/>
          </a:xfrm>
          <a:prstGeom prst="rect">
            <a:avLst/>
          </a:prstGeom>
        </p:spPr>
      </p:pic>
      <p:sp>
        <p:nvSpPr>
          <p:cNvPr id="10" name="Content Placeholder 2"/>
          <p:cNvSpPr>
            <a:spLocks noGrp="1"/>
          </p:cNvSpPr>
          <p:nvPr>
            <p:ph sz="quarter" idx="11"/>
          </p:nvPr>
        </p:nvSpPr>
        <p:spPr>
          <a:xfrm>
            <a:off x="5009558" y="2099641"/>
            <a:ext cx="2789238" cy="1354297"/>
          </a:xfrm>
          <a:ln>
            <a:solidFill>
              <a:schemeClr val="accent2"/>
            </a:solidFill>
          </a:ln>
        </p:spPr>
        <p:txBody>
          <a:bodyPr>
            <a:normAutofit fontScale="92500" lnSpcReduction="20000"/>
          </a:bodyPr>
          <a:lstStyle/>
          <a:p>
            <a:pPr algn="ctr"/>
            <a:r>
              <a:rPr lang="en-US" sz="2000" dirty="0">
                <a:solidFill>
                  <a:schemeClr val="accent2"/>
                </a:solidFill>
                <a:latin typeface="LFT Etica Bold"/>
                <a:cs typeface="LFT Etica Bold"/>
              </a:rPr>
              <a:t>Intelligent Panel</a:t>
            </a:r>
          </a:p>
          <a:p>
            <a:pPr lvl="1" algn="ctr"/>
            <a:endParaRPr lang="en-GB" dirty="0">
              <a:latin typeface="LFT Etica Bold"/>
              <a:cs typeface="LFT Etica Bold"/>
            </a:endParaRPr>
          </a:p>
          <a:p>
            <a:pPr lvl="1" algn="ctr"/>
            <a:r>
              <a:rPr lang="en-GB" dirty="0">
                <a:solidFill>
                  <a:srgbClr val="A6A6A6"/>
                </a:solidFill>
                <a:latin typeface="LFT Etica Bold"/>
                <a:cs typeface="LFT Etica Bold"/>
              </a:rPr>
              <a:t>PLC</a:t>
            </a:r>
          </a:p>
          <a:p>
            <a:pPr lvl="1" algn="ctr"/>
            <a:r>
              <a:rPr lang="en-GB" dirty="0">
                <a:solidFill>
                  <a:srgbClr val="A6A6A6"/>
                </a:solidFill>
                <a:latin typeface="LFT Etica Bold"/>
                <a:cs typeface="LFT Etica Bold"/>
              </a:rPr>
              <a:t>3g Modem</a:t>
            </a:r>
          </a:p>
          <a:p>
            <a:pPr lvl="1" algn="ctr"/>
            <a:r>
              <a:rPr lang="en-GB" dirty="0">
                <a:solidFill>
                  <a:srgbClr val="A6A6A6"/>
                </a:solidFill>
                <a:latin typeface="LFT Etica Bold"/>
                <a:cs typeface="LFT Etica Bold"/>
              </a:rPr>
              <a:t>Quad core ARM based Linux computer</a:t>
            </a:r>
          </a:p>
          <a:p>
            <a:pPr lvl="1" algn="ctr"/>
            <a:r>
              <a:rPr lang="en-GB" dirty="0">
                <a:solidFill>
                  <a:srgbClr val="A6A6A6"/>
                </a:solidFill>
                <a:latin typeface="LFT Etica Bold"/>
                <a:cs typeface="LFT Etica Bold"/>
              </a:rPr>
              <a:t>Arduino </a:t>
            </a:r>
          </a:p>
          <a:p>
            <a:pPr lvl="1" algn="ctr"/>
            <a:r>
              <a:rPr lang="en-GB" dirty="0">
                <a:solidFill>
                  <a:srgbClr val="A6A6A6"/>
                </a:solidFill>
                <a:latin typeface="LFT Etica Bold"/>
                <a:cs typeface="LFT Etica Bold"/>
              </a:rPr>
              <a:t>Industrial power meters</a:t>
            </a:r>
          </a:p>
          <a:p>
            <a:pPr lvl="1" algn="ctr"/>
            <a:endParaRPr lang="en-US" dirty="0">
              <a:latin typeface="LFT Etica Bold"/>
              <a:cs typeface="LFT Etica Bold"/>
            </a:endParaRPr>
          </a:p>
          <a:p>
            <a:pPr algn="ctr"/>
            <a:endParaRPr lang="en-US" dirty="0">
              <a:latin typeface="LFT Etica Bold"/>
              <a:cs typeface="LFT Etica Bold"/>
            </a:endParaRPr>
          </a:p>
        </p:txBody>
      </p:sp>
      <p:pic>
        <p:nvPicPr>
          <p:cNvPr id="11" name="Picture 10"/>
          <p:cNvPicPr>
            <a:picLocks noChangeAspect="1"/>
          </p:cNvPicPr>
          <p:nvPr/>
        </p:nvPicPr>
        <p:blipFill>
          <a:blip r:embed="rId6"/>
          <a:stretch>
            <a:fillRect/>
          </a:stretch>
        </p:blipFill>
        <p:spPr>
          <a:xfrm>
            <a:off x="4372429" y="1929950"/>
            <a:ext cx="399142" cy="399142"/>
          </a:xfrm>
          <a:prstGeom prst="rect">
            <a:avLst/>
          </a:prstGeom>
        </p:spPr>
      </p:pic>
      <p:sp>
        <p:nvSpPr>
          <p:cNvPr id="14" name="Content Placeholder 2"/>
          <p:cNvSpPr>
            <a:spLocks noGrp="1"/>
          </p:cNvSpPr>
          <p:nvPr>
            <p:ph sz="quarter" idx="11"/>
          </p:nvPr>
        </p:nvSpPr>
        <p:spPr>
          <a:xfrm>
            <a:off x="1136058" y="2099641"/>
            <a:ext cx="3043238" cy="1354297"/>
          </a:xfrm>
          <a:ln>
            <a:solidFill>
              <a:srgbClr val="00C214"/>
            </a:solidFill>
          </a:ln>
        </p:spPr>
        <p:txBody>
          <a:bodyPr>
            <a:normAutofit/>
          </a:bodyPr>
          <a:lstStyle/>
          <a:p>
            <a:pPr algn="ctr"/>
            <a:r>
              <a:rPr lang="en-US" sz="2000" dirty="0">
                <a:latin typeface="LFT Etica Bold"/>
                <a:cs typeface="LFT Etica Bold"/>
              </a:rPr>
              <a:t>Software</a:t>
            </a:r>
          </a:p>
          <a:p>
            <a:pPr lvl="1" algn="ctr"/>
            <a:endParaRPr lang="en-GB" dirty="0">
              <a:latin typeface="LFT Etica Bold"/>
              <a:cs typeface="LFT Etica Bold"/>
            </a:endParaRPr>
          </a:p>
          <a:p>
            <a:pPr lvl="1" algn="ctr"/>
            <a:r>
              <a:rPr lang="en-GB" dirty="0">
                <a:solidFill>
                  <a:schemeClr val="bg1">
                    <a:lumMod val="65000"/>
                  </a:schemeClr>
                </a:solidFill>
                <a:latin typeface="LFT Etica Bold"/>
                <a:cs typeface="LFT Etica Bold"/>
              </a:rPr>
              <a:t>Python software at customer sites and cloud based to gather and process customer data, control customer assets</a:t>
            </a:r>
            <a:endParaRPr lang="en-US" dirty="0">
              <a:solidFill>
                <a:schemeClr val="bg1">
                  <a:lumMod val="65000"/>
                </a:schemeClr>
              </a:solidFill>
              <a:latin typeface="LFT Etica Bold"/>
              <a:cs typeface="LFT Etica Bold"/>
            </a:endParaRPr>
          </a:p>
          <a:p>
            <a:pPr algn="ctr"/>
            <a:endParaRPr lang="en-US" dirty="0">
              <a:solidFill>
                <a:schemeClr val="bg1">
                  <a:lumMod val="65000"/>
                </a:schemeClr>
              </a:solidFill>
              <a:latin typeface="LFT Etica Bold"/>
              <a:cs typeface="LFT Etica Bold"/>
            </a:endParaRPr>
          </a:p>
        </p:txBody>
      </p:sp>
    </p:spTree>
    <p:extLst>
      <p:ext uri="{BB962C8B-B14F-4D97-AF65-F5344CB8AC3E}">
        <p14:creationId xmlns:p14="http://schemas.microsoft.com/office/powerpoint/2010/main" val="416178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Diagram</a:t>
            </a:r>
          </a:p>
        </p:txBody>
      </p:sp>
      <p:sp>
        <p:nvSpPr>
          <p:cNvPr id="3" name="Text Placeholder 2"/>
          <p:cNvSpPr>
            <a:spLocks noGrp="1"/>
          </p:cNvSpPr>
          <p:nvPr>
            <p:ph type="body" sz="quarter" idx="10"/>
          </p:nvPr>
        </p:nvSpPr>
        <p:spPr/>
        <p:txBody>
          <a:bodyPr/>
          <a:lstStyle/>
          <a:p>
            <a:r>
              <a:rPr lang="en-US" dirty="0"/>
              <a:t>07</a:t>
            </a:r>
          </a:p>
        </p:txBody>
      </p:sp>
      <p:pic>
        <p:nvPicPr>
          <p:cNvPr id="4" name="Picture 3" descr="Logo_Full_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386" y="4752147"/>
            <a:ext cx="947214" cy="137346"/>
          </a:xfrm>
          <a:prstGeom prst="rect">
            <a:avLst/>
          </a:prstGeom>
        </p:spPr>
      </p:pic>
      <p:pic>
        <p:nvPicPr>
          <p:cNvPr id="5" name="Picture 4"/>
          <p:cNvPicPr>
            <a:picLocks noChangeAspect="1"/>
          </p:cNvPicPr>
          <p:nvPr/>
        </p:nvPicPr>
        <p:blipFill>
          <a:blip r:embed="rId4"/>
          <a:stretch>
            <a:fillRect/>
          </a:stretch>
        </p:blipFill>
        <p:spPr>
          <a:xfrm>
            <a:off x="424386" y="879326"/>
            <a:ext cx="8317382" cy="3735672"/>
          </a:xfrm>
          <a:prstGeom prst="rect">
            <a:avLst/>
          </a:prstGeom>
        </p:spPr>
      </p:pic>
    </p:spTree>
    <p:extLst>
      <p:ext uri="{BB962C8B-B14F-4D97-AF65-F5344CB8AC3E}">
        <p14:creationId xmlns:p14="http://schemas.microsoft.com/office/powerpoint/2010/main" val="1710067023"/>
      </p:ext>
    </p:extLst>
  </p:cSld>
  <p:clrMapOvr>
    <a:masterClrMapping/>
  </p:clrMapOvr>
</p:sld>
</file>

<file path=ppt/theme/theme1.xml><?xml version="1.0" encoding="utf-8"?>
<a:theme xmlns:a="http://schemas.openxmlformats.org/drawingml/2006/main" name="Office Theme">
  <a:themeElements>
    <a:clrScheme name="LimeJump A">
      <a:dk1>
        <a:srgbClr val="4A4E58"/>
      </a:dk1>
      <a:lt1>
        <a:sysClr val="window" lastClr="FFFFFF"/>
      </a:lt1>
      <a:dk2>
        <a:srgbClr val="032B36"/>
      </a:dk2>
      <a:lt2>
        <a:srgbClr val="F2F2F2"/>
      </a:lt2>
      <a:accent1>
        <a:srgbClr val="00C214"/>
      </a:accent1>
      <a:accent2>
        <a:srgbClr val="0EC2EF"/>
      </a:accent2>
      <a:accent3>
        <a:srgbClr val="FF7043"/>
      </a:accent3>
      <a:accent4>
        <a:srgbClr val="CFDBE1"/>
      </a:accent4>
      <a:accent5>
        <a:srgbClr val="4BACC6"/>
      </a:accent5>
      <a:accent6>
        <a:srgbClr val="F79646"/>
      </a:accent6>
      <a:hlink>
        <a:srgbClr val="00C214"/>
      </a:hlink>
      <a:folHlink>
        <a:srgbClr val="00C2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Expo.thmx</Template>
  <TotalTime>29477</TotalTime>
  <Words>788</Words>
  <Application>Microsoft Office PowerPoint</Application>
  <PresentationFormat>On-screen Show (16:9)</PresentationFormat>
  <Paragraphs>141</Paragraphs>
  <Slides>14</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Arial</vt:lpstr>
      <vt:lpstr>Calibri</vt:lpstr>
      <vt:lpstr>Lf etica</vt:lpstr>
      <vt:lpstr>LFT Etica</vt:lpstr>
      <vt:lpstr>LFT Etica Bold</vt:lpstr>
      <vt:lpstr>LFT Etica Regular</vt:lpstr>
      <vt:lpstr>Office Theme</vt:lpstr>
      <vt:lpstr>Custom Design</vt:lpstr>
      <vt:lpstr>1_Custom Design</vt:lpstr>
      <vt:lpstr>PowerPoint Presentation</vt:lpstr>
      <vt:lpstr>PowerPoint Presentation</vt:lpstr>
      <vt:lpstr>PowerPoint Presentation</vt:lpstr>
      <vt:lpstr>PowerPoint Presentation</vt:lpstr>
      <vt:lpstr>What is Grid balancing?</vt:lpstr>
      <vt:lpstr>Keeping the System Balanced: Grid Frequency</vt:lpstr>
      <vt:lpstr>Different Products</vt:lpstr>
      <vt:lpstr>Our Technology: Overview</vt:lpstr>
      <vt:lpstr>Technology Diagram</vt:lpstr>
      <vt:lpstr>Why We Use Python</vt:lpstr>
      <vt:lpstr>Issues We’ve Encountered</vt:lpstr>
      <vt:lpstr>Where Python Would Be Great!</vt:lpstr>
      <vt:lpstr>What’s Next for Limejump</vt:lpstr>
      <vt:lpstr>PowerPoint Presentation</vt:lpstr>
    </vt:vector>
  </TitlesOfParts>
  <Company>Volt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Lanyon</dc:creator>
  <cp:lastModifiedBy>Scott Reeve</cp:lastModifiedBy>
  <cp:revision>382</cp:revision>
  <cp:lastPrinted>2016-07-13T09:42:48Z</cp:lastPrinted>
  <dcterms:created xsi:type="dcterms:W3CDTF">2015-12-07T12:14:29Z</dcterms:created>
  <dcterms:modified xsi:type="dcterms:W3CDTF">2016-08-01T08:32:07Z</dcterms:modified>
</cp:coreProperties>
</file>