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72" r:id="rId2"/>
    <p:sldId id="273" r:id="rId3"/>
    <p:sldId id="299" r:id="rId4"/>
    <p:sldId id="279" r:id="rId5"/>
    <p:sldId id="274" r:id="rId6"/>
    <p:sldId id="276" r:id="rId7"/>
    <p:sldId id="334" r:id="rId8"/>
    <p:sldId id="335" r:id="rId9"/>
    <p:sldId id="336" r:id="rId10"/>
    <p:sldId id="337" r:id="rId11"/>
    <p:sldId id="277" r:id="rId12"/>
    <p:sldId id="278" r:id="rId13"/>
    <p:sldId id="301" r:id="rId14"/>
    <p:sldId id="280" r:id="rId15"/>
    <p:sldId id="313" r:id="rId16"/>
    <p:sldId id="283" r:id="rId17"/>
    <p:sldId id="306" r:id="rId18"/>
    <p:sldId id="308" r:id="rId19"/>
    <p:sldId id="309" r:id="rId20"/>
    <p:sldId id="310" r:id="rId21"/>
    <p:sldId id="311" r:id="rId22"/>
    <p:sldId id="312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  <p:sldId id="323" r:id="rId33"/>
    <p:sldId id="324" r:id="rId34"/>
    <p:sldId id="332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257" r:id="rId43"/>
    <p:sldId id="285" r:id="rId44"/>
    <p:sldId id="290" r:id="rId45"/>
    <p:sldId id="291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2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9531"/>
    <a:srgbClr val="5B972B"/>
    <a:srgbClr val="242423"/>
    <a:srgbClr val="B3B2B2"/>
    <a:srgbClr val="6D6C6C"/>
    <a:srgbClr val="FFFFFF"/>
    <a:srgbClr val="383737"/>
    <a:srgbClr val="9ABF75"/>
    <a:srgbClr val="8F8E8D"/>
    <a:srgbClr val="BCDC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171" autoAdjust="0"/>
    <p:restoredTop sz="94669"/>
  </p:normalViewPr>
  <p:slideViewPr>
    <p:cSldViewPr snapToGrid="0" snapToObjects="1">
      <p:cViewPr varScale="1">
        <p:scale>
          <a:sx n="71" d="100"/>
          <a:sy n="71" d="100"/>
        </p:scale>
        <p:origin x="-104" y="-384"/>
      </p:cViewPr>
      <p:guideLst>
        <p:guide orient="horz" pos="2160"/>
        <p:guide pos="382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CA19F-C6A1-234E-B3B0-24980CAD6675}" type="datetimeFigureOut">
              <a:rPr lang="en-US" smtClean="0"/>
              <a:t>20/07/16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25D02-5488-7141-BADA-83C2EAFA1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3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</a:t>
            </a:r>
            <a:r>
              <a:rPr lang="en-US" baseline="0" dirty="0" smtClean="0"/>
              <a:t> secondary, secondary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74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 machine,</a:t>
            </a:r>
            <a:r>
              <a:rPr lang="en-US" baseline="0" dirty="0" smtClean="0"/>
              <a:t> full set of states defined in spec.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66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Calls </a:t>
            </a: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Calls </a:t>
            </a: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Calls </a:t>
            </a: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Needs a primary to</a:t>
            </a:r>
            <a:r>
              <a:rPr lang="en-US" baseline="0" dirty="0" smtClean="0"/>
              <a:t> complete a write.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Needs a primary to</a:t>
            </a:r>
            <a:r>
              <a:rPr lang="en-US" baseline="0" dirty="0" smtClean="0"/>
              <a:t> complete </a:t>
            </a:r>
            <a:r>
              <a:rPr lang="en-US" baseline="0" smtClean="0"/>
              <a:t>a write.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Needs a primary to</a:t>
            </a:r>
            <a:r>
              <a:rPr lang="en-US" baseline="0" dirty="0" smtClean="0"/>
              <a:t> complete a write.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Needs a primary to</a:t>
            </a:r>
            <a:r>
              <a:rPr lang="en-US" baseline="0" dirty="0" smtClean="0"/>
              <a:t> complete a write.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thread wakes every 10 seconds. Runs </a:t>
            </a:r>
            <a:r>
              <a:rPr lang="en-US" dirty="0" err="1" smtClean="0"/>
              <a:t>ismaster</a:t>
            </a:r>
            <a:r>
              <a:rPr lang="en-US" dirty="0" smtClean="0"/>
              <a:t>, sleeps.</a:t>
            </a:r>
          </a:p>
          <a:p>
            <a:endParaRPr lang="en-US" dirty="0" smtClean="0"/>
          </a:p>
          <a:p>
            <a:r>
              <a:rPr lang="en-US" dirty="0" smtClean="0"/>
              <a:t>We use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ismaster</a:t>
            </a:r>
            <a:r>
              <a:rPr lang="en-US" baseline="0" dirty="0" smtClean="0"/>
              <a:t> to check latency.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Keep topology description up to date.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thread wakes every 10 seconds. Runs </a:t>
            </a:r>
            <a:r>
              <a:rPr lang="en-US" dirty="0" err="1" smtClean="0"/>
              <a:t>ismaster</a:t>
            </a:r>
            <a:r>
              <a:rPr lang="en-US" dirty="0" smtClean="0"/>
              <a:t>, sleeps.</a:t>
            </a:r>
          </a:p>
          <a:p>
            <a:endParaRPr lang="en-US" dirty="0" smtClean="0"/>
          </a:p>
          <a:p>
            <a:r>
              <a:rPr lang="en-US" dirty="0" smtClean="0"/>
              <a:t>We use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ismaster</a:t>
            </a:r>
            <a:r>
              <a:rPr lang="en-US" baseline="0" dirty="0" smtClean="0"/>
              <a:t> to check latency.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Keep topology description up </a:t>
            </a:r>
            <a:r>
              <a:rPr lang="en-US" baseline="0" smtClean="0"/>
              <a:t>to date.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</a:t>
            </a:r>
            <a:r>
              <a:rPr lang="en-US" baseline="0" dirty="0" smtClean="0"/>
              <a:t> secondary, secondary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745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thread wakes every 10 seconds. Runs </a:t>
            </a:r>
            <a:r>
              <a:rPr lang="en-US" dirty="0" err="1" smtClean="0"/>
              <a:t>ismaster</a:t>
            </a:r>
            <a:r>
              <a:rPr lang="en-US" dirty="0" smtClean="0"/>
              <a:t>, sleeps.</a:t>
            </a:r>
          </a:p>
          <a:p>
            <a:endParaRPr lang="en-US" dirty="0" smtClean="0"/>
          </a:p>
          <a:p>
            <a:r>
              <a:rPr lang="en-US" dirty="0" smtClean="0"/>
              <a:t>We use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ismaster</a:t>
            </a:r>
            <a:r>
              <a:rPr lang="en-US" baseline="0" dirty="0" smtClean="0"/>
              <a:t> to check latency.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Keep topology description up </a:t>
            </a:r>
            <a:r>
              <a:rPr lang="en-US" baseline="0" smtClean="0"/>
              <a:t>to date.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 is marked</a:t>
            </a:r>
            <a:r>
              <a:rPr lang="en-US" baseline="0" dirty="0" smtClean="0"/>
              <a:t> as unknown</a:t>
            </a:r>
          </a:p>
          <a:p>
            <a:endParaRPr lang="en-US" baseline="0" dirty="0" smtClean="0"/>
          </a:p>
          <a:p>
            <a:r>
              <a:rPr lang="en-US" baseline="0" dirty="0" smtClean="0"/>
              <a:t>Wakes up all monitor threads to check for a primary.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 is marked</a:t>
            </a:r>
            <a:r>
              <a:rPr lang="en-US" baseline="0" dirty="0" smtClean="0"/>
              <a:t> as unknown</a:t>
            </a:r>
          </a:p>
          <a:p>
            <a:endParaRPr lang="en-US" baseline="0" dirty="0" smtClean="0"/>
          </a:p>
          <a:p>
            <a:r>
              <a:rPr lang="en-US" baseline="0" dirty="0" smtClean="0"/>
              <a:t>Wakes up all monitor threads to check for a primary every half second.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 is marked</a:t>
            </a:r>
            <a:r>
              <a:rPr lang="en-US" baseline="0" dirty="0" smtClean="0"/>
              <a:t> as unknown</a:t>
            </a:r>
          </a:p>
          <a:p>
            <a:endParaRPr lang="en-US" baseline="0" dirty="0" smtClean="0"/>
          </a:p>
          <a:p>
            <a:r>
              <a:rPr lang="en-US" baseline="0" dirty="0" smtClean="0"/>
              <a:t>Wakes up all monitor threads to check for a primary every </a:t>
            </a:r>
            <a:r>
              <a:rPr lang="en-US" baseline="0" smtClean="0"/>
              <a:t>half second.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thread wakes every 10 seconds. Runs </a:t>
            </a:r>
            <a:r>
              <a:rPr lang="en-US" dirty="0" err="1" smtClean="0"/>
              <a:t>ismaster</a:t>
            </a:r>
            <a:r>
              <a:rPr lang="en-US" dirty="0" smtClean="0"/>
              <a:t>, sleeps.</a:t>
            </a:r>
          </a:p>
          <a:p>
            <a:endParaRPr lang="en-US" dirty="0" smtClean="0"/>
          </a:p>
          <a:p>
            <a:r>
              <a:rPr lang="en-US" dirty="0" smtClean="0"/>
              <a:t>We use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ismaster</a:t>
            </a:r>
            <a:r>
              <a:rPr lang="en-US" baseline="0" dirty="0" smtClean="0"/>
              <a:t> to check latency.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Keep topology description up to date.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Try</a:t>
            </a:r>
            <a:r>
              <a:rPr lang="en-US" baseline="0" dirty="0" smtClean="0"/>
              <a:t> once. This will </a:t>
            </a:r>
            <a:r>
              <a:rPr lang="en-US" baseline="0" dirty="0" err="1" smtClean="0"/>
              <a:t>accomdate</a:t>
            </a:r>
            <a:r>
              <a:rPr lang="en-US" baseline="0" dirty="0" smtClean="0"/>
              <a:t> elections. Other </a:t>
            </a:r>
            <a:r>
              <a:rPr lang="en-US" baseline="0" dirty="0" err="1" smtClean="0"/>
              <a:t>errore</a:t>
            </a:r>
            <a:r>
              <a:rPr lang="en-US" baseline="0" dirty="0" smtClean="0"/>
              <a:t> should be propagated.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633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Try</a:t>
            </a:r>
            <a:r>
              <a:rPr lang="en-US" baseline="0" dirty="0" smtClean="0"/>
              <a:t> once. This will </a:t>
            </a:r>
            <a:r>
              <a:rPr lang="en-US" baseline="0" dirty="0" err="1" smtClean="0"/>
              <a:t>accomdate</a:t>
            </a:r>
            <a:r>
              <a:rPr lang="en-US" baseline="0" dirty="0" smtClean="0"/>
              <a:t> elections. Other </a:t>
            </a:r>
            <a:r>
              <a:rPr lang="en-US" baseline="0" dirty="0" err="1" smtClean="0"/>
              <a:t>errore</a:t>
            </a:r>
            <a:r>
              <a:rPr lang="en-US" baseline="0" dirty="0" smtClean="0"/>
              <a:t> should be propagated.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633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you afford</a:t>
            </a:r>
            <a:r>
              <a:rPr lang="en-US" baseline="0" dirty="0" smtClean="0"/>
              <a:t> to over or under count.</a:t>
            </a:r>
          </a:p>
          <a:p>
            <a:endParaRPr lang="en-US" dirty="0" smtClean="0"/>
          </a:p>
          <a:p>
            <a:r>
              <a:rPr lang="en-US" dirty="0" smtClean="0"/>
              <a:t>Operations</a:t>
            </a:r>
            <a:r>
              <a:rPr lang="en-US" baseline="0" dirty="0" smtClean="0"/>
              <a:t> need to be idempotent.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Turn an update into a write of a document, </a:t>
            </a:r>
            <a:r>
              <a:rPr lang="en-US" baseline="0" dirty="0" err="1" smtClean="0"/>
              <a:t>cf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EventSourcing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Then aggregate on the server.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633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How long should a connection wait before timing out and sleeping for 10 seconds.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</a:t>
            </a:r>
            <a:r>
              <a:rPr lang="en-US" baseline="0" dirty="0" smtClean="0"/>
              <a:t> secondary, secondary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74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</a:t>
            </a:r>
            <a:r>
              <a:rPr lang="en-US" baseline="0" dirty="0" smtClean="0"/>
              <a:t> secondary, secondary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74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</a:t>
            </a:r>
            <a:r>
              <a:rPr lang="en-US" baseline="0" dirty="0" smtClean="0"/>
              <a:t> secondary, secondary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74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Present a native language interface - converts python types to BSON objects</a:t>
            </a:r>
          </a:p>
          <a:p>
            <a:r>
              <a:rPr lang="en-US" sz="1200" dirty="0" smtClean="0"/>
              <a:t>Convert the JSON query language into commands for the database</a:t>
            </a:r>
          </a:p>
          <a:p>
            <a:r>
              <a:rPr lang="en-US" sz="1200" dirty="0" smtClean="0"/>
              <a:t>Convert JSON data into BSON data and vice-versa</a:t>
            </a:r>
          </a:p>
          <a:p>
            <a:r>
              <a:rPr lang="en-US" sz="1200" dirty="0" smtClean="0"/>
              <a:t>Handles interfacing to different MongoDB topologies</a:t>
            </a:r>
          </a:p>
          <a:p>
            <a:r>
              <a:rPr lang="en-US" sz="1200" dirty="0" smtClean="0"/>
              <a:t>Helps recover from server side outages/network errors</a:t>
            </a:r>
          </a:p>
          <a:p>
            <a:r>
              <a:rPr lang="en-US" sz="1200" dirty="0" smtClean="0"/>
              <a:t>Manages the client side connection pool</a:t>
            </a:r>
          </a:p>
          <a:p>
            <a:endParaRPr lang="en-US" sz="1200" dirty="0" smtClean="0"/>
          </a:p>
          <a:p>
            <a:r>
              <a:rPr lang="en-US" sz="1200" dirty="0" smtClean="0"/>
              <a:t>The </a:t>
            </a:r>
            <a:r>
              <a:rPr lang="en-US" sz="1200" dirty="0" err="1" smtClean="0"/>
              <a:t>pymongo</a:t>
            </a:r>
            <a:r>
              <a:rPr lang="en-US" sz="1200" dirty="0" smtClean="0"/>
              <a:t> driver code is on </a:t>
            </a:r>
            <a:r>
              <a:rPr lang="en-US" sz="1200" dirty="0" err="1" smtClean="0"/>
              <a:t>Github</a:t>
            </a:r>
            <a:r>
              <a:rPr lang="en-US" sz="1200" dirty="0" smtClean="0"/>
              <a:t> (Apache License)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27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Present a native language interface - converts python types to BSON objects</a:t>
            </a:r>
          </a:p>
          <a:p>
            <a:r>
              <a:rPr lang="en-US" sz="1200" dirty="0" smtClean="0"/>
              <a:t>Convert the JSON query language into commands for the database</a:t>
            </a:r>
          </a:p>
          <a:p>
            <a:r>
              <a:rPr lang="en-US" sz="1200" dirty="0" smtClean="0"/>
              <a:t>Convert JSON data into BSON data and vice-versa</a:t>
            </a:r>
          </a:p>
          <a:p>
            <a:r>
              <a:rPr lang="en-US" sz="1200" dirty="0" smtClean="0"/>
              <a:t>Handles interfacing to different MongoDB topologies</a:t>
            </a:r>
          </a:p>
          <a:p>
            <a:r>
              <a:rPr lang="en-US" sz="1200" dirty="0" smtClean="0"/>
              <a:t>Helps recover from server side outages/network errors</a:t>
            </a:r>
          </a:p>
          <a:p>
            <a:r>
              <a:rPr lang="en-US" sz="1200" dirty="0" smtClean="0"/>
              <a:t>Manages the client side connection pool</a:t>
            </a:r>
          </a:p>
          <a:p>
            <a:endParaRPr lang="en-US" sz="1200" dirty="0" smtClean="0"/>
          </a:p>
          <a:p>
            <a:r>
              <a:rPr lang="en-US" sz="1200" dirty="0" smtClean="0"/>
              <a:t>The </a:t>
            </a:r>
            <a:r>
              <a:rPr lang="en-US" sz="1200" dirty="0" err="1" smtClean="0"/>
              <a:t>pymongo</a:t>
            </a:r>
            <a:r>
              <a:rPr lang="en-US" sz="1200" dirty="0" smtClean="0"/>
              <a:t> driver code is on </a:t>
            </a:r>
            <a:r>
              <a:rPr lang="en-US" sz="1200" dirty="0" err="1" smtClean="0"/>
              <a:t>Github</a:t>
            </a:r>
            <a:r>
              <a:rPr lang="en-US" sz="1200" dirty="0" smtClean="0"/>
              <a:t> (Apache License)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27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Calls </a:t>
            </a: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Calls </a:t>
            </a: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25D02-5488-7141-BADA-83C2EAFA13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7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rgbClr val="242423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24242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2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2424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6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solidFill>
          <a:srgbClr val="2424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6178302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BREAKER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42423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42423"/>
                </a:solidFill>
              </a:defRPr>
            </a:lvl1pPr>
            <a:lvl2pPr>
              <a:defRPr>
                <a:solidFill>
                  <a:srgbClr val="242423"/>
                </a:solidFill>
              </a:defRPr>
            </a:lvl2pPr>
            <a:lvl3pPr>
              <a:defRPr>
                <a:solidFill>
                  <a:srgbClr val="242423"/>
                </a:solidFill>
              </a:defRPr>
            </a:lvl3pPr>
            <a:lvl4pPr>
              <a:defRPr>
                <a:solidFill>
                  <a:srgbClr val="242423"/>
                </a:solidFill>
              </a:defRPr>
            </a:lvl4pPr>
            <a:lvl5pPr>
              <a:defRPr>
                <a:solidFill>
                  <a:srgbClr val="242423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498011" y="6396907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98C846C-6FDD-4A4D-9385-73C79C1AF32F}" type="slidenum">
              <a:rPr lang="en-US" sz="800" smtClean="0"/>
              <a:t>‹#›</a:t>
            </a:fld>
            <a:endParaRPr lang="en-US" sz="800" dirty="0"/>
          </a:p>
        </p:txBody>
      </p:sp>
      <p:pic>
        <p:nvPicPr>
          <p:cNvPr id="9" name="Picture 8" descr="MongoDB_Logo_RGB_all_MongoDB_Logo_FullColor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652" y="6355036"/>
            <a:ext cx="977900" cy="2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2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42423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498011" y="6396907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98C846C-6FDD-4A4D-9385-73C79C1AF32F}" type="slidenum">
              <a:rPr lang="en-US" sz="800" smtClean="0"/>
              <a:t>‹#›</a:t>
            </a:fld>
            <a:endParaRPr lang="en-US" sz="800" dirty="0"/>
          </a:p>
        </p:txBody>
      </p:sp>
      <p:pic>
        <p:nvPicPr>
          <p:cNvPr id="7" name="Picture 6" descr="MongoDB_ForGiantIdeas_FullColor_RGB_Vert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345" y="6350716"/>
            <a:ext cx="977900" cy="34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91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0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8308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0055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71084"/>
            <a:ext cx="10972800" cy="4974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5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5" r:id="rId5"/>
    <p:sldLayoutId id="2147483654" r:id="rId6"/>
    <p:sldLayoutId id="2147483653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b="1" kern="1200" spc="-150">
          <a:solidFill>
            <a:srgbClr val="24242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6D6C6C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6D6C6C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6D6C6C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6D6C6C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6D6C6C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github.com/mongodb/mongo-python-driver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github.com/mongodb/mongo-python-driver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bsonspec.org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mptysqua.re/blog/server-discovery-and-monitoring-in-mongodb-drivers/" TargetMode="External"/><Relationship Id="rId3" Type="http://schemas.openxmlformats.org/officeDocument/2006/relationships/hyperlink" Target="https://github.com/mongodb/specifications/blob/master/source/server-discovery-and-monitoring/server-discovery-and-monitoring.rst%23topologydescription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Deep Dive into the </a:t>
            </a:r>
            <a:r>
              <a:rPr lang="en-US" sz="4000" dirty="0" err="1" smtClean="0"/>
              <a:t>Pymongo</a:t>
            </a:r>
            <a:r>
              <a:rPr lang="en-US" sz="4000" dirty="0" smtClean="0"/>
              <a:t> Driver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 smtClean="0"/>
              <a:t>Joe Drumgoole</a:t>
            </a:r>
          </a:p>
          <a:p>
            <a:r>
              <a:rPr lang="en-US" sz="1800" dirty="0" smtClean="0"/>
              <a:t>Director of Developer Advocacy,  EMEA</a:t>
            </a:r>
          </a:p>
          <a:p>
            <a:r>
              <a:rPr lang="en-US" sz="1800" dirty="0" smtClean="0"/>
              <a:t>21-July-2016</a:t>
            </a:r>
          </a:p>
          <a:p>
            <a:endParaRPr lang="en-US" dirty="0" smtClean="0"/>
          </a:p>
          <a:p>
            <a:r>
              <a:rPr lang="en-US" sz="1100" dirty="0" smtClean="0"/>
              <a:t>V1.0</a:t>
            </a:r>
          </a:p>
          <a:p>
            <a:endParaRPr lang="en-US" dirty="0"/>
          </a:p>
        </p:txBody>
      </p:sp>
      <p:pic>
        <p:nvPicPr>
          <p:cNvPr id="4" name="Picture 3" descr="MongoDB_ForGiantIdeas_Knockout_RGB_Ver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409" y="615837"/>
            <a:ext cx="2805183" cy="12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47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 Set Recovery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53297" y="1303880"/>
            <a:ext cx="1285406" cy="542133"/>
          </a:xfrm>
          <a:prstGeom prst="rect">
            <a:avLst/>
          </a:prstGeom>
          <a:solidFill>
            <a:srgbClr val="BFBFB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Driver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07506" y="2526598"/>
            <a:ext cx="4776988" cy="3448206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Primary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9ABF75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Secondary</a:t>
                </a: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7740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Sharded</a:t>
            </a:r>
            <a:r>
              <a:rPr lang="en-US" dirty="0" smtClean="0"/>
              <a:t> Cluster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53297" y="1303880"/>
            <a:ext cx="1285406" cy="542133"/>
          </a:xfrm>
          <a:prstGeom prst="rect">
            <a:avLst/>
          </a:prstGeom>
          <a:solidFill>
            <a:srgbClr val="BFBFB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Driver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41" y="3635951"/>
            <a:ext cx="11411318" cy="2310439"/>
            <a:chOff x="496515" y="3635951"/>
            <a:chExt cx="11411318" cy="2310439"/>
          </a:xfrm>
        </p:grpSpPr>
        <p:grpSp>
          <p:nvGrpSpPr>
            <p:cNvPr id="18" name="Group 17"/>
            <p:cNvGrpSpPr/>
            <p:nvPr/>
          </p:nvGrpSpPr>
          <p:grpSpPr>
            <a:xfrm>
              <a:off x="496515" y="3635951"/>
              <a:ext cx="3378594" cy="2310439"/>
              <a:chOff x="3020867" y="2960198"/>
              <a:chExt cx="3378594" cy="2310439"/>
            </a:xfrm>
            <a:solidFill>
              <a:schemeClr val="accent3"/>
            </a:solidFill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  <a:grpFill/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err="1" smtClean="0">
                      <a:solidFill>
                        <a:schemeClr val="tx1"/>
                      </a:solidFill>
                    </a:rPr>
                    <a:t>Mongod</a:t>
                  </a:r>
                  <a:endParaRPr lang="en-US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err="1" smtClean="0">
                      <a:solidFill>
                        <a:schemeClr val="tx1"/>
                      </a:solidFill>
                    </a:rPr>
                    <a:t>Mongod</a:t>
                  </a:r>
                  <a:endParaRPr lang="en-US" dirty="0" smtClean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err="1" smtClean="0">
                    <a:solidFill>
                      <a:schemeClr val="tx1"/>
                    </a:solidFill>
                  </a:rPr>
                  <a:t>Mongod</a:t>
                </a: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512877" y="3635951"/>
              <a:ext cx="3378594" cy="2310439"/>
              <a:chOff x="3020867" y="2960198"/>
              <a:chExt cx="3378594" cy="2310439"/>
            </a:xfrm>
            <a:solidFill>
              <a:schemeClr val="accent3"/>
            </a:solidFill>
          </p:grpSpPr>
          <p:grpSp>
            <p:nvGrpSpPr>
              <p:cNvPr id="11" name="Group 10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  <a:grpFill/>
            </p:grpSpPr>
            <p:sp>
              <p:nvSpPr>
                <p:cNvPr id="13" name="Can 12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err="1" smtClean="0">
                      <a:solidFill>
                        <a:schemeClr val="tx1"/>
                      </a:solidFill>
                    </a:rPr>
                    <a:t>Mongod</a:t>
                  </a:r>
                  <a:endParaRPr lang="en-US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Can 13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err="1" smtClean="0">
                      <a:solidFill>
                        <a:schemeClr val="tx1"/>
                      </a:solidFill>
                    </a:rPr>
                    <a:t>Mongod</a:t>
                  </a:r>
                  <a:endParaRPr lang="en-US" dirty="0" smtClean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" name="Can 11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err="1" smtClean="0">
                    <a:solidFill>
                      <a:schemeClr val="tx1"/>
                    </a:solidFill>
                  </a:rPr>
                  <a:t>Mongod</a:t>
                </a: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8529239" y="3635951"/>
              <a:ext cx="3378594" cy="2310439"/>
              <a:chOff x="3020867" y="2960198"/>
              <a:chExt cx="3378594" cy="2310439"/>
            </a:xfrm>
            <a:solidFill>
              <a:schemeClr val="accent3"/>
            </a:solidFill>
          </p:grpSpPr>
          <p:grpSp>
            <p:nvGrpSpPr>
              <p:cNvPr id="16" name="Group 15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  <a:grpFill/>
            </p:grpSpPr>
            <p:sp>
              <p:nvSpPr>
                <p:cNvPr id="24" name="Can 23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err="1" smtClean="0">
                      <a:solidFill>
                        <a:schemeClr val="tx1"/>
                      </a:solidFill>
                    </a:rPr>
                    <a:t>Mongod</a:t>
                  </a:r>
                  <a:endParaRPr lang="en-US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Can 24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grp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err="1" smtClean="0">
                      <a:solidFill>
                        <a:schemeClr val="tx1"/>
                      </a:solidFill>
                    </a:rPr>
                    <a:t>Mongod</a:t>
                  </a:r>
                  <a:endParaRPr lang="en-US" dirty="0" smtClean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7" name="Can 16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err="1" smtClean="0">
                    <a:solidFill>
                      <a:schemeClr val="tx1"/>
                    </a:solidFill>
                  </a:rPr>
                  <a:t>Mongod</a:t>
                </a: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3297523" y="2469915"/>
            <a:ext cx="5596954" cy="542133"/>
            <a:chOff x="3436543" y="2215268"/>
            <a:chExt cx="5596954" cy="542133"/>
          </a:xfrm>
        </p:grpSpPr>
        <p:sp>
          <p:nvSpPr>
            <p:cNvPr id="26" name="Rectangle 25"/>
            <p:cNvSpPr/>
            <p:nvPr/>
          </p:nvSpPr>
          <p:spPr>
            <a:xfrm>
              <a:off x="3436543" y="2215268"/>
              <a:ext cx="1285406" cy="542133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mongos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748091" y="2215268"/>
              <a:ext cx="1285406" cy="542133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mongos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6803" y="3304864"/>
            <a:ext cx="11898394" cy="2897861"/>
            <a:chOff x="179115" y="3304864"/>
            <a:chExt cx="11898394" cy="2897861"/>
          </a:xfrm>
        </p:grpSpPr>
        <p:sp>
          <p:nvSpPr>
            <p:cNvPr id="6" name="Rectangle 5"/>
            <p:cNvSpPr/>
            <p:nvPr/>
          </p:nvSpPr>
          <p:spPr>
            <a:xfrm>
              <a:off x="179115" y="3304864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239468" y="3304864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299821" y="3304864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4569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307318"/>
            <a:ext cx="10972800" cy="11379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3200" dirty="0">
                <a:hlinkClick r:id="rId3"/>
              </a:rPr>
              <a:t>https://</a:t>
            </a:r>
            <a:r>
              <a:rPr lang="en-US" sz="3200" dirty="0" err="1">
                <a:hlinkClick r:id="rId3"/>
              </a:rPr>
              <a:t>github.com</a:t>
            </a:r>
            <a:r>
              <a:rPr lang="en-US" sz="3200" dirty="0">
                <a:hlinkClick r:id="rId3"/>
              </a:rPr>
              <a:t>/</a:t>
            </a:r>
            <a:r>
              <a:rPr lang="en-US" sz="3200" dirty="0" err="1">
                <a:hlinkClick r:id="rId3"/>
              </a:rPr>
              <a:t>mongodb</a:t>
            </a:r>
            <a:r>
              <a:rPr lang="en-US" sz="3200" dirty="0">
                <a:hlinkClick r:id="rId3"/>
              </a:rPr>
              <a:t>/mongo-python-driver</a:t>
            </a:r>
            <a:endParaRPr lang="en-US" sz="3200" dirty="0"/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5453297" y="1303880"/>
            <a:ext cx="1285406" cy="5421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Driver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46899" y="2438852"/>
            <a:ext cx="9172805" cy="1105693"/>
            <a:chOff x="1546899" y="2438852"/>
            <a:chExt cx="9172805" cy="1105693"/>
          </a:xfrm>
        </p:grpSpPr>
        <p:sp>
          <p:nvSpPr>
            <p:cNvPr id="7" name="Rectangle 6"/>
            <p:cNvSpPr/>
            <p:nvPr/>
          </p:nvSpPr>
          <p:spPr>
            <a:xfrm>
              <a:off x="1546899" y="2443375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Authentication</a:t>
              </a:r>
            </a:p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&amp; Security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4769702" y="2438852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Python&lt;-&gt;BSON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992505" y="2438852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Error handling &amp;</a:t>
              </a:r>
            </a:p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Recovery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546899" y="3886427"/>
            <a:ext cx="9172805" cy="1101170"/>
            <a:chOff x="1546899" y="3886427"/>
            <a:chExt cx="9172805" cy="1101170"/>
          </a:xfrm>
        </p:grpSpPr>
        <p:sp>
          <p:nvSpPr>
            <p:cNvPr id="6" name="Rectangle 5"/>
            <p:cNvSpPr/>
            <p:nvPr/>
          </p:nvSpPr>
          <p:spPr>
            <a:xfrm>
              <a:off x="1546899" y="3886427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Wire</a:t>
              </a:r>
            </a:p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Protocol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769702" y="3886427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Topology Management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992505" y="3886427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Connection Pool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6644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307318"/>
            <a:ext cx="10972800" cy="11379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3200" dirty="0">
                <a:hlinkClick r:id="rId3"/>
              </a:rPr>
              <a:t>https://</a:t>
            </a:r>
            <a:r>
              <a:rPr lang="en-US" sz="3200" dirty="0" err="1">
                <a:hlinkClick r:id="rId3"/>
              </a:rPr>
              <a:t>github.com</a:t>
            </a:r>
            <a:r>
              <a:rPr lang="en-US" sz="3200" dirty="0">
                <a:hlinkClick r:id="rId3"/>
              </a:rPr>
              <a:t>/</a:t>
            </a:r>
            <a:r>
              <a:rPr lang="en-US" sz="3200" dirty="0" err="1">
                <a:hlinkClick r:id="rId3"/>
              </a:rPr>
              <a:t>mongodb</a:t>
            </a:r>
            <a:r>
              <a:rPr lang="en-US" sz="3200" dirty="0">
                <a:hlinkClick r:id="rId3"/>
              </a:rPr>
              <a:t>/mongo-python-driver</a:t>
            </a:r>
            <a:endParaRPr lang="en-US" sz="3200" dirty="0"/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5453297" y="1303880"/>
            <a:ext cx="1285406" cy="5421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Driver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46899" y="2438852"/>
            <a:ext cx="9172805" cy="1105693"/>
            <a:chOff x="1546899" y="2438852"/>
            <a:chExt cx="9172805" cy="1105693"/>
          </a:xfrm>
        </p:grpSpPr>
        <p:sp>
          <p:nvSpPr>
            <p:cNvPr id="7" name="Rectangle 6"/>
            <p:cNvSpPr/>
            <p:nvPr/>
          </p:nvSpPr>
          <p:spPr>
            <a:xfrm>
              <a:off x="1546899" y="2443375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Authentication</a:t>
              </a:r>
            </a:p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&amp; Security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4769702" y="2438852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Python&lt;-&gt;BSON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992505" y="2438852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Error handling &amp;</a:t>
              </a:r>
            </a:p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Recovery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546899" y="3886427"/>
            <a:ext cx="9172805" cy="1101170"/>
            <a:chOff x="1546899" y="3886427"/>
            <a:chExt cx="9172805" cy="1101170"/>
          </a:xfrm>
        </p:grpSpPr>
        <p:sp>
          <p:nvSpPr>
            <p:cNvPr id="6" name="Rectangle 5"/>
            <p:cNvSpPr/>
            <p:nvPr/>
          </p:nvSpPr>
          <p:spPr>
            <a:xfrm>
              <a:off x="1546899" y="3886427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Wire</a:t>
              </a:r>
            </a:p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Protocol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769702" y="3886427"/>
              <a:ext cx="2727199" cy="110117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Topology Management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992505" y="3886427"/>
              <a:ext cx="2727199" cy="11011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Connection Pool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2898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API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76807"/>
            <a:ext cx="10972800" cy="54684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AA22FF"/>
                </a:solidFill>
                <a:latin typeface="Courier-Bold"/>
              </a:rPr>
              <a:t>import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Courier-Bold"/>
              </a:rPr>
              <a:t>pymongo</a:t>
            </a:r>
            <a:endParaRPr lang="en-US" sz="20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urier"/>
              </a:rPr>
              <a:t>client  </a:t>
            </a:r>
            <a:r>
              <a:rPr lang="en-US" sz="2000" dirty="0">
                <a:solidFill>
                  <a:srgbClr val="666666"/>
                </a:solidFill>
                <a:latin typeface="Courier"/>
              </a:rPr>
              <a:t>=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urier"/>
              </a:rPr>
              <a:t>pymongo</a:t>
            </a:r>
            <a:r>
              <a:rPr lang="en-US" sz="20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000" dirty="0" err="1">
                <a:solidFill>
                  <a:prstClr val="black"/>
                </a:solidFill>
                <a:latin typeface="Courier"/>
              </a:rPr>
              <a:t>MongoClient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( host</a:t>
            </a:r>
            <a:r>
              <a:rPr lang="en-US" sz="2000" dirty="0">
                <a:solidFill>
                  <a:srgbClr val="666666"/>
                </a:solidFill>
                <a:latin typeface="Courier"/>
              </a:rPr>
              <a:t>=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“</a:t>
            </a:r>
            <a:r>
              <a:rPr lang="en-US" sz="2000" dirty="0" err="1">
                <a:solidFill>
                  <a:prstClr val="black"/>
                </a:solidFill>
                <a:latin typeface="Courier"/>
              </a:rPr>
              <a:t>localhost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”, port</a:t>
            </a:r>
            <a:r>
              <a:rPr lang="en-US" sz="2000" dirty="0">
                <a:solidFill>
                  <a:srgbClr val="666666"/>
                </a:solidFill>
                <a:latin typeface="Courier"/>
              </a:rPr>
              <a:t>=27017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urier"/>
              </a:rPr>
              <a:t>database </a:t>
            </a:r>
            <a:r>
              <a:rPr lang="en-US" sz="2000" dirty="0">
                <a:solidFill>
                  <a:srgbClr val="666666"/>
                </a:solidFill>
                <a:latin typeface="Courier"/>
              </a:rPr>
              <a:t>=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client[ ‘</a:t>
            </a:r>
            <a:r>
              <a:rPr lang="en-US" sz="2000" dirty="0" err="1">
                <a:solidFill>
                  <a:prstClr val="black"/>
                </a:solidFill>
                <a:latin typeface="Courier"/>
              </a:rPr>
              <a:t>test_database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’ ]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urier"/>
              </a:rPr>
              <a:t>collection </a:t>
            </a:r>
            <a:r>
              <a:rPr lang="en-US" sz="2000" dirty="0">
                <a:solidFill>
                  <a:srgbClr val="666666"/>
                </a:solidFill>
                <a:latin typeface="Courier"/>
              </a:rPr>
              <a:t>=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database[ ‘</a:t>
            </a:r>
            <a:r>
              <a:rPr lang="en-US" sz="2000" dirty="0" err="1">
                <a:solidFill>
                  <a:prstClr val="black"/>
                </a:solidFill>
                <a:latin typeface="Courier"/>
              </a:rPr>
              <a:t>test_collection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’ </a:t>
            </a:r>
            <a:r>
              <a:rPr lang="en-US" sz="2000" dirty="0" smtClean="0">
                <a:solidFill>
                  <a:prstClr val="black"/>
                </a:solidFill>
                <a:latin typeface="Courier"/>
              </a:rPr>
              <a:t>]</a:t>
            </a:r>
          </a:p>
          <a:p>
            <a:pPr marL="0" indent="0">
              <a:buNone/>
            </a:pPr>
            <a:endParaRPr lang="en-US" sz="20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000" dirty="0" err="1">
                <a:solidFill>
                  <a:prstClr val="black"/>
                </a:solidFill>
                <a:latin typeface="Courier"/>
              </a:rPr>
              <a:t>collection</a:t>
            </a:r>
            <a:r>
              <a:rPr lang="en-US" sz="20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000" dirty="0" err="1">
                <a:solidFill>
                  <a:prstClr val="black"/>
                </a:solidFill>
                <a:latin typeface="Courier"/>
              </a:rPr>
              <a:t>insert_one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({ </a:t>
            </a:r>
            <a:r>
              <a:rPr lang="en-US" sz="2000" dirty="0">
                <a:solidFill>
                  <a:srgbClr val="BB4444"/>
                </a:solidFill>
                <a:latin typeface="Courier"/>
              </a:rPr>
              <a:t>"hello"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  : </a:t>
            </a:r>
            <a:r>
              <a:rPr lang="en-US" sz="2000" dirty="0">
                <a:solidFill>
                  <a:srgbClr val="BB4444"/>
                </a:solidFill>
                <a:latin typeface="Courier"/>
              </a:rPr>
              <a:t>"world"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, 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urier"/>
              </a:rPr>
              <a:t>                        </a:t>
            </a:r>
            <a:r>
              <a:rPr lang="en-US" sz="2000" dirty="0">
                <a:solidFill>
                  <a:srgbClr val="BB4444"/>
                </a:solidFill>
                <a:latin typeface="Courier"/>
              </a:rPr>
              <a:t>"goodbye"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: </a:t>
            </a:r>
            <a:r>
              <a:rPr lang="en-US" sz="2000" dirty="0">
                <a:solidFill>
                  <a:srgbClr val="BB4444"/>
                </a:solidFill>
                <a:latin typeface="Courier"/>
              </a:rPr>
              <a:t>"world"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} </a:t>
            </a:r>
            <a:r>
              <a:rPr lang="en-US" sz="2000" dirty="0" smtClean="0">
                <a:solidFill>
                  <a:prstClr val="black"/>
                </a:solidFill>
                <a:latin typeface="Courier"/>
              </a:rPr>
              <a:t>)</a:t>
            </a:r>
          </a:p>
          <a:p>
            <a:pPr marL="0" indent="0">
              <a:buNone/>
            </a:pPr>
            <a:endParaRPr lang="en-US" sz="20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Courier"/>
              </a:rPr>
              <a:t>collection</a:t>
            </a:r>
            <a:r>
              <a:rPr lang="en-US" sz="2000" dirty="0" err="1" smtClean="0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000" dirty="0" err="1" smtClean="0">
                <a:solidFill>
                  <a:prstClr val="black"/>
                </a:solidFill>
                <a:latin typeface="Courier"/>
              </a:rPr>
              <a:t>find_one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( { </a:t>
            </a:r>
            <a:r>
              <a:rPr lang="en-US" sz="2000" dirty="0">
                <a:solidFill>
                  <a:srgbClr val="BB4444"/>
                </a:solidFill>
                <a:latin typeface="Courier"/>
              </a:rPr>
              <a:t>"hello"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: </a:t>
            </a:r>
            <a:r>
              <a:rPr lang="en-US" sz="2000" dirty="0">
                <a:solidFill>
                  <a:srgbClr val="BB4444"/>
                </a:solidFill>
                <a:latin typeface="Courier"/>
              </a:rPr>
              <a:t>"world"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} </a:t>
            </a:r>
            <a:r>
              <a:rPr lang="en-US" sz="2000" dirty="0" smtClean="0">
                <a:solidFill>
                  <a:prstClr val="black"/>
                </a:solidFill>
                <a:latin typeface="Courier"/>
              </a:rPr>
              <a:t>)</a:t>
            </a:r>
          </a:p>
          <a:p>
            <a:pPr marL="0" indent="0">
              <a:buNone/>
            </a:pPr>
            <a:endParaRPr lang="en-US" sz="20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000" dirty="0" err="1">
                <a:solidFill>
                  <a:prstClr val="black"/>
                </a:solidFill>
                <a:latin typeface="Courier"/>
              </a:rPr>
              <a:t>collection</a:t>
            </a:r>
            <a:r>
              <a:rPr lang="en-US" sz="20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000" dirty="0" err="1">
                <a:solidFill>
                  <a:prstClr val="black"/>
                </a:solidFill>
                <a:latin typeface="Courier"/>
              </a:rPr>
              <a:t>update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({ </a:t>
            </a:r>
            <a:r>
              <a:rPr lang="en-US" sz="2000" dirty="0">
                <a:solidFill>
                  <a:srgbClr val="BB4444"/>
                </a:solidFill>
                <a:latin typeface="Courier"/>
              </a:rPr>
              <a:t>"hello"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: </a:t>
            </a:r>
            <a:r>
              <a:rPr lang="en-US" sz="2000" dirty="0">
                <a:solidFill>
                  <a:srgbClr val="BB4444"/>
                </a:solidFill>
                <a:latin typeface="Courier"/>
              </a:rPr>
              <a:t>"world"</a:t>
            </a:r>
            <a:r>
              <a:rPr lang="en-US" sz="2000" dirty="0">
                <a:solidFill>
                  <a:prstClr val="black"/>
                </a:solidFill>
                <a:latin typeface="Courier"/>
              </a:rPr>
              <a:t> }, </a:t>
            </a:r>
          </a:p>
          <a:p>
            <a:pPr marL="0" indent="0">
              <a:buNone/>
            </a:pPr>
            <a:r>
              <a:rPr lang="es-ES_tradnl" sz="2000" dirty="0">
                <a:solidFill>
                  <a:prstClr val="black"/>
                </a:solidFill>
                <a:latin typeface="Courier"/>
              </a:rPr>
              <a:t>                  { </a:t>
            </a:r>
            <a:r>
              <a:rPr lang="es-ES_tradnl" sz="2000" dirty="0">
                <a:solidFill>
                  <a:srgbClr val="BB4444"/>
                </a:solidFill>
                <a:latin typeface="Courier"/>
              </a:rPr>
              <a:t>"$set"</a:t>
            </a:r>
            <a:r>
              <a:rPr lang="es-ES_tradnl" sz="2000" dirty="0">
                <a:solidFill>
                  <a:prstClr val="black"/>
                </a:solidFill>
                <a:latin typeface="Courier"/>
              </a:rPr>
              <a:t> : { </a:t>
            </a:r>
            <a:r>
              <a:rPr lang="es-ES_tradnl" sz="2000" dirty="0">
                <a:solidFill>
                  <a:srgbClr val="BB4444"/>
                </a:solidFill>
                <a:latin typeface="Courier"/>
              </a:rPr>
              <a:t>"buenos </a:t>
            </a:r>
            <a:r>
              <a:rPr lang="es-ES_tradnl" sz="2000" dirty="0" err="1">
                <a:solidFill>
                  <a:srgbClr val="BB4444"/>
                </a:solidFill>
                <a:latin typeface="Courier"/>
              </a:rPr>
              <a:t>dias</a:t>
            </a:r>
            <a:r>
              <a:rPr lang="es-ES_tradnl" sz="20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s-ES_tradnl" sz="2000" dirty="0">
                <a:solidFill>
                  <a:prstClr val="black"/>
                </a:solidFill>
                <a:latin typeface="Courier"/>
              </a:rPr>
              <a:t> : </a:t>
            </a:r>
            <a:r>
              <a:rPr lang="es-ES_tradnl" sz="20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s-ES_tradnl" sz="2000" dirty="0" err="1">
                <a:solidFill>
                  <a:srgbClr val="BB4444"/>
                </a:solidFill>
                <a:latin typeface="Courier"/>
              </a:rPr>
              <a:t>world</a:t>
            </a:r>
            <a:r>
              <a:rPr lang="es-ES_tradnl" sz="20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s-ES_tradnl" sz="2000" dirty="0">
                <a:solidFill>
                  <a:prstClr val="black"/>
                </a:solidFill>
                <a:latin typeface="Courier"/>
              </a:rPr>
              <a:t> }} </a:t>
            </a:r>
            <a:r>
              <a:rPr lang="es-ES_tradnl" sz="2000" dirty="0" smtClean="0">
                <a:solidFill>
                  <a:prstClr val="black"/>
                </a:solidFill>
                <a:latin typeface="Courier"/>
              </a:rPr>
              <a:t>)</a:t>
            </a:r>
          </a:p>
          <a:p>
            <a:pPr marL="0" indent="0">
              <a:buNone/>
            </a:pPr>
            <a:endParaRPr lang="es-ES_tradnl" sz="20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s-ES_tradnl" sz="2000" dirty="0" err="1" smtClean="0">
                <a:solidFill>
                  <a:prstClr val="black"/>
                </a:solidFill>
                <a:latin typeface="Courier"/>
              </a:rPr>
              <a:t>collection</a:t>
            </a:r>
            <a:r>
              <a:rPr lang="es-ES_tradnl" sz="2000" dirty="0" err="1" smtClean="0">
                <a:solidFill>
                  <a:srgbClr val="666666"/>
                </a:solidFill>
                <a:latin typeface="Courier"/>
              </a:rPr>
              <a:t>.</a:t>
            </a:r>
            <a:r>
              <a:rPr lang="es-ES_tradnl" sz="2000" dirty="0" err="1" smtClean="0">
                <a:solidFill>
                  <a:prstClr val="black"/>
                </a:solidFill>
                <a:latin typeface="Courier"/>
              </a:rPr>
              <a:t>delete_one</a:t>
            </a:r>
            <a:r>
              <a:rPr lang="es-ES_tradnl" sz="2000" dirty="0">
                <a:solidFill>
                  <a:prstClr val="black"/>
                </a:solidFill>
                <a:latin typeface="Courier"/>
              </a:rPr>
              <a:t>({ </a:t>
            </a:r>
            <a:r>
              <a:rPr lang="es-ES_tradnl" sz="20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s-ES_tradnl" sz="2000" dirty="0" err="1">
                <a:solidFill>
                  <a:srgbClr val="BB4444"/>
                </a:solidFill>
                <a:latin typeface="Courier"/>
              </a:rPr>
              <a:t>hello</a:t>
            </a:r>
            <a:r>
              <a:rPr lang="es-ES_tradnl" sz="20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s-ES_tradnl" sz="2000" dirty="0">
                <a:solidFill>
                  <a:prstClr val="black"/>
                </a:solidFill>
                <a:latin typeface="Courier"/>
              </a:rPr>
              <a:t> : </a:t>
            </a:r>
            <a:r>
              <a:rPr lang="es-ES_tradnl" sz="20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s-ES_tradnl" sz="2000" dirty="0" err="1">
                <a:solidFill>
                  <a:srgbClr val="BB4444"/>
                </a:solidFill>
                <a:latin typeface="Courier"/>
              </a:rPr>
              <a:t>world</a:t>
            </a:r>
            <a:r>
              <a:rPr lang="es-ES_tradnl" sz="20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s-ES_tradnl" sz="2000" dirty="0">
                <a:solidFill>
                  <a:prstClr val="black"/>
                </a:solidFill>
                <a:latin typeface="Courier"/>
              </a:rPr>
              <a:t> } )</a:t>
            </a:r>
          </a:p>
          <a:p>
            <a:pPr marL="0" indent="0">
              <a:buNone/>
            </a:pPr>
            <a:endParaRPr lang="en-US" sz="18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170610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</a:t>
            </a:r>
            <a:r>
              <a:rPr lang="en-US" dirty="0" err="1" smtClean="0"/>
              <a:t>MongoClient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380" y="1471084"/>
            <a:ext cx="11593594" cy="4974166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endParaRPr lang="en-US" dirty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endParaRPr lang="en-US" dirty="0" smtClean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endParaRPr lang="en-US" dirty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prstClr val="black"/>
                </a:solidFill>
                <a:latin typeface="Courier"/>
              </a:rPr>
              <a:t>c = </a:t>
            </a:r>
            <a:r>
              <a:rPr lang="en-US" sz="3200" dirty="0" err="1" smtClean="0">
                <a:solidFill>
                  <a:prstClr val="black"/>
                </a:solidFill>
                <a:latin typeface="Courier"/>
              </a:rPr>
              <a:t>MongoClient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3200" dirty="0" smtClean="0">
                <a:solidFill>
                  <a:srgbClr val="BB4444"/>
                </a:solidFill>
                <a:latin typeface="Courier"/>
              </a:rPr>
              <a:t>"host1, host2"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, </a:t>
            </a:r>
            <a:endParaRPr lang="en-US" sz="3200" dirty="0" smtClean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32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ourier"/>
              </a:rPr>
              <a:t>                </a:t>
            </a:r>
            <a:r>
              <a:rPr lang="en-US" sz="3200" dirty="0" err="1" smtClean="0">
                <a:solidFill>
                  <a:prstClr val="black"/>
                </a:solidFill>
                <a:latin typeface="Courier"/>
              </a:rPr>
              <a:t>replicaSet</a:t>
            </a:r>
            <a:r>
              <a:rPr lang="en-US" sz="3200" dirty="0">
                <a:solidFill>
                  <a:srgbClr val="666666"/>
                </a:solidFill>
                <a:latin typeface="Courier"/>
              </a:rPr>
              <a:t>=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3200" dirty="0" err="1">
                <a:solidFill>
                  <a:srgbClr val="BB4444"/>
                </a:solidFill>
                <a:latin typeface="Courier"/>
              </a:rPr>
              <a:t>replset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 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06781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Side View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70305" y="2544809"/>
            <a:ext cx="5045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Courier New"/>
                <a:cs typeface="Courier New"/>
              </a:rPr>
              <a:t>MongoClient</a:t>
            </a:r>
            <a:r>
              <a:rPr lang="en-US" b="1" dirty="0" smtClean="0">
                <a:latin typeface="Courier New"/>
                <a:cs typeface="Courier New"/>
              </a:rPr>
              <a:t>( "host1, host2", </a:t>
            </a:r>
          </a:p>
          <a:p>
            <a:r>
              <a:rPr lang="en-US" b="1" dirty="0">
                <a:latin typeface="Courier New"/>
                <a:cs typeface="Courier New"/>
              </a:rPr>
              <a:t> </a:t>
            </a:r>
            <a:r>
              <a:rPr lang="en-US" b="1" dirty="0" smtClean="0">
                <a:latin typeface="Courier New"/>
                <a:cs typeface="Courier New"/>
              </a:rPr>
              <a:t>            </a:t>
            </a:r>
            <a:r>
              <a:rPr lang="en-US" b="1" dirty="0" err="1" smtClean="0">
                <a:latin typeface="Courier New"/>
                <a:cs typeface="Courier New"/>
              </a:rPr>
              <a:t>replicaSet</a:t>
            </a:r>
            <a:r>
              <a:rPr lang="en-US" b="1" dirty="0" smtClean="0">
                <a:latin typeface="Courier New"/>
                <a:cs typeface="Courier New"/>
              </a:rPr>
              <a:t>="</a:t>
            </a:r>
            <a:r>
              <a:rPr lang="en-US" b="1" dirty="0" err="1" smtClean="0">
                <a:latin typeface="Courier New"/>
                <a:cs typeface="Courier New"/>
              </a:rPr>
              <a:t>replset</a:t>
            </a:r>
            <a:r>
              <a:rPr lang="en-US" b="1" dirty="0" smtClean="0">
                <a:latin typeface="Courier New"/>
                <a:cs typeface="Courier New"/>
              </a:rPr>
              <a:t>" ) </a:t>
            </a:r>
            <a:endParaRPr lang="en-US" b="1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1033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Side View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3508" y="5365725"/>
            <a:ext cx="50329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urier New"/>
                <a:cs typeface="Courier New"/>
              </a:rPr>
              <a:t>{ </a:t>
            </a:r>
            <a:r>
              <a:rPr lang="en-US" b="1" dirty="0" err="1" smtClean="0">
                <a:latin typeface="Courier New"/>
                <a:cs typeface="Courier New"/>
              </a:rPr>
              <a:t>ismaster</a:t>
            </a:r>
            <a:r>
              <a:rPr lang="en-US" b="1" dirty="0" smtClean="0">
                <a:latin typeface="Courier New"/>
                <a:cs typeface="Courier New"/>
              </a:rPr>
              <a:t> : False,</a:t>
            </a:r>
          </a:p>
          <a:p>
            <a:r>
              <a:rPr lang="en-US" b="1" dirty="0">
                <a:latin typeface="Courier New"/>
                <a:cs typeface="Courier New"/>
              </a:rPr>
              <a:t> </a:t>
            </a:r>
            <a:r>
              <a:rPr lang="en-US" b="1" dirty="0" smtClean="0">
                <a:latin typeface="Courier New"/>
                <a:cs typeface="Courier New"/>
              </a:rPr>
              <a:t> secondary: True,</a:t>
            </a:r>
          </a:p>
          <a:p>
            <a:r>
              <a:rPr lang="en-US" b="1" dirty="0">
                <a:latin typeface="Courier New"/>
                <a:cs typeface="Courier New"/>
              </a:rPr>
              <a:t> </a:t>
            </a:r>
            <a:r>
              <a:rPr lang="en-US" b="1" dirty="0" smtClean="0">
                <a:latin typeface="Courier New"/>
                <a:cs typeface="Courier New"/>
              </a:rPr>
              <a:t> hosts : [ host1, host2, host3 ] }</a:t>
            </a:r>
          </a:p>
        </p:txBody>
      </p:sp>
      <p:cxnSp>
        <p:nvCxnSpPr>
          <p:cNvPr id="6" name="Straight Arrow Connector 5"/>
          <p:cNvCxnSpPr>
            <a:stCxn id="22" idx="2"/>
            <a:endCxn id="14" idx="6"/>
          </p:cNvCxnSpPr>
          <p:nvPr/>
        </p:nvCxnSpPr>
        <p:spPr>
          <a:xfrm flipH="1">
            <a:off x="5614122" y="4500163"/>
            <a:ext cx="1929264" cy="426061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21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</a:t>
            </a:r>
            <a:r>
              <a:rPr lang="en-US" dirty="0" err="1" smtClean="0"/>
              <a:t>ismaster</a:t>
            </a:r>
            <a:r>
              <a:rPr lang="en-US" dirty="0" smtClean="0"/>
              <a:t> show?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53054"/>
            <a:ext cx="10972800" cy="52921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666666"/>
                </a:solidFill>
                <a:latin typeface="Courier"/>
              </a:rPr>
              <a:t>&gt;&gt;&gt;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3200" dirty="0" err="1">
                <a:solidFill>
                  <a:prstClr val="black"/>
                </a:solidFill>
                <a:latin typeface="Courier"/>
              </a:rPr>
              <a:t>pprint</a:t>
            </a:r>
            <a:r>
              <a:rPr lang="en-US" sz="32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3200" dirty="0" err="1">
                <a:solidFill>
                  <a:prstClr val="black"/>
                </a:solidFill>
                <a:latin typeface="Courier"/>
              </a:rPr>
              <a:t>pprint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3200" dirty="0" err="1">
                <a:solidFill>
                  <a:prstClr val="black"/>
                </a:solidFill>
                <a:latin typeface="Courier"/>
              </a:rPr>
              <a:t>db</a:t>
            </a:r>
            <a:r>
              <a:rPr lang="en-US" sz="32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3200" dirty="0" err="1">
                <a:solidFill>
                  <a:prstClr val="black"/>
                </a:solidFill>
                <a:latin typeface="Courier"/>
              </a:rPr>
              <a:t>command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3200" dirty="0" err="1">
                <a:solidFill>
                  <a:srgbClr val="BB4444"/>
                </a:solidFill>
                <a:latin typeface="Courier"/>
              </a:rPr>
              <a:t>ismaster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 ))</a:t>
            </a:r>
          </a:p>
          <a:p>
            <a:pPr marL="0" indent="0">
              <a:buNone/>
            </a:pPr>
            <a:r>
              <a:rPr lang="en-US" sz="3200" dirty="0">
                <a:solidFill>
                  <a:prstClr val="black"/>
                </a:solidFill>
                <a:latin typeface="Courier"/>
              </a:rPr>
              <a:t>{</a:t>
            </a:r>
            <a:r>
              <a:rPr lang="en-US" sz="3200" dirty="0" err="1">
                <a:solidFill>
                  <a:srgbClr val="BB4444"/>
                </a:solidFill>
                <a:latin typeface="Courier"/>
              </a:rPr>
              <a:t>u'hosts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'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: [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u'JD10Gen-old.local:27017'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,</a:t>
            </a:r>
          </a:p>
          <a:p>
            <a:pPr marL="0" indent="0">
              <a:buNone/>
            </a:pPr>
            <a:r>
              <a:rPr lang="en-US" sz="32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u'JD10Gen-old.local:27018'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,</a:t>
            </a:r>
          </a:p>
          <a:p>
            <a:pPr marL="0" indent="0">
              <a:buNone/>
            </a:pPr>
            <a:r>
              <a:rPr lang="en-US" sz="3200" dirty="0">
                <a:solidFill>
                  <a:prstClr val="black"/>
                </a:solidFill>
                <a:latin typeface="Courier"/>
              </a:rPr>
              <a:t>            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u'JD10Gen-old.local:27019'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],</a:t>
            </a:r>
          </a:p>
          <a:p>
            <a:pPr marL="0" indent="0">
              <a:buNone/>
            </a:pPr>
            <a:r>
              <a:rPr lang="en-US" sz="32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3200" dirty="0" err="1">
                <a:solidFill>
                  <a:srgbClr val="BB4444"/>
                </a:solidFill>
                <a:latin typeface="Courier"/>
              </a:rPr>
              <a:t>u'ismaster</a:t>
            </a:r>
            <a:r>
              <a:rPr lang="en-US" sz="3200" dirty="0" smtClean="0">
                <a:solidFill>
                  <a:srgbClr val="BB4444"/>
                </a:solidFill>
                <a:latin typeface="Courier"/>
              </a:rPr>
              <a:t>' </a:t>
            </a:r>
            <a:r>
              <a:rPr lang="en-US" sz="3200" dirty="0" smtClean="0">
                <a:solidFill>
                  <a:prstClr val="black"/>
                </a:solidFill>
                <a:latin typeface="Courier"/>
              </a:rPr>
              <a:t>: </a:t>
            </a:r>
            <a:r>
              <a:rPr lang="en-US" sz="3200" dirty="0">
                <a:solidFill>
                  <a:srgbClr val="AA22FF"/>
                </a:solidFill>
                <a:latin typeface="Courier"/>
              </a:rPr>
              <a:t>False</a:t>
            </a:r>
            <a:r>
              <a:rPr lang="en-US" sz="3200" dirty="0" smtClean="0">
                <a:solidFill>
                  <a:prstClr val="black"/>
                </a:solidFill>
                <a:latin typeface="Courier"/>
              </a:rPr>
              <a:t>,</a:t>
            </a:r>
          </a:p>
          <a:p>
            <a:pPr marL="0" indent="0">
              <a:buNone/>
            </a:pPr>
            <a:r>
              <a:rPr lang="en-US" sz="32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3200" dirty="0" err="1">
                <a:solidFill>
                  <a:srgbClr val="BB4444"/>
                </a:solidFill>
                <a:latin typeface="Courier"/>
              </a:rPr>
              <a:t>u'secondary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'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: </a:t>
            </a:r>
            <a:r>
              <a:rPr lang="en-US" sz="3200" dirty="0">
                <a:solidFill>
                  <a:srgbClr val="AA22FF"/>
                </a:solidFill>
                <a:latin typeface="Courier"/>
              </a:rPr>
              <a:t>True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,</a:t>
            </a:r>
          </a:p>
          <a:p>
            <a:pPr marL="0" indent="0">
              <a:buNone/>
            </a:pPr>
            <a:r>
              <a:rPr lang="en-US" sz="32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3200" dirty="0" err="1">
                <a:solidFill>
                  <a:srgbClr val="BB4444"/>
                </a:solidFill>
                <a:latin typeface="Courier"/>
              </a:rPr>
              <a:t>u'setName</a:t>
            </a:r>
            <a:r>
              <a:rPr lang="en-US" sz="3200" dirty="0" smtClean="0">
                <a:solidFill>
                  <a:srgbClr val="BB4444"/>
                </a:solidFill>
                <a:latin typeface="Courier"/>
              </a:rPr>
              <a:t>'  </a:t>
            </a:r>
            <a:r>
              <a:rPr lang="en-US" sz="3200" dirty="0" smtClean="0">
                <a:solidFill>
                  <a:prstClr val="black"/>
                </a:solidFill>
                <a:latin typeface="Courier"/>
              </a:rPr>
              <a:t>: </a:t>
            </a:r>
            <a:r>
              <a:rPr lang="en-US" sz="3200" dirty="0" err="1">
                <a:solidFill>
                  <a:srgbClr val="BB4444"/>
                </a:solidFill>
                <a:latin typeface="Courier"/>
              </a:rPr>
              <a:t>u'replset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'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,</a:t>
            </a:r>
          </a:p>
          <a:p>
            <a:pPr marL="0" indent="0">
              <a:buNone/>
            </a:pPr>
            <a:r>
              <a:rPr lang="is-IS" sz="3200" dirty="0" smtClean="0">
                <a:solidFill>
                  <a:prstClr val="black"/>
                </a:solidFill>
                <a:latin typeface="Courier"/>
              </a:rPr>
              <a:t>…</a:t>
            </a:r>
            <a:r>
              <a:rPr lang="fr-FR" sz="3200" dirty="0" smtClean="0">
                <a:solidFill>
                  <a:prstClr val="black"/>
                </a:solidFill>
                <a:latin typeface="Courier"/>
              </a:rPr>
              <a:t>}</a:t>
            </a:r>
            <a:endParaRPr lang="fr-FR" sz="32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666666"/>
                </a:solidFill>
                <a:latin typeface="Courier"/>
              </a:rPr>
              <a:t>&gt;&gt;&gt;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 </a:t>
            </a:r>
            <a:endParaRPr lang="en-US" sz="32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01411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25838" y="2746818"/>
            <a:ext cx="2133091" cy="12802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Current 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Topology</a:t>
            </a:r>
          </a:p>
        </p:txBody>
      </p:sp>
      <p:sp>
        <p:nvSpPr>
          <p:cNvPr id="7" name="Rectangle 6"/>
          <p:cNvSpPr/>
          <p:nvPr/>
        </p:nvSpPr>
        <p:spPr>
          <a:xfrm>
            <a:off x="4919289" y="2746818"/>
            <a:ext cx="2133091" cy="128025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ismaster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12739" y="2746818"/>
            <a:ext cx="2133091" cy="12802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New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Topology</a:t>
            </a:r>
          </a:p>
        </p:txBody>
      </p:sp>
      <p:sp>
        <p:nvSpPr>
          <p:cNvPr id="10" name="Plus 9"/>
          <p:cNvSpPr/>
          <p:nvPr/>
        </p:nvSpPr>
        <p:spPr>
          <a:xfrm>
            <a:off x="3581909" y="2929743"/>
            <a:ext cx="914400" cy="914400"/>
          </a:xfrm>
          <a:prstGeom prst="mathPlus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1" name="Equal 10"/>
          <p:cNvSpPr/>
          <p:nvPr/>
        </p:nvSpPr>
        <p:spPr>
          <a:xfrm>
            <a:off x="7475360" y="2929743"/>
            <a:ext cx="914400" cy="914400"/>
          </a:xfrm>
          <a:prstGeom prst="mathEqual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42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MongoDB</a:t>
            </a:r>
            <a:endParaRPr lang="en-US" dirty="0"/>
          </a:p>
        </p:txBody>
      </p:sp>
      <p:sp>
        <p:nvSpPr>
          <p:cNvPr id="9" name="Shape 175"/>
          <p:cNvSpPr>
            <a:spLocks noChangeAspect="1"/>
          </p:cNvSpPr>
          <p:nvPr/>
        </p:nvSpPr>
        <p:spPr>
          <a:xfrm>
            <a:off x="276814" y="1797530"/>
            <a:ext cx="11707576" cy="46395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/>
            <a:r>
              <a:rPr lang="en" sz="2400" dirty="0">
                <a:solidFill>
                  <a:schemeClr val="tx2"/>
                </a:solidFill>
                <a:latin typeface="Arial"/>
                <a:cs typeface="Arial"/>
              </a:rPr>
              <a:t>MongoDB Query Language (MQL) + Native Drivers</a:t>
            </a:r>
          </a:p>
        </p:txBody>
      </p:sp>
      <p:sp>
        <p:nvSpPr>
          <p:cNvPr id="10" name="Shape 176"/>
          <p:cNvSpPr>
            <a:spLocks/>
          </p:cNvSpPr>
          <p:nvPr/>
        </p:nvSpPr>
        <p:spPr>
          <a:xfrm>
            <a:off x="1172386" y="2429222"/>
            <a:ext cx="9900000" cy="7200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 dirty="0">
                <a:solidFill>
                  <a:schemeClr val="tx2"/>
                </a:solidFill>
                <a:latin typeface="Arial"/>
                <a:cs typeface="Arial"/>
              </a:rPr>
              <a:t>MongoDB </a:t>
            </a:r>
            <a:r>
              <a:rPr lang="en-US" sz="2400" dirty="0" smtClean="0">
                <a:solidFill>
                  <a:schemeClr val="tx2"/>
                </a:solidFill>
                <a:latin typeface="Arial"/>
                <a:cs typeface="Arial"/>
              </a:rPr>
              <a:t>Document/JSON </a:t>
            </a:r>
            <a:r>
              <a:rPr lang="en" sz="2400" dirty="0" smtClean="0">
                <a:solidFill>
                  <a:schemeClr val="tx2"/>
                </a:solidFill>
                <a:latin typeface="Arial"/>
                <a:cs typeface="Arial"/>
              </a:rPr>
              <a:t>Data </a:t>
            </a:r>
            <a:r>
              <a:rPr lang="en" sz="2400" dirty="0">
                <a:solidFill>
                  <a:schemeClr val="tx2"/>
                </a:solidFill>
                <a:latin typeface="Arial"/>
                <a:cs typeface="Arial"/>
              </a:rPr>
              <a:t>Model</a:t>
            </a:r>
          </a:p>
        </p:txBody>
      </p:sp>
      <p:sp>
        <p:nvSpPr>
          <p:cNvPr id="11" name="Shape 177"/>
          <p:cNvSpPr>
            <a:spLocks/>
          </p:cNvSpPr>
          <p:nvPr/>
        </p:nvSpPr>
        <p:spPr>
          <a:xfrm>
            <a:off x="1172386" y="5248092"/>
            <a:ext cx="1857983" cy="7200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2"/>
                </a:solidFill>
                <a:latin typeface="Arial"/>
                <a:cs typeface="Arial"/>
              </a:rPr>
              <a:t>Wired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2"/>
                </a:solidFill>
                <a:latin typeface="Arial"/>
                <a:cs typeface="Arial"/>
              </a:rPr>
              <a:t>Tiger</a:t>
            </a:r>
            <a:endParaRPr lang="en" sz="24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2" name="Shape 178"/>
          <p:cNvSpPr>
            <a:spLocks/>
          </p:cNvSpPr>
          <p:nvPr/>
        </p:nvSpPr>
        <p:spPr>
          <a:xfrm>
            <a:off x="3195139" y="5248092"/>
            <a:ext cx="1857983" cy="7200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2"/>
                </a:solidFill>
                <a:latin typeface="Arial"/>
                <a:cs typeface="Arial"/>
              </a:rPr>
              <a:t>MMAP</a:t>
            </a:r>
            <a:endParaRPr lang="en" sz="24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5" name="Shape 186"/>
          <p:cNvSpPr>
            <a:spLocks noChangeAspect="1"/>
          </p:cNvSpPr>
          <p:nvPr/>
        </p:nvSpPr>
        <p:spPr>
          <a:xfrm rot="16200000" flipH="1">
            <a:off x="9858237" y="3851615"/>
            <a:ext cx="3568310" cy="683999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>
                <a:solidFill>
                  <a:schemeClr val="tx2"/>
                </a:solidFill>
                <a:latin typeface="Arial"/>
                <a:cs typeface="Arial"/>
              </a:rPr>
              <a:t>Management</a:t>
            </a:r>
          </a:p>
        </p:txBody>
      </p:sp>
      <p:sp>
        <p:nvSpPr>
          <p:cNvPr id="16" name="Shape 187"/>
          <p:cNvSpPr>
            <a:spLocks noChangeAspect="1"/>
          </p:cNvSpPr>
          <p:nvPr/>
        </p:nvSpPr>
        <p:spPr>
          <a:xfrm rot="16200000" flipH="1">
            <a:off x="-1165341" y="3851615"/>
            <a:ext cx="3568310" cy="683999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 dirty="0">
                <a:solidFill>
                  <a:schemeClr val="tx2"/>
                </a:solidFill>
                <a:latin typeface="Arial"/>
                <a:cs typeface="Arial"/>
              </a:rPr>
              <a:t>Security</a:t>
            </a:r>
          </a:p>
        </p:txBody>
      </p:sp>
      <p:sp>
        <p:nvSpPr>
          <p:cNvPr id="17" name="Shape 178"/>
          <p:cNvSpPr>
            <a:spLocks/>
          </p:cNvSpPr>
          <p:nvPr/>
        </p:nvSpPr>
        <p:spPr>
          <a:xfrm>
            <a:off x="5217893" y="5257768"/>
            <a:ext cx="1857983" cy="7200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2"/>
                </a:solidFill>
                <a:latin typeface="Arial"/>
                <a:cs typeface="Arial"/>
              </a:rPr>
              <a:t>In-memory</a:t>
            </a:r>
            <a:endParaRPr lang="en" sz="24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8" name="Shape 178"/>
          <p:cNvSpPr>
            <a:spLocks/>
          </p:cNvSpPr>
          <p:nvPr/>
        </p:nvSpPr>
        <p:spPr>
          <a:xfrm>
            <a:off x="7240647" y="5257768"/>
            <a:ext cx="1857983" cy="7200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2"/>
                </a:solidFill>
                <a:latin typeface="Arial"/>
                <a:cs typeface="Arial"/>
              </a:rPr>
              <a:t>Encrypted</a:t>
            </a:r>
            <a:endParaRPr lang="en" sz="24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9" name="Shape 178"/>
          <p:cNvSpPr>
            <a:spLocks/>
          </p:cNvSpPr>
          <p:nvPr/>
        </p:nvSpPr>
        <p:spPr>
          <a:xfrm>
            <a:off x="9263400" y="5243874"/>
            <a:ext cx="1857983" cy="7200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A6A6A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3</a:t>
            </a:r>
            <a:r>
              <a:rPr lang="en-US" sz="2400" baseline="300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rd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party</a:t>
            </a:r>
            <a:endParaRPr lang="en" sz="2400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0" name="Shape 176"/>
          <p:cNvSpPr>
            <a:spLocks/>
          </p:cNvSpPr>
          <p:nvPr/>
        </p:nvSpPr>
        <p:spPr>
          <a:xfrm>
            <a:off x="1172387" y="3391465"/>
            <a:ext cx="9900000" cy="7200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AU" sz="2400" dirty="0" smtClean="0">
                <a:solidFill>
                  <a:schemeClr val="tx2"/>
                </a:solidFill>
                <a:latin typeface="Arial"/>
                <a:cs typeface="Arial"/>
              </a:rPr>
              <a:t>Shared Clusters</a:t>
            </a:r>
            <a:endParaRPr lang="en" sz="24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1" name="Shape 176"/>
          <p:cNvSpPr>
            <a:spLocks/>
          </p:cNvSpPr>
          <p:nvPr/>
        </p:nvSpPr>
        <p:spPr>
          <a:xfrm>
            <a:off x="1172386" y="4353709"/>
            <a:ext cx="9900000" cy="7200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38761D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AU" sz="2400" dirty="0" smtClean="0">
                <a:solidFill>
                  <a:schemeClr val="tx2"/>
                </a:solidFill>
                <a:latin typeface="Arial"/>
                <a:cs typeface="Arial"/>
              </a:rPr>
              <a:t>Replica Sets</a:t>
            </a:r>
            <a:endParaRPr lang="en" sz="2400" dirty="0">
              <a:solidFill>
                <a:schemeClr val="tx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6401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Side View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cxnSp>
        <p:nvCxnSpPr>
          <p:cNvPr id="6" name="Straight Arrow Connector 5"/>
          <p:cNvCxnSpPr>
            <a:stCxn id="22" idx="2"/>
            <a:endCxn id="14" idx="6"/>
          </p:cNvCxnSpPr>
          <p:nvPr/>
        </p:nvCxnSpPr>
        <p:spPr>
          <a:xfrm flipH="1">
            <a:off x="5614122" y="4500163"/>
            <a:ext cx="1929264" cy="426061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0723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Side View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cxnSp>
        <p:nvCxnSpPr>
          <p:cNvPr id="6" name="Straight Arrow Connector 5"/>
          <p:cNvCxnSpPr>
            <a:stCxn id="22" idx="2"/>
            <a:endCxn id="14" idx="6"/>
          </p:cNvCxnSpPr>
          <p:nvPr/>
        </p:nvCxnSpPr>
        <p:spPr>
          <a:xfrm flipH="1">
            <a:off x="5614122" y="4500163"/>
            <a:ext cx="1929264" cy="426061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</p:spTree>
    <p:extLst>
      <p:ext uri="{BB962C8B-B14F-4D97-AF65-F5344CB8AC3E}">
        <p14:creationId xmlns:p14="http://schemas.microsoft.com/office/powerpoint/2010/main" val="647153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Side View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cxnSp>
        <p:nvCxnSpPr>
          <p:cNvPr id="6" name="Straight Arrow Connector 5"/>
          <p:cNvCxnSpPr>
            <a:stCxn id="22" idx="2"/>
            <a:endCxn id="14" idx="6"/>
          </p:cNvCxnSpPr>
          <p:nvPr/>
        </p:nvCxnSpPr>
        <p:spPr>
          <a:xfrm flipH="1">
            <a:off x="5614122" y="4500163"/>
            <a:ext cx="1929264" cy="426061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</p:spTree>
    <p:extLst>
      <p:ext uri="{BB962C8B-B14F-4D97-AF65-F5344CB8AC3E}">
        <p14:creationId xmlns:p14="http://schemas.microsoft.com/office/powerpoint/2010/main" val="1723313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Is 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380" y="1471084"/>
            <a:ext cx="11593594" cy="4974166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endParaRPr lang="en-US" dirty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endParaRPr lang="en-US" dirty="0" smtClean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endParaRPr lang="en-US" dirty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666666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prstClr val="black"/>
                </a:solidFill>
                <a:latin typeface="Courier"/>
              </a:rPr>
              <a:t>c = </a:t>
            </a:r>
            <a:r>
              <a:rPr lang="en-US" sz="3200" dirty="0" err="1" smtClean="0">
                <a:solidFill>
                  <a:prstClr val="black"/>
                </a:solidFill>
                <a:latin typeface="Courier"/>
              </a:rPr>
              <a:t>MongoClient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3200" dirty="0" smtClean="0">
                <a:solidFill>
                  <a:srgbClr val="BB4444"/>
                </a:solidFill>
                <a:latin typeface="Courier"/>
              </a:rPr>
              <a:t>"host1, host2"</a:t>
            </a:r>
            <a:r>
              <a:rPr lang="en-US" sz="3200" dirty="0" smtClean="0">
                <a:solidFill>
                  <a:prstClr val="black"/>
                </a:solidFill>
                <a:latin typeface="Courier"/>
              </a:rPr>
              <a:t>, </a:t>
            </a:r>
          </a:p>
          <a:p>
            <a:pPr marL="0" indent="0">
              <a:buNone/>
            </a:pPr>
            <a:r>
              <a:rPr lang="en-US" sz="32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ourier"/>
              </a:rPr>
              <a:t>                </a:t>
            </a:r>
            <a:r>
              <a:rPr lang="en-US" sz="3200" dirty="0" err="1" smtClean="0">
                <a:solidFill>
                  <a:prstClr val="black"/>
                </a:solidFill>
                <a:latin typeface="Courier"/>
              </a:rPr>
              <a:t>replicaSet</a:t>
            </a:r>
            <a:r>
              <a:rPr lang="en-US" sz="3200" dirty="0">
                <a:solidFill>
                  <a:srgbClr val="666666"/>
                </a:solidFill>
                <a:latin typeface="Courier"/>
              </a:rPr>
              <a:t>=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3200" dirty="0" err="1">
                <a:solidFill>
                  <a:srgbClr val="BB4444"/>
                </a:solidFill>
                <a:latin typeface="Courier"/>
              </a:rPr>
              <a:t>replset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Courier"/>
              </a:rPr>
              <a:t>)</a:t>
            </a:r>
          </a:p>
          <a:p>
            <a:pPr marL="0" indent="0">
              <a:buNone/>
            </a:pPr>
            <a:r>
              <a:rPr lang="en-US" sz="3200" dirty="0" err="1">
                <a:solidFill>
                  <a:prstClr val="black"/>
                </a:solidFill>
                <a:latin typeface="Courier"/>
              </a:rPr>
              <a:t>client</a:t>
            </a:r>
            <a:r>
              <a:rPr lang="en-US" sz="32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3200" dirty="0" err="1">
                <a:solidFill>
                  <a:prstClr val="black"/>
                </a:solidFill>
                <a:latin typeface="Courier"/>
              </a:rPr>
              <a:t>db</a:t>
            </a:r>
            <a:r>
              <a:rPr lang="en-US" sz="32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3200" dirty="0" err="1">
                <a:solidFill>
                  <a:prstClr val="black"/>
                </a:solidFill>
                <a:latin typeface="Courier"/>
              </a:rPr>
              <a:t>col</a:t>
            </a:r>
            <a:r>
              <a:rPr lang="en-US" sz="32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3200" dirty="0" err="1">
                <a:solidFill>
                  <a:prstClr val="black"/>
                </a:solidFill>
                <a:latin typeface="Courier"/>
              </a:rPr>
              <a:t>insert_one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( { 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"a"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 : </a:t>
            </a:r>
            <a:r>
              <a:rPr lang="en-US" sz="3200" dirty="0">
                <a:solidFill>
                  <a:srgbClr val="BB4444"/>
                </a:solidFill>
                <a:latin typeface="Courier"/>
              </a:rPr>
              <a:t>"b"</a:t>
            </a:r>
            <a:r>
              <a:rPr lang="en-US" sz="3200" dirty="0">
                <a:solidFill>
                  <a:prstClr val="black"/>
                </a:solidFill>
                <a:latin typeface="Courier"/>
              </a:rPr>
              <a:t> } 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3153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Will Block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cxnSp>
        <p:nvCxnSpPr>
          <p:cNvPr id="7" name="Straight Arrow Connector 6"/>
          <p:cNvCxnSpPr>
            <a:stCxn id="25" idx="0"/>
            <a:endCxn id="24" idx="1"/>
          </p:cNvCxnSpPr>
          <p:nvPr/>
        </p:nvCxnSpPr>
        <p:spPr>
          <a:xfrm flipV="1">
            <a:off x="1195794" y="1898224"/>
            <a:ext cx="1738734" cy="658015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0440" y="1594013"/>
            <a:ext cx="130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24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</a:t>
            </a:r>
            <a:r>
              <a:rPr lang="en-US" dirty="0" err="1" smtClean="0"/>
              <a:t>smaster</a:t>
            </a:r>
            <a:r>
              <a:rPr lang="en-US" dirty="0" smtClean="0"/>
              <a:t> response from Host 1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cxnSp>
        <p:nvCxnSpPr>
          <p:cNvPr id="7" name="Straight Arrow Connector 6"/>
          <p:cNvCxnSpPr>
            <a:stCxn id="25" idx="0"/>
            <a:endCxn id="24" idx="1"/>
          </p:cNvCxnSpPr>
          <p:nvPr/>
        </p:nvCxnSpPr>
        <p:spPr>
          <a:xfrm flipV="1">
            <a:off x="1195794" y="1898224"/>
            <a:ext cx="1738734" cy="658015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0440" y="1594013"/>
            <a:ext cx="130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</a:t>
            </a:r>
            <a:endParaRPr lang="en-US" dirty="0"/>
          </a:p>
        </p:txBody>
      </p:sp>
      <p:cxnSp>
        <p:nvCxnSpPr>
          <p:cNvPr id="8" name="Straight Arrow Connector 7"/>
          <p:cNvCxnSpPr>
            <a:stCxn id="21" idx="2"/>
            <a:endCxn id="3" idx="6"/>
          </p:cNvCxnSpPr>
          <p:nvPr/>
        </p:nvCxnSpPr>
        <p:spPr>
          <a:xfrm flipH="1">
            <a:off x="4676824" y="2967910"/>
            <a:ext cx="4213091" cy="835649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45647" y="2572519"/>
            <a:ext cx="105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856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Write Can Proceed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cxnSp>
        <p:nvCxnSpPr>
          <p:cNvPr id="7" name="Straight Arrow Connector 6"/>
          <p:cNvCxnSpPr>
            <a:stCxn id="25" idx="0"/>
            <a:endCxn id="24" idx="1"/>
          </p:cNvCxnSpPr>
          <p:nvPr/>
        </p:nvCxnSpPr>
        <p:spPr>
          <a:xfrm flipV="1">
            <a:off x="1195794" y="1898224"/>
            <a:ext cx="1738734" cy="658015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0440" y="1594013"/>
            <a:ext cx="130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9249967" y="3365193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>
            <a:stCxn id="24" idx="3"/>
            <a:endCxn id="21" idx="2"/>
          </p:cNvCxnSpPr>
          <p:nvPr/>
        </p:nvCxnSpPr>
        <p:spPr>
          <a:xfrm>
            <a:off x="4816248" y="1898224"/>
            <a:ext cx="4073667" cy="1069686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884065" y="1667391"/>
            <a:ext cx="130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64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 Host 3 Responds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249967" y="3365193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601468" y="488343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8211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Steady State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249967" y="3365193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601468" y="488343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0852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Intervenes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601468" y="488343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19156" y="3383345"/>
            <a:ext cx="7703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463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 and Frameworks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295400" y="1824782"/>
            <a:ext cx="9447070" cy="2228697"/>
            <a:chOff x="487308" y="2006064"/>
            <a:chExt cx="8189362" cy="1931986"/>
          </a:xfrm>
        </p:grpSpPr>
        <p:pic>
          <p:nvPicPr>
            <p:cNvPr id="5" name="Picture 3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9072" y="3330037"/>
              <a:ext cx="763587" cy="60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308" y="2006064"/>
              <a:ext cx="755651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2818" y="2083851"/>
              <a:ext cx="644524" cy="82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898" y="3315224"/>
              <a:ext cx="825500" cy="538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481" y="2070680"/>
              <a:ext cx="566737" cy="6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 descr="Scala_logo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5032" y="3405444"/>
              <a:ext cx="903288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7372" y="2083851"/>
              <a:ext cx="608012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2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3828" y="3270599"/>
              <a:ext cx="414337" cy="452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4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2158" y="2355196"/>
              <a:ext cx="1228725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4" descr="nodejs-light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4445" y="3142600"/>
              <a:ext cx="129222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5" name="Straight Connector 14"/>
          <p:cNvCxnSpPr/>
          <p:nvPr/>
        </p:nvCxnSpPr>
        <p:spPr>
          <a:xfrm>
            <a:off x="381000" y="4419600"/>
            <a:ext cx="11125200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687474703a2f2f662e636c2e6c792f6974656d732f30563253316e304b3169337931633132326730342f53637265656e25323053686f74253230323031322d30342d31312532306174253230392e35392e3432253230414d2e706e67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558" y="5703338"/>
            <a:ext cx="1059093" cy="3211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333" y="5425704"/>
            <a:ext cx="1134630" cy="66406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801" y="4806933"/>
            <a:ext cx="1583527" cy="439526"/>
          </a:xfrm>
          <a:prstGeom prst="rect">
            <a:avLst/>
          </a:prstGeom>
        </p:spPr>
      </p:pic>
      <p:sp>
        <p:nvSpPr>
          <p:cNvPr id="19" name="Content Placeholder 1"/>
          <p:cNvSpPr txBox="1">
            <a:spLocks/>
          </p:cNvSpPr>
          <p:nvPr/>
        </p:nvSpPr>
        <p:spPr bwMode="auto">
          <a:xfrm>
            <a:off x="8359047" y="5653259"/>
            <a:ext cx="1501774" cy="49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>
            <a:lvl1pPr marL="342900" indent="-342900" algn="l" defTabSz="457200" rtl="0" eaLnBrk="0" fontAlgn="base" hangingPunct="0">
              <a:spcBef>
                <a:spcPts val="1275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lnSpc>
                <a:spcPts val="2775"/>
              </a:lnSpc>
              <a:spcBef>
                <a:spcPts val="6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Bef>
                <a:spcPts val="72"/>
              </a:spcBef>
              <a:spcAft>
                <a:spcPts val="0"/>
              </a:spcAft>
              <a:buNone/>
              <a:defRPr/>
            </a:pPr>
            <a:r>
              <a:rPr lang="en-US" sz="1800" dirty="0" err="1">
                <a:solidFill>
                  <a:schemeClr val="tx2"/>
                </a:solidFill>
                <a:latin typeface="+mj-lt"/>
                <a:ea typeface="+mn-ea"/>
                <a:cs typeface="Arial"/>
              </a:rPr>
              <a:t>Morphia</a:t>
            </a:r>
            <a:endParaRPr lang="en-US" sz="1800" dirty="0">
              <a:solidFill>
                <a:schemeClr val="tx2"/>
              </a:solidFill>
              <a:latin typeface="+mj-lt"/>
              <a:ea typeface="+mn-ea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51" y="4873038"/>
            <a:ext cx="1400684" cy="361262"/>
          </a:xfrm>
          <a:prstGeom prst="rect">
            <a:avLst/>
          </a:prstGeom>
        </p:spPr>
      </p:pic>
      <p:sp>
        <p:nvSpPr>
          <p:cNvPr id="21" name="Content Placeholder 1"/>
          <p:cNvSpPr txBox="1">
            <a:spLocks/>
          </p:cNvSpPr>
          <p:nvPr/>
        </p:nvSpPr>
        <p:spPr bwMode="auto">
          <a:xfrm>
            <a:off x="2667000" y="4873038"/>
            <a:ext cx="2121813" cy="49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>
            <a:lvl1pPr marL="342900" indent="-342900" algn="l" defTabSz="457200" rtl="0" eaLnBrk="0" fontAlgn="base" hangingPunct="0">
              <a:spcBef>
                <a:spcPts val="1275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lnSpc>
                <a:spcPts val="2775"/>
              </a:lnSpc>
              <a:spcBef>
                <a:spcPts val="6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Bef>
                <a:spcPts val="72"/>
              </a:spcBef>
              <a:spcAft>
                <a:spcPts val="0"/>
              </a:spcAft>
              <a:buNone/>
              <a:defRPr/>
            </a:pPr>
            <a:r>
              <a:rPr lang="en-US" sz="1800" dirty="0">
                <a:solidFill>
                  <a:schemeClr val="tx2"/>
                </a:solidFill>
                <a:latin typeface="+mj-lt"/>
                <a:ea typeface="+mn-ea"/>
                <a:cs typeface="Arial"/>
              </a:rPr>
              <a:t>MEAN Stack</a:t>
            </a:r>
          </a:p>
        </p:txBody>
      </p:sp>
      <p:pic>
        <p:nvPicPr>
          <p:cNvPr id="22" name="Picture 21" descr="django-logo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562" y="5703338"/>
            <a:ext cx="814408" cy="28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121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 may not detect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601468" y="488343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19156" y="3383345"/>
            <a:ext cx="7703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6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25" idx="0"/>
            <a:endCxn id="24" idx="1"/>
          </p:cNvCxnSpPr>
          <p:nvPr/>
        </p:nvCxnSpPr>
        <p:spPr>
          <a:xfrm flipV="1">
            <a:off x="1195794" y="1898224"/>
            <a:ext cx="1738734" cy="658015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4" idx="3"/>
            <a:endCxn id="21" idx="2"/>
          </p:cNvCxnSpPr>
          <p:nvPr/>
        </p:nvCxnSpPr>
        <p:spPr>
          <a:xfrm>
            <a:off x="4816248" y="1898224"/>
            <a:ext cx="4073667" cy="1069686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0440" y="1594013"/>
            <a:ext cx="130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538393" y="2527980"/>
            <a:ext cx="3075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0000"/>
                </a:solidFill>
              </a:rPr>
              <a:t>ConnectionFailure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24" idx="2"/>
            <a:endCxn id="25" idx="3"/>
          </p:cNvCxnSpPr>
          <p:nvPr/>
        </p:nvCxnSpPr>
        <p:spPr>
          <a:xfrm flipH="1">
            <a:off x="2136654" y="2311777"/>
            <a:ext cx="1738734" cy="658015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775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Retry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601468" y="488343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19156" y="3383345"/>
            <a:ext cx="7703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6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25" idx="0"/>
            <a:endCxn id="24" idx="1"/>
          </p:cNvCxnSpPr>
          <p:nvPr/>
        </p:nvCxnSpPr>
        <p:spPr>
          <a:xfrm flipV="1">
            <a:off x="1195794" y="1898224"/>
            <a:ext cx="1738734" cy="658015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0440" y="1594013"/>
            <a:ext cx="130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0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 smtClean="0"/>
              <a:t>Check for Primary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601468" y="488343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19156" y="3383345"/>
            <a:ext cx="7703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6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25" idx="0"/>
            <a:endCxn id="24" idx="1"/>
          </p:cNvCxnSpPr>
          <p:nvPr/>
        </p:nvCxnSpPr>
        <p:spPr>
          <a:xfrm flipV="1">
            <a:off x="1195794" y="1898224"/>
            <a:ext cx="1738734" cy="658015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0440" y="1594013"/>
            <a:ext cx="130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</a:t>
            </a:r>
            <a:endParaRPr lang="en-US" dirty="0"/>
          </a:p>
        </p:txBody>
      </p:sp>
      <p:cxnSp>
        <p:nvCxnSpPr>
          <p:cNvPr id="8" name="Straight Arrow Connector 7"/>
          <p:cNvCxnSpPr>
            <a:stCxn id="3" idx="6"/>
          </p:cNvCxnSpPr>
          <p:nvPr/>
        </p:nvCxnSpPr>
        <p:spPr>
          <a:xfrm flipV="1">
            <a:off x="4676824" y="3223465"/>
            <a:ext cx="4213091" cy="580094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4" idx="6"/>
            <a:endCxn id="22" idx="2"/>
          </p:cNvCxnSpPr>
          <p:nvPr/>
        </p:nvCxnSpPr>
        <p:spPr>
          <a:xfrm flipV="1">
            <a:off x="5614122" y="4500163"/>
            <a:ext cx="1929264" cy="426061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2979814" y="5144518"/>
            <a:ext cx="7864756" cy="1205524"/>
          </a:xfrm>
          <a:custGeom>
            <a:avLst/>
            <a:gdLst>
              <a:gd name="connsiteX0" fmla="*/ 0 w 7864756"/>
              <a:gd name="connsiteY0" fmla="*/ 146521 h 1205524"/>
              <a:gd name="connsiteX1" fmla="*/ 3175212 w 7864756"/>
              <a:gd name="connsiteY1" fmla="*/ 1204728 h 1205524"/>
              <a:gd name="connsiteX2" fmla="*/ 7864756 w 7864756"/>
              <a:gd name="connsiteY2" fmla="*/ 0 h 120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64756" h="1205524">
                <a:moveTo>
                  <a:pt x="0" y="146521"/>
                </a:moveTo>
                <a:cubicBezTo>
                  <a:pt x="932209" y="687834"/>
                  <a:pt x="1864419" y="1229148"/>
                  <a:pt x="3175212" y="1204728"/>
                </a:cubicBezTo>
                <a:cubicBezTo>
                  <a:pt x="4486005" y="1180308"/>
                  <a:pt x="7864756" y="0"/>
                  <a:pt x="7864756" y="0"/>
                </a:cubicBezTo>
              </a:path>
            </a:pathLst>
          </a:custGeom>
          <a:ln w="38100" cmpd="sng">
            <a:solidFill>
              <a:srgbClr val="595959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71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 smtClean="0"/>
              <a:t>Host 2 Is Primary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rgbClr val="0000FF"/>
                      </a:solidFill>
                    </a:rPr>
                    <a:t>Primary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601468" y="488343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19156" y="3383345"/>
            <a:ext cx="7703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6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25" idx="0"/>
            <a:endCxn id="24" idx="1"/>
          </p:cNvCxnSpPr>
          <p:nvPr/>
        </p:nvCxnSpPr>
        <p:spPr>
          <a:xfrm flipV="1">
            <a:off x="1195794" y="1898224"/>
            <a:ext cx="1738734" cy="658015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0440" y="1594013"/>
            <a:ext cx="130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</a:t>
            </a:r>
            <a:endParaRPr lang="en-US" dirty="0"/>
          </a:p>
        </p:txBody>
      </p:sp>
      <p:cxnSp>
        <p:nvCxnSpPr>
          <p:cNvPr id="9" name="Straight Arrow Connector 8"/>
          <p:cNvCxnSpPr>
            <a:stCxn id="24" idx="3"/>
            <a:endCxn id="22" idx="2"/>
          </p:cNvCxnSpPr>
          <p:nvPr/>
        </p:nvCxnSpPr>
        <p:spPr>
          <a:xfrm>
            <a:off x="4816248" y="1898224"/>
            <a:ext cx="2727138" cy="2601939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653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Steady State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mtClean="0">
                      <a:solidFill>
                        <a:schemeClr val="tx1"/>
                      </a:solidFill>
                    </a:rPr>
                    <a:t>Secondary</a:t>
                  </a:r>
                  <a:endParaRPr lang="en-US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mtClean="0">
                    <a:solidFill>
                      <a:schemeClr val="tx1"/>
                    </a:solidFill>
                  </a:rPr>
                  <a:t>Primary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host1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249967" y="3365193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601468" y="488343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7687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 - Connect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AA22FF"/>
                </a:solidFill>
                <a:latin typeface="Courier-Bold"/>
              </a:rPr>
              <a:t>import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Courier-Bold"/>
              </a:rPr>
              <a:t>pymongo</a:t>
            </a:r>
            <a:endParaRPr lang="en-US" sz="28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endParaRPr lang="en-US" sz="28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800" dirty="0">
                <a:solidFill>
                  <a:prstClr val="black"/>
                </a:solidFill>
                <a:latin typeface="Courier"/>
              </a:rPr>
              <a:t>client </a:t>
            </a:r>
            <a:r>
              <a:rPr lang="en-US" sz="2800" dirty="0">
                <a:solidFill>
                  <a:srgbClr val="666666"/>
                </a:solidFill>
                <a:latin typeface="Courier"/>
              </a:rPr>
              <a:t>=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ourier"/>
              </a:rPr>
              <a:t>pymongo</a:t>
            </a:r>
            <a:r>
              <a:rPr lang="en-US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800" dirty="0" err="1">
                <a:solidFill>
                  <a:prstClr val="black"/>
                </a:solidFill>
                <a:latin typeface="Courier"/>
              </a:rPr>
              <a:t>MongoClient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()</a:t>
            </a:r>
          </a:p>
          <a:p>
            <a:pPr marL="0" indent="0">
              <a:buNone/>
            </a:pPr>
            <a:endParaRPr lang="en-US" sz="28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AA22FF"/>
                </a:solidFill>
                <a:latin typeface="Courier-Bold"/>
              </a:rPr>
              <a:t>try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:</a:t>
            </a:r>
          </a:p>
          <a:p>
            <a:pPr marL="0" indent="0">
              <a:buNone/>
            </a:pPr>
            <a:r>
              <a:rPr lang="en-US" sz="28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2800" dirty="0" err="1">
                <a:solidFill>
                  <a:prstClr val="black"/>
                </a:solidFill>
                <a:latin typeface="Courier"/>
              </a:rPr>
              <a:t>client</a:t>
            </a:r>
            <a:r>
              <a:rPr lang="en-US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800" dirty="0" err="1">
                <a:solidFill>
                  <a:prstClr val="black"/>
                </a:solidFill>
                <a:latin typeface="Courier"/>
              </a:rPr>
              <a:t>admin</a:t>
            </a:r>
            <a:r>
              <a:rPr lang="en-US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800" dirty="0" err="1">
                <a:solidFill>
                  <a:prstClr val="black"/>
                </a:solidFill>
                <a:latin typeface="Courier"/>
              </a:rPr>
              <a:t>command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28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2800" dirty="0" err="1">
                <a:solidFill>
                  <a:srgbClr val="BB4444"/>
                </a:solidFill>
                <a:latin typeface="Courier"/>
              </a:rPr>
              <a:t>ismaster</a:t>
            </a:r>
            <a:r>
              <a:rPr lang="en-US" sz="28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AA22FF"/>
                </a:solidFill>
                <a:latin typeface="Courier-Bold"/>
              </a:rPr>
              <a:t>except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ourier"/>
              </a:rPr>
              <a:t>pymongo</a:t>
            </a:r>
            <a:r>
              <a:rPr lang="en-US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800" dirty="0" err="1">
                <a:solidFill>
                  <a:prstClr val="black"/>
                </a:solidFill>
                <a:latin typeface="Courier"/>
              </a:rPr>
              <a:t>errors</a:t>
            </a:r>
            <a:r>
              <a:rPr lang="en-US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800" dirty="0" err="1">
                <a:solidFill>
                  <a:prstClr val="black"/>
                </a:solidFill>
                <a:latin typeface="Courier"/>
              </a:rPr>
              <a:t>ConnectionFailure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, e :</a:t>
            </a:r>
          </a:p>
          <a:p>
            <a:pPr marL="0" indent="0">
              <a:buNone/>
            </a:pPr>
            <a:r>
              <a:rPr lang="en-US" sz="28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en-US" sz="2800" b="1" dirty="0">
                <a:solidFill>
                  <a:srgbClr val="AA22FF"/>
                </a:solidFill>
                <a:latin typeface="Courier-Bold"/>
              </a:rPr>
              <a:t>print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en-US" sz="2800" dirty="0">
                <a:solidFill>
                  <a:srgbClr val="BB4444"/>
                </a:solidFill>
                <a:latin typeface="Courier"/>
              </a:rPr>
              <a:t>"Cannot connect: </a:t>
            </a:r>
            <a:r>
              <a:rPr lang="en-US" sz="2800" b="1" dirty="0">
                <a:solidFill>
                  <a:srgbClr val="BB6688"/>
                </a:solidFill>
                <a:latin typeface="Courier-Bold"/>
              </a:rPr>
              <a:t>%s</a:t>
            </a:r>
            <a:r>
              <a:rPr lang="en-US" sz="28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800" dirty="0">
                <a:solidFill>
                  <a:srgbClr val="666666"/>
                </a:solidFill>
                <a:latin typeface="Courier"/>
              </a:rPr>
              <a:t>%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e 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47401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 -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AA22FF"/>
                </a:solidFill>
                <a:latin typeface="Courier-Bold"/>
              </a:rPr>
              <a:t>import</a:t>
            </a:r>
            <a:r>
              <a:rPr lang="en-US" sz="2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Courier-Bold"/>
              </a:rPr>
              <a:t>pymongo</a:t>
            </a:r>
            <a:endParaRPr lang="en-US" sz="2400" b="1" dirty="0" smtClean="0">
              <a:solidFill>
                <a:srgbClr val="0000FF"/>
              </a:solidFill>
              <a:latin typeface="Courier-Bold"/>
            </a:endParaRPr>
          </a:p>
          <a:p>
            <a:pPr marL="0" indent="0">
              <a:buNone/>
            </a:pPr>
            <a:endParaRPr lang="en-US" sz="24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400" b="1" dirty="0" err="1">
                <a:solidFill>
                  <a:srgbClr val="AA22FF"/>
                </a:solidFill>
                <a:latin typeface="Courier-Bold"/>
              </a:rPr>
              <a:t>def</a:t>
            </a:r>
            <a:r>
              <a:rPr lang="en-US" sz="2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400" dirty="0" err="1">
                <a:solidFill>
                  <a:srgbClr val="00A000"/>
                </a:solidFill>
                <a:latin typeface="Courier"/>
              </a:rPr>
              <a:t>find_with_recovery</a:t>
            </a:r>
            <a:r>
              <a:rPr lang="en-US" sz="2400" dirty="0">
                <a:solidFill>
                  <a:prstClr val="black"/>
                </a:solidFill>
                <a:latin typeface="Courier"/>
              </a:rPr>
              <a:t>( collection, query ) :</a:t>
            </a:r>
          </a:p>
          <a:p>
            <a:pPr marL="0" indent="0">
              <a:buNone/>
            </a:pPr>
            <a:r>
              <a:rPr lang="pl-PL" sz="2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pl-PL" sz="2400" b="1" dirty="0" err="1">
                <a:solidFill>
                  <a:srgbClr val="AA22FF"/>
                </a:solidFill>
                <a:latin typeface="Courier-Bold"/>
              </a:rPr>
              <a:t>try</a:t>
            </a:r>
            <a:r>
              <a:rPr lang="pl-PL" sz="2400" dirty="0" smtClean="0">
                <a:solidFill>
                  <a:prstClr val="black"/>
                </a:solidFill>
                <a:latin typeface="Courier"/>
              </a:rPr>
              <a:t>:</a:t>
            </a:r>
          </a:p>
          <a:p>
            <a:pPr marL="0" indent="0">
              <a:buNone/>
            </a:pPr>
            <a:endParaRPr lang="pl-PL" sz="24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pl-PL" sz="24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pl-PL" sz="2400" b="1" dirty="0">
                <a:solidFill>
                  <a:srgbClr val="AA22FF"/>
                </a:solidFill>
                <a:latin typeface="Courier-Bold"/>
              </a:rPr>
              <a:t>return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collection</a:t>
            </a:r>
            <a:r>
              <a:rPr lang="pl-PL" sz="24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find_one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query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pl-PL" sz="2400" dirty="0" smtClean="0">
                <a:solidFill>
                  <a:prstClr val="black"/>
                </a:solidFill>
                <a:latin typeface="Courier"/>
              </a:rPr>
              <a:t>)</a:t>
            </a:r>
          </a:p>
          <a:p>
            <a:pPr marL="0" indent="0">
              <a:buNone/>
            </a:pPr>
            <a:endParaRPr lang="pl-PL" sz="24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pl-PL" sz="24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pl-PL" sz="2400" b="1" dirty="0" err="1">
                <a:solidFill>
                  <a:srgbClr val="AA22FF"/>
                </a:solidFill>
                <a:latin typeface="Courier-Bold"/>
              </a:rPr>
              <a:t>except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pymongo</a:t>
            </a:r>
            <a:r>
              <a:rPr lang="pl-PL" sz="24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errors</a:t>
            </a:r>
            <a:r>
              <a:rPr lang="pl-PL" sz="24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ConnectionFailure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, e </a:t>
            </a:r>
            <a:r>
              <a:rPr lang="pl-PL" sz="2400" dirty="0" smtClean="0">
                <a:solidFill>
                  <a:prstClr val="black"/>
                </a:solidFill>
                <a:latin typeface="Courier"/>
              </a:rPr>
              <a:t>:</a:t>
            </a:r>
          </a:p>
          <a:p>
            <a:pPr marL="0" indent="0">
              <a:buNone/>
            </a:pPr>
            <a:endParaRPr lang="pl-PL" sz="24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pl-PL" sz="24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logging</a:t>
            </a:r>
            <a:r>
              <a:rPr lang="pl-PL" sz="24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info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pl-PL" sz="2400" dirty="0">
                <a:solidFill>
                  <a:srgbClr val="BB4444"/>
                </a:solidFill>
                <a:latin typeface="Courier"/>
              </a:rPr>
              <a:t>"Connection </a:t>
            </a:r>
            <a:r>
              <a:rPr lang="pl-PL" sz="2400" dirty="0" err="1">
                <a:solidFill>
                  <a:srgbClr val="BB4444"/>
                </a:solidFill>
                <a:latin typeface="Courier"/>
              </a:rPr>
              <a:t>failure</a:t>
            </a:r>
            <a:r>
              <a:rPr lang="pl-PL" sz="2400" dirty="0">
                <a:solidFill>
                  <a:srgbClr val="BB4444"/>
                </a:solidFill>
                <a:latin typeface="Courier"/>
              </a:rPr>
              <a:t> : </a:t>
            </a:r>
            <a:r>
              <a:rPr lang="pl-PL" sz="2400" b="1" dirty="0">
                <a:solidFill>
                  <a:srgbClr val="BB6688"/>
                </a:solidFill>
                <a:latin typeface="Courier-Bold"/>
              </a:rPr>
              <a:t>%s</a:t>
            </a:r>
            <a:r>
              <a:rPr lang="pl-PL" sz="24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 e ) </a:t>
            </a:r>
          </a:p>
          <a:p>
            <a:pPr marL="0" indent="0">
              <a:buNone/>
            </a:pPr>
            <a:r>
              <a:rPr lang="pl-PL" sz="24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pl-PL" sz="2400" b="1" dirty="0">
                <a:solidFill>
                  <a:srgbClr val="AA22FF"/>
                </a:solidFill>
                <a:latin typeface="Courier-Bold"/>
              </a:rPr>
              <a:t>return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collection</a:t>
            </a:r>
            <a:r>
              <a:rPr lang="pl-PL" sz="24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find_one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pl-PL" sz="2400" dirty="0" err="1">
                <a:solidFill>
                  <a:prstClr val="black"/>
                </a:solidFill>
                <a:latin typeface="Courier"/>
              </a:rPr>
              <a:t>query</a:t>
            </a:r>
            <a:r>
              <a:rPr lang="pl-PL" sz="2400" dirty="0">
                <a:solidFill>
                  <a:prstClr val="black"/>
                </a:solidFill>
                <a:latin typeface="Courier"/>
              </a:rPr>
              <a:t> )</a:t>
            </a:r>
          </a:p>
          <a:p>
            <a:pPr marL="0" indent="0">
              <a:buNone/>
            </a:pPr>
            <a:r>
              <a:rPr lang="de-DE" sz="2400" dirty="0">
                <a:solidFill>
                  <a:prstClr val="black"/>
                </a:solidFill>
                <a:latin typeface="Courier"/>
              </a:rPr>
              <a:t>        </a:t>
            </a:r>
          </a:p>
          <a:p>
            <a:pPr marL="0" indent="0">
              <a:buNone/>
            </a:pPr>
            <a:r>
              <a:rPr lang="de-DE" sz="2400" dirty="0">
                <a:solidFill>
                  <a:prstClr val="black"/>
                </a:solidFill>
                <a:latin typeface="Courier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8098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 - Inserts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 err="1">
                <a:solidFill>
                  <a:srgbClr val="AA22FF"/>
                </a:solidFill>
                <a:latin typeface="Courier-Bold"/>
              </a:rPr>
              <a:t>def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800" dirty="0" err="1">
                <a:solidFill>
                  <a:srgbClr val="00A000"/>
                </a:solidFill>
                <a:latin typeface="Courier"/>
              </a:rPr>
              <a:t>insert_with_recovery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( collection, doc ) :</a:t>
            </a:r>
          </a:p>
          <a:p>
            <a:pPr marL="0" indent="0">
              <a:buNone/>
            </a:pPr>
            <a:r>
              <a:rPr lang="en-US" sz="2800" dirty="0">
                <a:solidFill>
                  <a:prstClr val="black"/>
                </a:solidFill>
                <a:latin typeface="Courier"/>
              </a:rPr>
              <a:t>     doc[ </a:t>
            </a:r>
            <a:r>
              <a:rPr lang="en-US" sz="2800" dirty="0">
                <a:solidFill>
                  <a:srgbClr val="BB4444"/>
                </a:solidFill>
                <a:latin typeface="Courier"/>
              </a:rPr>
              <a:t>"_id"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] </a:t>
            </a:r>
            <a:r>
              <a:rPr lang="en-US" sz="2800" dirty="0">
                <a:solidFill>
                  <a:srgbClr val="666666"/>
                </a:solidFill>
                <a:latin typeface="Courier"/>
              </a:rPr>
              <a:t>=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ourier"/>
              </a:rPr>
              <a:t>ObjectId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()</a:t>
            </a:r>
          </a:p>
          <a:p>
            <a:pPr marL="0" indent="0">
              <a:buNone/>
            </a:pPr>
            <a:r>
              <a:rPr lang="pl-PL" sz="28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pl-PL" sz="2800" b="1" dirty="0" err="1">
                <a:solidFill>
                  <a:srgbClr val="AA22FF"/>
                </a:solidFill>
                <a:latin typeface="Courier-Bold"/>
              </a:rPr>
              <a:t>try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:</a:t>
            </a:r>
          </a:p>
          <a:p>
            <a:pPr marL="0" indent="0">
              <a:buNone/>
            </a:pPr>
            <a:r>
              <a:rPr lang="pl-PL" sz="28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collection</a:t>
            </a:r>
            <a:r>
              <a:rPr lang="pl-PL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insert_one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doc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 )</a:t>
            </a:r>
          </a:p>
          <a:p>
            <a:pPr marL="0" indent="0">
              <a:buNone/>
            </a:pPr>
            <a:r>
              <a:rPr lang="pl-PL" sz="28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pl-PL" sz="2800" b="1" dirty="0" err="1">
                <a:solidFill>
                  <a:srgbClr val="AA22FF"/>
                </a:solidFill>
                <a:latin typeface="Courier-Bold"/>
              </a:rPr>
              <a:t>except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 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pymongo</a:t>
            </a:r>
            <a:r>
              <a:rPr lang="pl-PL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errors</a:t>
            </a:r>
            <a:r>
              <a:rPr lang="pl-PL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ConnectionFailure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, e:</a:t>
            </a:r>
          </a:p>
          <a:p>
            <a:pPr marL="0" indent="0">
              <a:buNone/>
            </a:pPr>
            <a:r>
              <a:rPr lang="pl-PL" sz="28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logging</a:t>
            </a:r>
            <a:r>
              <a:rPr lang="pl-PL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info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pl-PL" sz="2800" dirty="0">
                <a:solidFill>
                  <a:srgbClr val="BB4444"/>
                </a:solidFill>
                <a:latin typeface="Courier"/>
              </a:rPr>
              <a:t>"Connection error: </a:t>
            </a:r>
            <a:r>
              <a:rPr lang="pl-PL" sz="2800" b="1" dirty="0">
                <a:solidFill>
                  <a:srgbClr val="BB6688"/>
                </a:solidFill>
                <a:latin typeface="Courier-Bold"/>
              </a:rPr>
              <a:t>%s</a:t>
            </a:r>
            <a:r>
              <a:rPr lang="pl-PL" sz="28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 </a:t>
            </a:r>
            <a:r>
              <a:rPr lang="pl-PL" sz="2800" dirty="0">
                <a:solidFill>
                  <a:srgbClr val="666666"/>
                </a:solidFill>
                <a:latin typeface="Courier"/>
              </a:rPr>
              <a:t>%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 e )</a:t>
            </a:r>
          </a:p>
          <a:p>
            <a:pPr marL="0" indent="0">
              <a:buNone/>
            </a:pPr>
            <a:r>
              <a:rPr lang="pl-PL" sz="28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collection</a:t>
            </a:r>
            <a:r>
              <a:rPr lang="pl-PL" sz="2800" dirty="0" err="1">
                <a:solidFill>
                  <a:srgbClr val="666666"/>
                </a:solidFill>
                <a:latin typeface="Courier"/>
              </a:rPr>
              <a:t>.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insert_one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( 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doc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 )</a:t>
            </a:r>
          </a:p>
          <a:p>
            <a:pPr marL="0" indent="0">
              <a:buNone/>
            </a:pPr>
            <a:r>
              <a:rPr lang="pl-PL" sz="2800" dirty="0">
                <a:solidFill>
                  <a:prstClr val="black"/>
                </a:solidFill>
                <a:latin typeface="Courier"/>
              </a:rPr>
              <a:t>    </a:t>
            </a:r>
            <a:r>
              <a:rPr lang="pl-PL" sz="2800" b="1" dirty="0" err="1">
                <a:solidFill>
                  <a:srgbClr val="AA22FF"/>
                </a:solidFill>
                <a:latin typeface="Courier-Bold"/>
              </a:rPr>
              <a:t>except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 </a:t>
            </a:r>
            <a:r>
              <a:rPr lang="pl-PL" sz="2800" dirty="0" err="1">
                <a:solidFill>
                  <a:prstClr val="black"/>
                </a:solidFill>
                <a:latin typeface="Courier"/>
              </a:rPr>
              <a:t>DuplicateKeyError</a:t>
            </a:r>
            <a:r>
              <a:rPr lang="pl-PL" sz="2800" dirty="0">
                <a:solidFill>
                  <a:prstClr val="black"/>
                </a:solidFill>
                <a:latin typeface="Courier"/>
              </a:rPr>
              <a:t>:</a:t>
            </a:r>
          </a:p>
          <a:p>
            <a:pPr marL="0" indent="0">
              <a:buNone/>
            </a:pPr>
            <a:r>
              <a:rPr lang="ro-RO" sz="2800" dirty="0">
                <a:solidFill>
                  <a:prstClr val="black"/>
                </a:solidFill>
                <a:latin typeface="Courier"/>
              </a:rPr>
              <a:t>        </a:t>
            </a:r>
            <a:r>
              <a:rPr lang="ro-RO" sz="2800" b="1" dirty="0">
                <a:solidFill>
                  <a:srgbClr val="AA22FF"/>
                </a:solidFill>
                <a:latin typeface="Courier-Bold"/>
              </a:rPr>
              <a:t>pass</a:t>
            </a:r>
            <a:endParaRPr lang="ro-RO" sz="28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de-DE" sz="24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e-DE" sz="2400" dirty="0" smtClean="0">
                <a:solidFill>
                  <a:prstClr val="black"/>
                </a:solidFill>
                <a:latin typeface="Courier"/>
              </a:rPr>
              <a:t>        </a:t>
            </a:r>
            <a:endParaRPr lang="de-DE" sz="24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de-DE" sz="2400" dirty="0">
                <a:solidFill>
                  <a:prstClr val="black"/>
                </a:solidFill>
                <a:latin typeface="Courier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3819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 -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endParaRPr lang="en-US" sz="28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prstClr val="black"/>
                </a:solidFill>
                <a:latin typeface="Courier"/>
              </a:rPr>
              <a:t>collection</a:t>
            </a:r>
            <a:r>
              <a:rPr lang="en-US" sz="2800" dirty="0" err="1" smtClean="0">
                <a:solidFill>
                  <a:srgbClr val="666666"/>
                </a:solidFill>
                <a:latin typeface="Courier"/>
              </a:rPr>
              <a:t>.</a:t>
            </a:r>
            <a:r>
              <a:rPr lang="en-US" sz="2800" dirty="0" err="1" smtClean="0">
                <a:solidFill>
                  <a:prstClr val="black"/>
                </a:solidFill>
                <a:latin typeface="Courier"/>
              </a:rPr>
              <a:t>update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( { </a:t>
            </a:r>
            <a:r>
              <a:rPr lang="en-US" sz="2800" dirty="0">
                <a:solidFill>
                  <a:srgbClr val="BB4444"/>
                </a:solidFill>
                <a:latin typeface="Courier"/>
              </a:rPr>
              <a:t>"_id"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: </a:t>
            </a:r>
            <a:r>
              <a:rPr lang="en-US" sz="2800" dirty="0">
                <a:solidFill>
                  <a:srgbClr val="666666"/>
                </a:solidFill>
                <a:latin typeface="Courier"/>
              </a:rPr>
              <a:t>1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},</a:t>
            </a:r>
          </a:p>
          <a:p>
            <a:pPr marL="0" indent="0">
              <a:buNone/>
            </a:pPr>
            <a:r>
              <a:rPr lang="en-US" sz="2800" dirty="0">
                <a:solidFill>
                  <a:prstClr val="black"/>
                </a:solidFill>
                <a:latin typeface="Courier"/>
              </a:rPr>
              <a:t>                   { </a:t>
            </a:r>
            <a:r>
              <a:rPr lang="en-US" sz="2800" dirty="0">
                <a:solidFill>
                  <a:srgbClr val="BB4444"/>
                </a:solidFill>
                <a:latin typeface="Courier"/>
              </a:rPr>
              <a:t>"$</a:t>
            </a:r>
            <a:r>
              <a:rPr lang="en-US" sz="2800" dirty="0" err="1">
                <a:solidFill>
                  <a:srgbClr val="BB4444"/>
                </a:solidFill>
                <a:latin typeface="Courier"/>
              </a:rPr>
              <a:t>inc</a:t>
            </a:r>
            <a:r>
              <a:rPr lang="en-US" sz="2800" dirty="0">
                <a:solidFill>
                  <a:srgbClr val="BB4444"/>
                </a:solidFill>
                <a:latin typeface="Courier"/>
              </a:rPr>
              <a:t>"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: { </a:t>
            </a:r>
            <a:r>
              <a:rPr lang="en-US" sz="2800" dirty="0">
                <a:solidFill>
                  <a:srgbClr val="BB4444"/>
                </a:solidFill>
                <a:latin typeface="Courier"/>
              </a:rPr>
              <a:t>"counter"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: </a:t>
            </a:r>
            <a:r>
              <a:rPr lang="en-US" sz="2800" dirty="0">
                <a:solidFill>
                  <a:srgbClr val="666666"/>
                </a:solidFill>
                <a:latin typeface="Courier"/>
              </a:rPr>
              <a:t>1</a:t>
            </a:r>
            <a:r>
              <a:rPr lang="en-US" sz="2800" dirty="0">
                <a:solidFill>
                  <a:prstClr val="black"/>
                </a:solidFill>
                <a:latin typeface="Courier"/>
              </a:rPr>
              <a:t> }})</a:t>
            </a:r>
            <a:r>
              <a:rPr lang="de-DE" sz="2400" dirty="0" smtClean="0">
                <a:solidFill>
                  <a:prstClr val="black"/>
                </a:solidFill>
                <a:latin typeface="Courier"/>
              </a:rPr>
              <a:t>         </a:t>
            </a:r>
            <a:endParaRPr lang="de-DE" sz="2400" dirty="0">
              <a:solidFill>
                <a:prstClr val="black"/>
              </a:solidFill>
              <a:latin typeface="Courier"/>
            </a:endParaRPr>
          </a:p>
          <a:p>
            <a:pPr marL="0" indent="0">
              <a:buNone/>
            </a:pPr>
            <a:r>
              <a:rPr lang="de-DE" sz="2400" dirty="0">
                <a:solidFill>
                  <a:prstClr val="black"/>
                </a:solidFill>
                <a:latin typeface="Courier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983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3086100" lvl="7" indent="0">
              <a:buNone/>
            </a:pPr>
            <a:r>
              <a:rPr lang="en-US" sz="3600" b="1" dirty="0" err="1" smtClean="0">
                <a:latin typeface="Courier New"/>
                <a:cs typeface="Courier New"/>
              </a:rPr>
              <a:t>connectTimeoutMS</a:t>
            </a:r>
            <a:r>
              <a:rPr lang="en-US" sz="3600" b="1" dirty="0" smtClean="0">
                <a:latin typeface="Courier New"/>
                <a:cs typeface="Courier New"/>
              </a:rPr>
              <a:t> : 30s</a:t>
            </a:r>
          </a:p>
          <a:p>
            <a:pPr marL="3086100" lvl="7" indent="0">
              <a:buNone/>
            </a:pPr>
            <a:r>
              <a:rPr lang="en-US" sz="3600" b="1" dirty="0" err="1" smtClean="0">
                <a:latin typeface="Courier New"/>
                <a:cs typeface="Courier New"/>
              </a:rPr>
              <a:t>serverTimeoutMS</a:t>
            </a:r>
            <a:r>
              <a:rPr lang="en-US" sz="3600" b="1" dirty="0" smtClean="0">
                <a:latin typeface="Courier New"/>
                <a:cs typeface="Courier New"/>
              </a:rPr>
              <a:t> : 30s</a:t>
            </a:r>
            <a:endParaRPr lang="en-US" sz="3600" b="1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09137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BSON Side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MongoDB uses a binary format of JSON called BSON (</a:t>
            </a:r>
            <a:r>
              <a:rPr lang="en-US" sz="2400" b="1" dirty="0" smtClean="0"/>
              <a:t>B</a:t>
            </a:r>
            <a:r>
              <a:rPr lang="en-US" sz="2400" dirty="0" smtClean="0"/>
              <a:t>inary, </a:t>
            </a:r>
            <a:r>
              <a:rPr lang="en-US" sz="2400" dirty="0" err="1" smtClean="0"/>
              <a:t>j</a:t>
            </a:r>
            <a:r>
              <a:rPr lang="en-US" sz="2400" b="1" dirty="0" err="1" smtClean="0"/>
              <a:t>SON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Adds type and size information</a:t>
            </a:r>
          </a:p>
          <a:p>
            <a:r>
              <a:rPr lang="en-US" sz="2400" dirty="0" smtClean="0"/>
              <a:t>Allows efficient parsing and skipping </a:t>
            </a:r>
          </a:p>
          <a:p>
            <a:r>
              <a:rPr lang="en-US" sz="2400" dirty="0" smtClean="0"/>
              <a:t>You can use MongoDB Drivers without every knowing that BSON exists</a:t>
            </a:r>
          </a:p>
          <a:p>
            <a:r>
              <a:rPr lang="en-US" sz="2400" dirty="0"/>
              <a:t>Open standard (</a:t>
            </a:r>
            <a:r>
              <a:rPr lang="en-US" sz="2400" dirty="0">
                <a:hlinkClick r:id="rId2"/>
              </a:rPr>
              <a:t>http://bsonspec.org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/>
              <a:t>, licensed under the Creative Commons)</a:t>
            </a:r>
          </a:p>
          <a:p>
            <a:r>
              <a:rPr lang="en-US" sz="2400" dirty="0" smtClean="0"/>
              <a:t>There are BSON libraries in every driver if you fancy trying it out</a:t>
            </a:r>
          </a:p>
          <a:p>
            <a:r>
              <a:rPr lang="en-US" sz="2400" dirty="0" smtClean="0"/>
              <a:t>Similar to </a:t>
            </a:r>
            <a:r>
              <a:rPr lang="en-US" sz="2400" dirty="0" err="1" smtClean="0"/>
              <a:t>google</a:t>
            </a:r>
            <a:r>
              <a:rPr lang="en-US" sz="2400" dirty="0" smtClean="0"/>
              <a:t> protocol buffers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408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 err="1" smtClean="0"/>
              <a:t>connectTimeoutMS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04799" y="2002455"/>
            <a:ext cx="4516760" cy="3418825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host2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host3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4528" y="1484671"/>
            <a:ext cx="1881720" cy="827106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Mongo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3" name="Oval 2"/>
          <p:cNvSpPr/>
          <p:nvPr/>
        </p:nvSpPr>
        <p:spPr>
          <a:xfrm>
            <a:off x="3081076" y="3406846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1</a:t>
            </a:r>
          </a:p>
        </p:txBody>
      </p:sp>
      <p:sp>
        <p:nvSpPr>
          <p:cNvPr id="14" name="Oval 13"/>
          <p:cNvSpPr/>
          <p:nvPr/>
        </p:nvSpPr>
        <p:spPr>
          <a:xfrm>
            <a:off x="4018374" y="4529511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2</a:t>
            </a:r>
          </a:p>
        </p:txBody>
      </p:sp>
      <p:sp>
        <p:nvSpPr>
          <p:cNvPr id="5" name="Rectangle 4"/>
          <p:cNvSpPr/>
          <p:nvPr/>
        </p:nvSpPr>
        <p:spPr>
          <a:xfrm>
            <a:off x="7876332" y="486127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36654" y="4500163"/>
            <a:ext cx="1595748" cy="7934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Monitor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Thread 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4934" y="2556239"/>
            <a:ext cx="1881720" cy="8271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Your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601468" y="4883431"/>
            <a:ext cx="656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B97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A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B972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19156" y="3383345"/>
            <a:ext cx="7703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✖</a:t>
            </a:r>
            <a:endParaRPr lang="en-US" sz="6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25" idx="0"/>
            <a:endCxn id="24" idx="1"/>
          </p:cNvCxnSpPr>
          <p:nvPr/>
        </p:nvCxnSpPr>
        <p:spPr>
          <a:xfrm flipV="1">
            <a:off x="1195794" y="1898224"/>
            <a:ext cx="1738734" cy="658015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0440" y="1594013"/>
            <a:ext cx="130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</a:t>
            </a:r>
            <a:endParaRPr lang="en-US" dirty="0"/>
          </a:p>
        </p:txBody>
      </p:sp>
      <p:cxnSp>
        <p:nvCxnSpPr>
          <p:cNvPr id="8" name="Straight Arrow Connector 7"/>
          <p:cNvCxnSpPr>
            <a:stCxn id="3" idx="6"/>
          </p:cNvCxnSpPr>
          <p:nvPr/>
        </p:nvCxnSpPr>
        <p:spPr>
          <a:xfrm flipV="1">
            <a:off x="4676824" y="3223465"/>
            <a:ext cx="4213091" cy="580094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4" idx="6"/>
            <a:endCxn id="22" idx="2"/>
          </p:cNvCxnSpPr>
          <p:nvPr/>
        </p:nvCxnSpPr>
        <p:spPr>
          <a:xfrm flipV="1">
            <a:off x="5614122" y="4500163"/>
            <a:ext cx="1929264" cy="426061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2979814" y="5144518"/>
            <a:ext cx="7864756" cy="1205524"/>
          </a:xfrm>
          <a:custGeom>
            <a:avLst/>
            <a:gdLst>
              <a:gd name="connsiteX0" fmla="*/ 0 w 7864756"/>
              <a:gd name="connsiteY0" fmla="*/ 146521 h 1205524"/>
              <a:gd name="connsiteX1" fmla="*/ 3175212 w 7864756"/>
              <a:gd name="connsiteY1" fmla="*/ 1204728 h 1205524"/>
              <a:gd name="connsiteX2" fmla="*/ 7864756 w 7864756"/>
              <a:gd name="connsiteY2" fmla="*/ 0 h 120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64756" h="1205524">
                <a:moveTo>
                  <a:pt x="0" y="146521"/>
                </a:moveTo>
                <a:cubicBezTo>
                  <a:pt x="932209" y="687834"/>
                  <a:pt x="1864419" y="1229148"/>
                  <a:pt x="3175212" y="1204728"/>
                </a:cubicBezTo>
                <a:cubicBezTo>
                  <a:pt x="4486005" y="1180308"/>
                  <a:pt x="7864756" y="0"/>
                  <a:pt x="7864756" y="0"/>
                </a:cubicBezTo>
              </a:path>
            </a:pathLst>
          </a:custGeom>
          <a:ln w="38100" cmpd="sng">
            <a:solidFill>
              <a:srgbClr val="595959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63922" y="6202725"/>
            <a:ext cx="2545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FF"/>
                </a:solidFill>
              </a:rPr>
              <a:t>connectTimeoutMS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409385" y="6202726"/>
            <a:ext cx="1406863" cy="276761"/>
          </a:xfrm>
          <a:prstGeom prst="straightConnector1">
            <a:avLst/>
          </a:prstGeom>
          <a:ln w="12700" cmpd="sng">
            <a:solidFill>
              <a:srgbClr val="595959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018374" y="942945"/>
            <a:ext cx="2332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FF"/>
                </a:solidFill>
              </a:rPr>
              <a:t>serverTimeoutMS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cxnSp>
        <p:nvCxnSpPr>
          <p:cNvPr id="31" name="Straight Arrow Connector 30"/>
          <p:cNvCxnSpPr>
            <a:stCxn id="30" idx="1"/>
          </p:cNvCxnSpPr>
          <p:nvPr/>
        </p:nvCxnSpPr>
        <p:spPr>
          <a:xfrm flipH="1">
            <a:off x="3732402" y="1143000"/>
            <a:ext cx="285972" cy="200055"/>
          </a:xfrm>
          <a:prstGeom prst="straightConnector1">
            <a:avLst/>
          </a:prstGeom>
          <a:ln w="12700" cmpd="sng">
            <a:solidFill>
              <a:srgbClr val="595959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50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spec author Jess </a:t>
            </a:r>
            <a:r>
              <a:rPr lang="en-US" sz="2400" dirty="0" err="1" smtClean="0"/>
              <a:t>Jiryu</a:t>
            </a:r>
            <a:r>
              <a:rPr lang="en-US" sz="2400" dirty="0" smtClean="0"/>
              <a:t> Davis has a collection of links and his better version of this talk</a:t>
            </a:r>
          </a:p>
          <a:p>
            <a:pPr marL="400050" lvl="1" indent="0">
              <a:buNone/>
            </a:pPr>
            <a:r>
              <a:rPr lang="en-US" sz="2400" dirty="0">
                <a:hlinkClick r:id="rId2"/>
              </a:rPr>
              <a:t>https://emptysqua.re/blog/server-discovery-and-monitoring-in-mongodb-drivers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 marL="400050" lvl="1" indent="0">
              <a:buNone/>
            </a:pPr>
            <a:endParaRPr lang="en-US" sz="2400" dirty="0" smtClean="0"/>
          </a:p>
          <a:p>
            <a:pPr marL="285750"/>
            <a:r>
              <a:rPr lang="en-US" sz="2400" dirty="0" smtClean="0"/>
              <a:t>The full server discovery and monitoring spec is on </a:t>
            </a:r>
            <a:r>
              <a:rPr lang="en-US" sz="2400" dirty="0" err="1" smtClean="0"/>
              <a:t>GitHub</a:t>
            </a:r>
            <a:endParaRPr lang="en-US" sz="2400" dirty="0" smtClean="0"/>
          </a:p>
          <a:p>
            <a:pPr marL="400050" lvl="1" indent="0">
              <a:buNone/>
            </a:pPr>
            <a:r>
              <a:rPr lang="en-US" sz="2400" dirty="0">
                <a:hlinkClick r:id="rId3"/>
              </a:rPr>
              <a:t>https://</a:t>
            </a:r>
            <a:r>
              <a:rPr lang="en-US" sz="2400" dirty="0" err="1">
                <a:hlinkClick r:id="rId3"/>
              </a:rPr>
              <a:t>github.com</a:t>
            </a:r>
            <a:r>
              <a:rPr lang="en-US" sz="2400" dirty="0">
                <a:hlinkClick r:id="rId3"/>
              </a:rPr>
              <a:t>/</a:t>
            </a:r>
            <a:r>
              <a:rPr lang="en-US" sz="2400" dirty="0" err="1">
                <a:hlinkClick r:id="rId3"/>
              </a:rPr>
              <a:t>mongodb</a:t>
            </a:r>
            <a:r>
              <a:rPr lang="en-US" sz="2400" dirty="0">
                <a:hlinkClick r:id="rId3"/>
              </a:rPr>
              <a:t>/specifications/blob/master/source/server-discovery-and-monitoring/server-discovery-and-</a:t>
            </a:r>
            <a:r>
              <a:rPr lang="en-US" sz="2400" dirty="0" err="1" smtClean="0">
                <a:hlinkClick r:id="rId3"/>
              </a:rPr>
              <a:t>monitoring.rst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753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ngoDB_ForGiantIdeas_FullColor_RGB_Ver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617305"/>
            <a:ext cx="4572000" cy="162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51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</a:t>
            </a:r>
            <a:r>
              <a:rPr lang="en-US" dirty="0" err="1" smtClean="0"/>
              <a:t>nsert_one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Stages</a:t>
            </a:r>
          </a:p>
          <a:p>
            <a:pPr lvl="1"/>
            <a:r>
              <a:rPr lang="en-US" sz="2400" dirty="0" smtClean="0"/>
              <a:t>Parse the parameters</a:t>
            </a:r>
          </a:p>
          <a:p>
            <a:pPr lvl="1"/>
            <a:r>
              <a:rPr lang="en-US" sz="2400" dirty="0" smtClean="0"/>
              <a:t>Get a socket to write data on</a:t>
            </a:r>
          </a:p>
          <a:p>
            <a:pPr lvl="1"/>
            <a:r>
              <a:rPr lang="en-US" sz="2400" dirty="0" smtClean="0"/>
              <a:t>Add the object Id</a:t>
            </a:r>
          </a:p>
          <a:p>
            <a:pPr lvl="1"/>
            <a:r>
              <a:rPr lang="en-US" sz="2400" dirty="0" smtClean="0"/>
              <a:t>Convert the whole insert command and parameters to a SON object</a:t>
            </a:r>
          </a:p>
          <a:p>
            <a:pPr lvl="1"/>
            <a:r>
              <a:rPr lang="en-US" sz="2400" dirty="0" smtClean="0"/>
              <a:t>Apply the </a:t>
            </a:r>
            <a:r>
              <a:rPr lang="en-US" sz="2400" dirty="0" err="1" smtClean="0"/>
              <a:t>writeConcern</a:t>
            </a:r>
            <a:r>
              <a:rPr lang="en-US" sz="2400" dirty="0" smtClean="0"/>
              <a:t> to the command</a:t>
            </a:r>
          </a:p>
          <a:p>
            <a:pPr lvl="1"/>
            <a:r>
              <a:rPr lang="en-US" sz="2400" dirty="0" smtClean="0"/>
              <a:t>Encode the message into a BSON object</a:t>
            </a:r>
          </a:p>
          <a:p>
            <a:pPr lvl="1"/>
            <a:r>
              <a:rPr lang="en-US" sz="2400" dirty="0" smtClean="0"/>
              <a:t>Send the message to the server via the socket (TCP/IP)</a:t>
            </a:r>
          </a:p>
          <a:p>
            <a:pPr lvl="1"/>
            <a:r>
              <a:rPr lang="en-US" sz="2400" dirty="0" smtClean="0"/>
              <a:t>Check for </a:t>
            </a:r>
            <a:r>
              <a:rPr lang="en-US" sz="2400" dirty="0" err="1" smtClean="0"/>
              <a:t>writeErrors</a:t>
            </a:r>
            <a:r>
              <a:rPr lang="en-US" sz="2400" dirty="0" smtClean="0"/>
              <a:t> (e.g. </a:t>
            </a:r>
            <a:r>
              <a:rPr lang="en-US" sz="2400" dirty="0" err="1" smtClean="0"/>
              <a:t>DuplicateKeyError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Check for </a:t>
            </a:r>
            <a:r>
              <a:rPr lang="en-US" sz="2400" dirty="0" err="1" smtClean="0"/>
              <a:t>writeConcernErrors</a:t>
            </a:r>
            <a:r>
              <a:rPr lang="en-US" sz="2400" dirty="0" smtClean="0"/>
              <a:t> (</a:t>
            </a:r>
            <a:r>
              <a:rPr lang="en-US" sz="2400" dirty="0" err="1" smtClean="0"/>
              <a:t>e.g.writeTimeout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Return Result object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790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ourier New"/>
                <a:cs typeface="Courier New"/>
              </a:rPr>
              <a:t>bulker </a:t>
            </a:r>
            <a:r>
              <a:rPr lang="en-US" sz="2800" dirty="0">
                <a:latin typeface="Courier New"/>
                <a:cs typeface="Courier New"/>
              </a:rPr>
              <a:t>= </a:t>
            </a:r>
            <a:r>
              <a:rPr lang="en-US" sz="2800" dirty="0" err="1">
                <a:latin typeface="Courier New"/>
                <a:cs typeface="Courier New"/>
              </a:rPr>
              <a:t>collection.initialize_ordered_bulk_op</a:t>
            </a:r>
            <a:r>
              <a:rPr lang="en-US" sz="2800" dirty="0">
                <a:latin typeface="Courier New"/>
                <a:cs typeface="Courier New"/>
              </a:rPr>
              <a:t>(</a:t>
            </a:r>
            <a:r>
              <a:rPr lang="en-US" sz="2800" dirty="0" smtClean="0">
                <a:latin typeface="Courier New"/>
                <a:cs typeface="Courier New"/>
              </a:rPr>
              <a:t>)</a:t>
            </a:r>
          </a:p>
          <a:p>
            <a:pPr marL="0" indent="0">
              <a:buNone/>
            </a:pPr>
            <a:r>
              <a:rPr lang="en-US" sz="2800" dirty="0" err="1" smtClean="0">
                <a:latin typeface="Courier New"/>
                <a:cs typeface="Courier New"/>
              </a:rPr>
              <a:t>bulker.insert</a:t>
            </a:r>
            <a:r>
              <a:rPr lang="en-US" sz="2800" dirty="0">
                <a:latin typeface="Courier New"/>
                <a:cs typeface="Courier New"/>
              </a:rPr>
              <a:t>( </a:t>
            </a:r>
            <a:r>
              <a:rPr lang="en-US" sz="2800" dirty="0" smtClean="0">
                <a:latin typeface="Courier New"/>
                <a:cs typeface="Courier New"/>
              </a:rPr>
              <a:t>{ "a" : "b" } )</a:t>
            </a:r>
          </a:p>
          <a:p>
            <a:pPr marL="0" indent="0">
              <a:buNone/>
            </a:pPr>
            <a:r>
              <a:rPr lang="en-US" sz="2800" dirty="0" err="1" smtClean="0">
                <a:latin typeface="Courier New"/>
                <a:cs typeface="Courier New"/>
              </a:rPr>
              <a:t>bulker.insert</a:t>
            </a:r>
            <a:r>
              <a:rPr lang="en-US" sz="2800" dirty="0">
                <a:latin typeface="Courier New"/>
                <a:cs typeface="Courier New"/>
              </a:rPr>
              <a:t>( { </a:t>
            </a:r>
            <a:r>
              <a:rPr lang="en-US" sz="2800" dirty="0" smtClean="0">
                <a:latin typeface="Courier New"/>
                <a:cs typeface="Courier New"/>
              </a:rPr>
              <a:t>"c" </a:t>
            </a:r>
            <a:r>
              <a:rPr lang="en-US" sz="2800" dirty="0">
                <a:latin typeface="Courier New"/>
                <a:cs typeface="Courier New"/>
              </a:rPr>
              <a:t>: </a:t>
            </a:r>
            <a:r>
              <a:rPr lang="en-US" sz="2800" dirty="0" smtClean="0">
                <a:latin typeface="Courier New"/>
                <a:cs typeface="Courier New"/>
              </a:rPr>
              <a:t>"d" </a:t>
            </a:r>
            <a:r>
              <a:rPr lang="en-US" sz="2800" dirty="0">
                <a:latin typeface="Courier New"/>
                <a:cs typeface="Courier New"/>
              </a:rPr>
              <a:t>} )</a:t>
            </a:r>
          </a:p>
          <a:p>
            <a:pPr marL="0" indent="0">
              <a:buNone/>
            </a:pPr>
            <a:r>
              <a:rPr lang="en-US" sz="2800" dirty="0" err="1" smtClean="0">
                <a:latin typeface="Courier New"/>
                <a:cs typeface="Courier New"/>
              </a:rPr>
              <a:t>bulker.insert</a:t>
            </a:r>
            <a:r>
              <a:rPr lang="en-US" sz="2800" dirty="0">
                <a:latin typeface="Courier New"/>
                <a:cs typeface="Courier New"/>
              </a:rPr>
              <a:t>( { </a:t>
            </a:r>
            <a:r>
              <a:rPr lang="en-US" sz="2800" dirty="0" smtClean="0">
                <a:latin typeface="Courier New"/>
                <a:cs typeface="Courier New"/>
              </a:rPr>
              <a:t>"e" </a:t>
            </a:r>
            <a:r>
              <a:rPr lang="en-US" sz="2800" dirty="0">
                <a:latin typeface="Courier New"/>
                <a:cs typeface="Courier New"/>
              </a:rPr>
              <a:t>: </a:t>
            </a:r>
            <a:r>
              <a:rPr lang="en-US" sz="2800" dirty="0" smtClean="0">
                <a:latin typeface="Courier New"/>
                <a:cs typeface="Courier New"/>
              </a:rPr>
              <a:t>"f" </a:t>
            </a:r>
            <a:r>
              <a:rPr lang="en-US" sz="2800" dirty="0">
                <a:latin typeface="Courier New"/>
                <a:cs typeface="Courier New"/>
              </a:rPr>
              <a:t>} </a:t>
            </a:r>
            <a:r>
              <a:rPr lang="en-US" sz="2800" dirty="0" smtClean="0">
                <a:latin typeface="Courier New"/>
                <a:cs typeface="Courier New"/>
              </a:rPr>
              <a:t>)</a:t>
            </a:r>
          </a:p>
          <a:p>
            <a:pPr marL="0" indent="0">
              <a:buNone/>
            </a:pPr>
            <a:r>
              <a:rPr lang="en-US" sz="2800" dirty="0" smtClean="0">
                <a:latin typeface="Courier New"/>
                <a:cs typeface="Courier New"/>
              </a:rPr>
              <a:t>try</a:t>
            </a:r>
            <a:r>
              <a:rPr lang="en-US" sz="2800" dirty="0">
                <a:latin typeface="Courier New"/>
                <a:cs typeface="Courier New"/>
              </a:rPr>
              <a:t>: </a:t>
            </a:r>
          </a:p>
          <a:p>
            <a:pPr marL="0" indent="0">
              <a:buNone/>
            </a:pPr>
            <a:r>
              <a:rPr lang="en-US" sz="2800" dirty="0">
                <a:latin typeface="Courier New"/>
                <a:cs typeface="Courier New"/>
              </a:rPr>
              <a:t>    </a:t>
            </a:r>
            <a:r>
              <a:rPr lang="en-US" sz="2800" dirty="0" err="1" smtClean="0">
                <a:latin typeface="Courier New"/>
                <a:cs typeface="Courier New"/>
              </a:rPr>
              <a:t>bulker.execute</a:t>
            </a:r>
            <a:r>
              <a:rPr lang="en-US" sz="2800" dirty="0">
                <a:latin typeface="Courier New"/>
                <a:cs typeface="Courier New"/>
              </a:rPr>
              <a:t>()</a:t>
            </a:r>
          </a:p>
          <a:p>
            <a:pPr marL="0" indent="0">
              <a:buNone/>
            </a:pPr>
            <a:r>
              <a:rPr lang="en-US" sz="2800" dirty="0" smtClean="0">
                <a:latin typeface="Courier New"/>
                <a:cs typeface="Courier New"/>
              </a:rPr>
              <a:t>except </a:t>
            </a:r>
            <a:r>
              <a:rPr lang="en-US" sz="2800" dirty="0" err="1">
                <a:latin typeface="Courier New"/>
                <a:cs typeface="Courier New"/>
              </a:rPr>
              <a:t>pymongo.errors.BulkWriteError</a:t>
            </a:r>
            <a:r>
              <a:rPr lang="en-US" sz="2800" dirty="0">
                <a:latin typeface="Courier New"/>
                <a:cs typeface="Courier New"/>
              </a:rPr>
              <a:t> as e :</a:t>
            </a:r>
          </a:p>
          <a:p>
            <a:pPr marL="0" indent="0">
              <a:buNone/>
            </a:pPr>
            <a:r>
              <a:rPr lang="en-US" sz="2800" dirty="0">
                <a:latin typeface="Courier New"/>
                <a:cs typeface="Courier New"/>
              </a:rPr>
              <a:t>    </a:t>
            </a:r>
            <a:r>
              <a:rPr lang="en-US" sz="2800" dirty="0" smtClean="0">
                <a:latin typeface="Courier New"/>
                <a:cs typeface="Courier New"/>
              </a:rPr>
              <a:t>print</a:t>
            </a:r>
            <a:r>
              <a:rPr lang="en-US" sz="2800" dirty="0">
                <a:latin typeface="Courier New"/>
                <a:cs typeface="Courier New"/>
              </a:rPr>
              <a:t>( "Bulk write error : %s" % </a:t>
            </a:r>
            <a:r>
              <a:rPr lang="en-US" sz="2800" dirty="0" err="1" smtClean="0">
                <a:latin typeface="Courier New"/>
                <a:cs typeface="Courier New"/>
              </a:rPr>
              <a:t>e.detail</a:t>
            </a:r>
            <a:r>
              <a:rPr lang="en-US" sz="2800" dirty="0" smtClean="0">
                <a:latin typeface="Courier New"/>
                <a:cs typeface="Courier New"/>
              </a:rPr>
              <a:t> </a:t>
            </a:r>
            <a:r>
              <a:rPr lang="en-US" sz="2800" dirty="0">
                <a:latin typeface="Courier New"/>
                <a:cs typeface="Courier New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2219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Create Bulker object</a:t>
            </a:r>
          </a:p>
          <a:p>
            <a:r>
              <a:rPr lang="en-US" sz="2400" dirty="0" smtClean="0"/>
              <a:t>Accumulate operations</a:t>
            </a:r>
          </a:p>
          <a:p>
            <a:r>
              <a:rPr lang="en-US" sz="2400" dirty="0" smtClean="0"/>
              <a:t>Each operation is created as a SON object</a:t>
            </a:r>
          </a:p>
          <a:p>
            <a:r>
              <a:rPr lang="en-US" sz="2400" dirty="0" smtClean="0"/>
              <a:t>The operations are accumulated in a list</a:t>
            </a:r>
          </a:p>
          <a:p>
            <a:r>
              <a:rPr lang="en-US" sz="2400" dirty="0" smtClean="0"/>
              <a:t>Once execute is called</a:t>
            </a:r>
          </a:p>
          <a:p>
            <a:pPr lvl="1"/>
            <a:r>
              <a:rPr lang="en-US" sz="2400" dirty="0" smtClean="0"/>
              <a:t>For ordered execute in order added</a:t>
            </a:r>
          </a:p>
          <a:p>
            <a:pPr lvl="1"/>
            <a:r>
              <a:rPr lang="en-US" sz="2400" dirty="0" smtClean="0"/>
              <a:t>For unordered execute INSERT, UPDATEs then DELETE</a:t>
            </a:r>
          </a:p>
          <a:p>
            <a:r>
              <a:rPr lang="en-US" sz="2400" dirty="0" smtClean="0"/>
              <a:t>Errors will abort the whole batch unless no write concern specified</a:t>
            </a:r>
          </a:p>
        </p:txBody>
      </p:sp>
    </p:spTree>
    <p:extLst>
      <p:ext uri="{BB962C8B-B14F-4D97-AF65-F5344CB8AC3E}">
        <p14:creationId xmlns:p14="http://schemas.microsoft.com/office/powerpoint/2010/main" val="3796390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Server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53297" y="1303880"/>
            <a:ext cx="1285406" cy="5421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Can 18"/>
          <p:cNvSpPr/>
          <p:nvPr/>
        </p:nvSpPr>
        <p:spPr>
          <a:xfrm>
            <a:off x="5532901" y="2624279"/>
            <a:ext cx="1126198" cy="1011672"/>
          </a:xfrm>
          <a:prstGeom prst="can">
            <a:avLst/>
          </a:prstGeom>
          <a:solidFill>
            <a:schemeClr val="accent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Mongod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785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 Set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53297" y="1303880"/>
            <a:ext cx="1285406" cy="542133"/>
          </a:xfrm>
          <a:prstGeom prst="rect">
            <a:avLst/>
          </a:prstGeom>
          <a:solidFill>
            <a:srgbClr val="BFBFB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Driver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07506" y="2526598"/>
            <a:ext cx="4776988" cy="3448206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solidFill>
                <a:srgbClr val="7AAB4E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Primary</a:t>
                </a: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2763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 Set Primary Failure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53297" y="1303880"/>
            <a:ext cx="1285406" cy="542133"/>
          </a:xfrm>
          <a:prstGeom prst="rect">
            <a:avLst/>
          </a:prstGeom>
          <a:solidFill>
            <a:srgbClr val="BFBFB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Driver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07506" y="2526598"/>
            <a:ext cx="4776988" cy="3448206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7393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 Set Election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53297" y="1303880"/>
            <a:ext cx="1285406" cy="542133"/>
          </a:xfrm>
          <a:prstGeom prst="rect">
            <a:avLst/>
          </a:prstGeom>
          <a:solidFill>
            <a:srgbClr val="BFBFB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Driver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07506" y="2526598"/>
            <a:ext cx="4776988" cy="3448206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Straight Arrow Connector 5"/>
          <p:cNvCxnSpPr>
            <a:stCxn id="22" idx="4"/>
            <a:endCxn id="23" idx="2"/>
          </p:cNvCxnSpPr>
          <p:nvPr/>
        </p:nvCxnSpPr>
        <p:spPr>
          <a:xfrm>
            <a:off x="5383947" y="5045772"/>
            <a:ext cx="1424107" cy="0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212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 Set New Primary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53297" y="1303880"/>
            <a:ext cx="1285406" cy="542133"/>
          </a:xfrm>
          <a:prstGeom prst="rect">
            <a:avLst/>
          </a:prstGeom>
          <a:solidFill>
            <a:srgbClr val="BFBFB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Driver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07506" y="2526598"/>
            <a:ext cx="4776988" cy="3448206"/>
            <a:chOff x="4207156" y="2311777"/>
            <a:chExt cx="3777688" cy="2897861"/>
          </a:xfrm>
        </p:grpSpPr>
        <p:grpSp>
          <p:nvGrpSpPr>
            <p:cNvPr id="18" name="Group 17"/>
            <p:cNvGrpSpPr/>
            <p:nvPr/>
          </p:nvGrpSpPr>
          <p:grpSpPr>
            <a:xfrm>
              <a:off x="4406703" y="2624279"/>
              <a:ext cx="3378594" cy="2310439"/>
              <a:chOff x="3020867" y="2960198"/>
              <a:chExt cx="3378594" cy="231043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020867" y="4258965"/>
                <a:ext cx="3378594" cy="1011672"/>
                <a:chOff x="3822778" y="4272621"/>
                <a:chExt cx="3856218" cy="1146227"/>
              </a:xfrm>
            </p:grpSpPr>
            <p:sp>
              <p:nvSpPr>
                <p:cNvPr id="22" name="Can 21"/>
                <p:cNvSpPr/>
                <p:nvPr/>
              </p:nvSpPr>
              <p:spPr>
                <a:xfrm>
                  <a:off x="3822778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Primary</a:t>
                  </a:r>
                </a:p>
              </p:txBody>
            </p:sp>
            <p:sp>
              <p:nvSpPr>
                <p:cNvPr id="23" name="Can 22"/>
                <p:cNvSpPr/>
                <p:nvPr/>
              </p:nvSpPr>
              <p:spPr>
                <a:xfrm>
                  <a:off x="6393590" y="4272621"/>
                  <a:ext cx="1285406" cy="1146227"/>
                </a:xfrm>
                <a:prstGeom prst="can">
                  <a:avLst/>
                </a:prstGeom>
                <a:solidFill>
                  <a:srgbClr val="7AAB4E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Secondary</a:t>
                  </a:r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>
                <a:off x="4147065" y="2960198"/>
                <a:ext cx="1126198" cy="1011672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4207156" y="2311777"/>
              <a:ext cx="3777688" cy="28978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Straight Arrow Connector 5"/>
          <p:cNvCxnSpPr>
            <a:stCxn id="22" idx="4"/>
            <a:endCxn id="23" idx="2"/>
          </p:cNvCxnSpPr>
          <p:nvPr/>
        </p:nvCxnSpPr>
        <p:spPr>
          <a:xfrm>
            <a:off x="5383947" y="5045772"/>
            <a:ext cx="1424107" cy="0"/>
          </a:xfrm>
          <a:prstGeom prst="straightConnector1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367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ngoDB Template New Branding">
  <a:themeElements>
    <a:clrScheme name="MongoDB 2">
      <a:dk1>
        <a:sysClr val="windowText" lastClr="000000"/>
      </a:dk1>
      <a:lt1>
        <a:sysClr val="window" lastClr="FFFFFF"/>
      </a:lt1>
      <a:dk2>
        <a:srgbClr val="242423"/>
      </a:dk2>
      <a:lt2>
        <a:srgbClr val="FFFFFF"/>
      </a:lt2>
      <a:accent1>
        <a:srgbClr val="BBD49E"/>
      </a:accent1>
      <a:accent2>
        <a:srgbClr val="9ABF75"/>
      </a:accent2>
      <a:accent3>
        <a:srgbClr val="7AAB4E"/>
      </a:accent3>
      <a:accent4>
        <a:srgbClr val="5B972B"/>
      </a:accent4>
      <a:accent5>
        <a:srgbClr val="416A20"/>
      </a:accent5>
      <a:accent6>
        <a:srgbClr val="294216"/>
      </a:accent6>
      <a:hlink>
        <a:srgbClr val="5B972B"/>
      </a:hlink>
      <a:folHlink>
        <a:srgbClr val="416A2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solidFill>
            <a:schemeClr val="tx1">
              <a:lumMod val="65000"/>
              <a:lumOff val="35000"/>
            </a:schemeClr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mongodb-wide" id="{89F4BDD1-5098-B74F-9F22-D200A6F3B3A0}" vid="{FA7D09A6-2203-744C-A835-8F758266B5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MongoDB Template New Branding.potx</Template>
  <TotalTime>1880</TotalTime>
  <Words>1850</Words>
  <Application>Microsoft Macintosh PowerPoint</Application>
  <PresentationFormat>Custom</PresentationFormat>
  <Paragraphs>650</Paragraphs>
  <Slides>45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MongoDB Template New Branding</vt:lpstr>
      <vt:lpstr>A Deep Dive into the Pymongo Driver</vt:lpstr>
      <vt:lpstr>MongoDB</vt:lpstr>
      <vt:lpstr>Drivers and Frameworks</vt:lpstr>
      <vt:lpstr>BSON Side Bar</vt:lpstr>
      <vt:lpstr>Single Server</vt:lpstr>
      <vt:lpstr>Replica Set</vt:lpstr>
      <vt:lpstr>Replica Set Primary Failure</vt:lpstr>
      <vt:lpstr>Replica Set Election</vt:lpstr>
      <vt:lpstr>Replica Set New Primary</vt:lpstr>
      <vt:lpstr>Replica Set Recovery</vt:lpstr>
      <vt:lpstr>Sharded Cluster</vt:lpstr>
      <vt:lpstr>Driver Responsibilities</vt:lpstr>
      <vt:lpstr>Driver Responsibilities</vt:lpstr>
      <vt:lpstr>Example API Calls</vt:lpstr>
      <vt:lpstr>Start MongoClient</vt:lpstr>
      <vt:lpstr>Client Side View</vt:lpstr>
      <vt:lpstr>Client Side View</vt:lpstr>
      <vt:lpstr>What Does ismaster show?</vt:lpstr>
      <vt:lpstr>Topology</vt:lpstr>
      <vt:lpstr>Client Side View</vt:lpstr>
      <vt:lpstr>Client Side View</vt:lpstr>
      <vt:lpstr>Client Side View</vt:lpstr>
      <vt:lpstr>Next Is Insert</vt:lpstr>
      <vt:lpstr>Insert Will Block</vt:lpstr>
      <vt:lpstr>ismaster response from Host 1</vt:lpstr>
      <vt:lpstr>Now Write Can Proceed</vt:lpstr>
      <vt:lpstr>Later Host 3 Responds</vt:lpstr>
      <vt:lpstr>Steady State</vt:lpstr>
      <vt:lpstr>Life Intervenes</vt:lpstr>
      <vt:lpstr>Monitor may not detect</vt:lpstr>
      <vt:lpstr>So Retry</vt:lpstr>
      <vt:lpstr>Check for Primary</vt:lpstr>
      <vt:lpstr>Host 2 Is Primary</vt:lpstr>
      <vt:lpstr>Steady State</vt:lpstr>
      <vt:lpstr>What Does This Mean? - Connect</vt:lpstr>
      <vt:lpstr>What Does This Mean? - Queries</vt:lpstr>
      <vt:lpstr>What Does This Mean? - Inserts</vt:lpstr>
      <vt:lpstr>What Does This Mean? - Updates</vt:lpstr>
      <vt:lpstr>Configuration</vt:lpstr>
      <vt:lpstr>connectTimeoutMS</vt:lpstr>
      <vt:lpstr>More Reading</vt:lpstr>
      <vt:lpstr>PowerPoint Presentation</vt:lpstr>
      <vt:lpstr>insert_one</vt:lpstr>
      <vt:lpstr>Bulk Insert</vt:lpstr>
      <vt:lpstr>Bulk Write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Joe Drumgoole</cp:lastModifiedBy>
  <cp:revision>96</cp:revision>
  <dcterms:created xsi:type="dcterms:W3CDTF">2015-04-27T20:46:45Z</dcterms:created>
  <dcterms:modified xsi:type="dcterms:W3CDTF">2016-07-21T15:55:53Z</dcterms:modified>
</cp:coreProperties>
</file>