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V>
        </a:tcBdr>
        <a:fill>
          <a:solidFill>
            <a:srgbClr val="375A7D"/>
          </a:solidFill>
        </a:fill>
      </a:tcStyle>
    </a:wholeTbl>
    <a:band2H>
      <a:tcTxStyle b="def" i="def"/>
      <a:tcStyle>
        <a:tcBdr/>
        <a:fill>
          <a:solidFill>
            <a:srgbClr val="3B7499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rgbClr val="53D5FD"/>
              </a:solidFill>
              <a:prstDash val="solid"/>
              <a:miter lim="400000"/>
            </a:ln>
          </a:right>
          <a:top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450000"/>
              <a:satOff val="-18071"/>
              <a:lumOff val="-14609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rgbClr val="53D5FD"/>
              </a:solidFill>
              <a:prstDash val="solid"/>
              <a:miter lim="400000"/>
            </a:ln>
          </a:top>
          <a:bottom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450000"/>
              <a:satOff val="-18071"/>
              <a:lumOff val="-14609"/>
            </a:scheme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53D5FD"/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450000"/>
              <a:satOff val="-18071"/>
              <a:lumOff val="-14609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venir Medium"/>
          <a:ea typeface="Avenir Medium"/>
          <a:cs typeface="Avenir Medium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381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A0A0A">
              <a:alpha val="92000"/>
            </a:srgbClr>
          </a:solidFill>
        </a:fill>
      </a:tcStyle>
    </a:band2H>
    <a:firstCol>
      <a:tcTxStyle b="off" i="off">
        <a:font>
          <a:latin typeface="Avenir Medium"/>
          <a:ea typeface="Avenir Medium"/>
          <a:cs typeface="Avenir Medium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635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381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Avenir Medium"/>
          <a:ea typeface="Avenir Medium"/>
          <a:cs typeface="Avenir Medium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Avenir Medium"/>
          <a:ea typeface="Avenir Medium"/>
          <a:cs typeface="Avenir Medium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635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EDFF">
              <a:alpha val="24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V>
        </a:tcBdr>
        <a:fill>
          <a:solidFill>
            <a:schemeClr val="accent2">
              <a:satOff val="-5186"/>
              <a:lumOff val="-12389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919C">
                  <a:alpha val="79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919C">
                  <a:alpha val="79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>
              <a:satOff val="-5186"/>
              <a:lumOff val="-28409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rnd">
              <a:solidFill>
                <a:srgbClr val="4F4F4F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4F4F4F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4F4F4F"/>
              </a:solidFill>
              <a:custDash>
                <a:ds d="1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6D6D6D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08080">
              <a:alpha val="32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41B00">
              <a:alpha val="8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D2600">
              <a:alpha val="80000"/>
            </a:srgb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F4F4F"/>
              </a:solidFill>
              <a:prstDash val="solid"/>
              <a:miter lim="400000"/>
            </a:ln>
          </a:top>
          <a:bottom>
            <a:ln w="12700" cap="flat">
              <a:solidFill>
                <a:srgbClr val="4F4F4F"/>
              </a:solidFill>
              <a:prstDash val="solid"/>
              <a:miter lim="400000"/>
            </a:ln>
          </a:bottom>
          <a:insideH>
            <a:ln w="12700" cap="flat">
              <a:solidFill>
                <a:srgbClr val="4F4F4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F4F4F"/>
              </a:solidFill>
              <a:prstDash val="solid"/>
              <a:miter lim="400000"/>
            </a:ln>
          </a:top>
          <a:bottom>
            <a:ln w="12700" cap="flat">
              <a:solidFill>
                <a:srgbClr val="4F4F4F"/>
              </a:solidFill>
              <a:prstDash val="solid"/>
              <a:miter lim="400000"/>
            </a:ln>
          </a:bottom>
          <a:insideH>
            <a:ln w="12700" cap="flat">
              <a:solidFill>
                <a:srgbClr val="4F4F4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79797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chemeClr val="accent2">
            <a:satOff val="44164"/>
            <a:lumOff val="14231"/>
          </a:schemeClr>
        </a:fontRef>
        <a:schemeClr val="accent2">
          <a:satOff val="44164"/>
          <a:lumOff val="14231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79797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7" name="Shape 13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660400" y="4292600"/>
            <a:ext cx="11684000" cy="2222500"/>
          </a:xfrm>
          <a:prstGeom prst="rect">
            <a:avLst/>
          </a:prstGeom>
        </p:spPr>
        <p:txBody>
          <a:bodyPr/>
          <a:lstStyle>
            <a:lvl1pPr>
              <a:defRPr spc="992" sz="6200"/>
            </a:lvl1pPr>
          </a:lstStyle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660400" y="3416300"/>
            <a:ext cx="11684000" cy="88900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ClrTx/>
              <a:buSzTx/>
              <a:buNone/>
              <a:defRPr cap="all" spc="384" sz="2400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228600">
              <a:spcBef>
                <a:spcPts val="0"/>
              </a:spcBef>
              <a:buClrTx/>
              <a:buSzTx/>
              <a:buNone/>
              <a:defRPr cap="all" spc="384" sz="2400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457200">
              <a:spcBef>
                <a:spcPts val="0"/>
              </a:spcBef>
              <a:buClrTx/>
              <a:buSzTx/>
              <a:buNone/>
              <a:defRPr cap="all" spc="384" sz="2400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685800">
              <a:spcBef>
                <a:spcPts val="0"/>
              </a:spcBef>
              <a:buClrTx/>
              <a:buSzTx/>
              <a:buNone/>
              <a:defRPr cap="all" spc="384" sz="2400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914400">
              <a:spcBef>
                <a:spcPts val="0"/>
              </a:spcBef>
              <a:buClrTx/>
              <a:buSzTx/>
              <a:buNone/>
              <a:defRPr cap="all" spc="384" sz="2400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pic" sz="half" idx="13"/>
          </p:nvPr>
        </p:nvSpPr>
        <p:spPr>
          <a:xfrm>
            <a:off x="6502400" y="4879052"/>
            <a:ext cx="6502400" cy="48768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4" name="Shape 94"/>
          <p:cNvSpPr/>
          <p:nvPr>
            <p:ph type="pic" sz="half" idx="14"/>
          </p:nvPr>
        </p:nvSpPr>
        <p:spPr>
          <a:xfrm>
            <a:off x="6502400" y="0"/>
            <a:ext cx="6502400" cy="48768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5" name="Shape 95"/>
          <p:cNvSpPr/>
          <p:nvPr>
            <p:ph type="pic" idx="15"/>
          </p:nvPr>
        </p:nvSpPr>
        <p:spPr>
          <a:xfrm>
            <a:off x="0" y="0"/>
            <a:ext cx="65024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6" name="Shape 9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type="body" sz="quarter" idx="13"/>
          </p:nvPr>
        </p:nvSpPr>
        <p:spPr>
          <a:xfrm>
            <a:off x="1270000" y="6362700"/>
            <a:ext cx="10464800" cy="5207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cap="all" spc="384" sz="2400">
                <a:solidFill>
                  <a:schemeClr val="accent2">
                    <a:satOff val="44164"/>
                    <a:lumOff val="14231"/>
                  </a:schemeClr>
                </a:solidFill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104" name="Shape 104"/>
          <p:cNvSpPr/>
          <p:nvPr>
            <p:ph type="body" sz="quarter" idx="14"/>
          </p:nvPr>
        </p:nvSpPr>
        <p:spPr>
          <a:xfrm>
            <a:off x="1270000" y="4248150"/>
            <a:ext cx="10464800" cy="7239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105" name="Shape 10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type="body" sz="quarter" idx="13"/>
          </p:nvPr>
        </p:nvSpPr>
        <p:spPr>
          <a:xfrm>
            <a:off x="1270000" y="2959100"/>
            <a:ext cx="10464800" cy="5207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cap="all" spc="384" sz="2400">
                <a:solidFill>
                  <a:schemeClr val="accent2">
                    <a:satOff val="44164"/>
                    <a:lumOff val="14231"/>
                  </a:schemeClr>
                </a:solidFill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113" name="Shape 113"/>
          <p:cNvSpPr/>
          <p:nvPr>
            <p:ph type="body" sz="quarter" idx="14"/>
          </p:nvPr>
        </p:nvSpPr>
        <p:spPr>
          <a:xfrm>
            <a:off x="1270000" y="1346200"/>
            <a:ext cx="10464800" cy="7239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114" name="Shape 114"/>
          <p:cNvSpPr/>
          <p:nvPr>
            <p:ph type="pic" idx="15"/>
          </p:nvPr>
        </p:nvSpPr>
        <p:spPr>
          <a:xfrm>
            <a:off x="-19050" y="3613150"/>
            <a:ext cx="13004800" cy="613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15" name="Shape 11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23" name="Shape 12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660400" y="1003300"/>
            <a:ext cx="11684000" cy="1460500"/>
          </a:xfrm>
          <a:prstGeom prst="rect">
            <a:avLst/>
          </a:prstGeom>
        </p:spPr>
        <p:txBody>
          <a:bodyPr/>
          <a:lstStyle>
            <a:lvl1pPr>
              <a:defRPr spc="992" sz="6200"/>
            </a:lvl1pPr>
          </a:lstStyle>
          <a:p>
            <a:pPr/>
            <a:r>
              <a:t>Title Text</a:t>
            </a:r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660400" y="508000"/>
            <a:ext cx="11684000" cy="508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cap="all" spc="384" sz="2400"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228600">
              <a:spcBef>
                <a:spcPts val="0"/>
              </a:spcBef>
              <a:buClrTx/>
              <a:buSzTx/>
              <a:buNone/>
              <a:defRPr cap="all" spc="384" sz="2400"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457200">
              <a:spcBef>
                <a:spcPts val="0"/>
              </a:spcBef>
              <a:buClrTx/>
              <a:buSzTx/>
              <a:buNone/>
              <a:defRPr cap="all" spc="384" sz="2400"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685800">
              <a:spcBef>
                <a:spcPts val="0"/>
              </a:spcBef>
              <a:buClrTx/>
              <a:buSzTx/>
              <a:buNone/>
              <a:defRPr cap="all" spc="384" sz="2400"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914400">
              <a:spcBef>
                <a:spcPts val="0"/>
              </a:spcBef>
              <a:buClrTx/>
              <a:buSzTx/>
              <a:buNone/>
              <a:defRPr cap="all" spc="384" sz="2400"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pic" idx="13"/>
          </p:nvPr>
        </p:nvSpPr>
        <p:spPr>
          <a:xfrm>
            <a:off x="0" y="2717800"/>
            <a:ext cx="13004800" cy="70358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1" name="Shape 31"/>
          <p:cNvSpPr/>
          <p:nvPr>
            <p:ph type="title"/>
          </p:nvPr>
        </p:nvSpPr>
        <p:spPr>
          <a:xfrm>
            <a:off x="660400" y="1003300"/>
            <a:ext cx="11684000" cy="1460500"/>
          </a:xfrm>
          <a:prstGeom prst="rect">
            <a:avLst/>
          </a:prstGeom>
        </p:spPr>
        <p:txBody>
          <a:bodyPr/>
          <a:lstStyle>
            <a:lvl1pPr>
              <a:defRPr spc="992" sz="6200"/>
            </a:lvl1pPr>
          </a:lstStyle>
          <a:p>
            <a:pPr/>
            <a:r>
              <a:t>Title Text</a:t>
            </a:r>
          </a:p>
        </p:txBody>
      </p:sp>
      <p:sp>
        <p:nvSpPr>
          <p:cNvPr id="32" name="Shape 32"/>
          <p:cNvSpPr/>
          <p:nvPr>
            <p:ph type="body" sz="quarter" idx="1"/>
          </p:nvPr>
        </p:nvSpPr>
        <p:spPr>
          <a:xfrm>
            <a:off x="660400" y="508000"/>
            <a:ext cx="11684000" cy="508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cap="all" spc="384" sz="2400"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228600">
              <a:spcBef>
                <a:spcPts val="0"/>
              </a:spcBef>
              <a:buClrTx/>
              <a:buSzTx/>
              <a:buNone/>
              <a:defRPr cap="all" spc="384" sz="2400"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457200">
              <a:spcBef>
                <a:spcPts val="0"/>
              </a:spcBef>
              <a:buClrTx/>
              <a:buSzTx/>
              <a:buNone/>
              <a:defRPr cap="all" spc="384" sz="2400"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685800">
              <a:spcBef>
                <a:spcPts val="0"/>
              </a:spcBef>
              <a:buClrTx/>
              <a:buSzTx/>
              <a:buNone/>
              <a:defRPr cap="all" spc="384" sz="2400"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914400">
              <a:spcBef>
                <a:spcPts val="0"/>
              </a:spcBef>
              <a:buClrTx/>
              <a:buSzTx/>
              <a:buNone/>
              <a:defRPr cap="all" spc="384" sz="2400"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hape 3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>
            <p:ph type="title"/>
          </p:nvPr>
        </p:nvSpPr>
        <p:spPr>
          <a:xfrm>
            <a:off x="660400" y="3759200"/>
            <a:ext cx="11684000" cy="2222500"/>
          </a:xfrm>
          <a:prstGeom prst="rect">
            <a:avLst/>
          </a:prstGeom>
        </p:spPr>
        <p:txBody>
          <a:bodyPr anchor="ctr"/>
          <a:lstStyle>
            <a:lvl1pPr>
              <a:defRPr spc="992" sz="6200"/>
            </a:lvl1pPr>
          </a:lstStyle>
          <a:p>
            <a:pPr/>
            <a:r>
              <a:t>Title Text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pic" idx="13"/>
          </p:nvPr>
        </p:nvSpPr>
        <p:spPr>
          <a:xfrm>
            <a:off x="6496050" y="6350"/>
            <a:ext cx="65024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49" name="Shape 49"/>
          <p:cNvSpPr/>
          <p:nvPr>
            <p:ph type="title"/>
          </p:nvPr>
        </p:nvSpPr>
        <p:spPr>
          <a:xfrm>
            <a:off x="546100" y="4305300"/>
            <a:ext cx="5410200" cy="29845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0" name="Shape 50"/>
          <p:cNvSpPr/>
          <p:nvPr>
            <p:ph type="body" sz="quarter" idx="1"/>
          </p:nvPr>
        </p:nvSpPr>
        <p:spPr>
          <a:xfrm>
            <a:off x="546100" y="3429000"/>
            <a:ext cx="5410200" cy="889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cap="all" spc="384" sz="2400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228600">
              <a:spcBef>
                <a:spcPts val="0"/>
              </a:spcBef>
              <a:buClrTx/>
              <a:buSzTx/>
              <a:buNone/>
              <a:defRPr cap="all" spc="384" sz="2400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457200">
              <a:spcBef>
                <a:spcPts val="0"/>
              </a:spcBef>
              <a:buClrTx/>
              <a:buSzTx/>
              <a:buNone/>
              <a:defRPr cap="all" spc="384" sz="2400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685800">
              <a:spcBef>
                <a:spcPts val="0"/>
              </a:spcBef>
              <a:buClrTx/>
              <a:buSzTx/>
              <a:buNone/>
              <a:defRPr cap="all" spc="384" sz="2400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914400">
              <a:spcBef>
                <a:spcPts val="0"/>
              </a:spcBef>
              <a:buClrTx/>
              <a:buSzTx/>
              <a:buNone/>
              <a:defRPr cap="all" spc="384" sz="2400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" name="Shape 5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9" name="Shape 5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Shape 6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pic" idx="13"/>
          </p:nvPr>
        </p:nvSpPr>
        <p:spPr>
          <a:xfrm>
            <a:off x="6502400" y="0"/>
            <a:ext cx="65024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76" name="Shape 76"/>
          <p:cNvSpPr/>
          <p:nvPr>
            <p:ph type="title"/>
          </p:nvPr>
        </p:nvSpPr>
        <p:spPr>
          <a:xfrm>
            <a:off x="660400" y="609600"/>
            <a:ext cx="5080000" cy="18542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7" name="Shape 77"/>
          <p:cNvSpPr/>
          <p:nvPr>
            <p:ph type="body" sz="half" idx="1"/>
          </p:nvPr>
        </p:nvSpPr>
        <p:spPr>
          <a:xfrm>
            <a:off x="660400" y="2819400"/>
            <a:ext cx="5080000" cy="6057900"/>
          </a:xfrm>
          <a:prstGeom prst="rect">
            <a:avLst/>
          </a:prstGeom>
        </p:spPr>
        <p:txBody>
          <a:bodyPr/>
          <a:lstStyle>
            <a:lvl1pPr marL="393700" indent="-393700">
              <a:spcBef>
                <a:spcPts val="3200"/>
              </a:spcBef>
              <a:defRPr sz="3000"/>
            </a:lvl1pPr>
            <a:lvl2pPr marL="787400" indent="-393700">
              <a:spcBef>
                <a:spcPts val="3200"/>
              </a:spcBef>
              <a:defRPr sz="3000"/>
            </a:lvl2pPr>
            <a:lvl3pPr marL="1181100" indent="-393700">
              <a:spcBef>
                <a:spcPts val="3200"/>
              </a:spcBef>
              <a:defRPr sz="3000"/>
            </a:lvl3pPr>
            <a:lvl4pPr marL="1574800" indent="-393700">
              <a:spcBef>
                <a:spcPts val="3200"/>
              </a:spcBef>
              <a:defRPr sz="3000"/>
            </a:lvl4pPr>
            <a:lvl5pPr marL="1968500" indent="-393700">
              <a:spcBef>
                <a:spcPts val="3200"/>
              </a:spcBef>
              <a:defRPr sz="3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8" name="Shape 7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type="body" idx="1"/>
          </p:nvPr>
        </p:nvSpPr>
        <p:spPr>
          <a:xfrm>
            <a:off x="660400" y="1511300"/>
            <a:ext cx="11684000" cy="67183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660400" y="609600"/>
            <a:ext cx="11684000" cy="1422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660400" y="2019300"/>
            <a:ext cx="11684000" cy="671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311897" y="9258300"/>
            <a:ext cx="352045" cy="4191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transition xmlns:p14="http://schemas.microsoft.com/office/powerpoint/2010/main" spd="med" advClick="1"/>
  <p:txStyles>
    <p:title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720" strike="noStrike" sz="45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1pPr>
      <a:lvl2pPr marL="0" marR="0" indent="228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720" strike="noStrike" sz="45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2pPr>
      <a:lvl3pPr marL="0" marR="0" indent="457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720" strike="noStrike" sz="45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3pPr>
      <a:lvl4pPr marL="0" marR="0" indent="6858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720" strike="noStrike" sz="45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4pPr>
      <a:lvl5pPr marL="0" marR="0" indent="9144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720" strike="noStrike" sz="45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5pPr>
      <a:lvl6pPr marL="0" marR="0" indent="11430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720" strike="noStrike" sz="45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6pPr>
      <a:lvl7pPr marL="0" marR="0" indent="1371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720" strike="noStrike" sz="45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7pPr>
      <a:lvl8pPr marL="0" marR="0" indent="1600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720" strike="noStrike" sz="45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8pPr>
      <a:lvl9pPr marL="0" marR="0" indent="18288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720" strike="noStrike" sz="45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9pPr>
    </p:titleStyle>
    <p:bodyStyle>
      <a:lvl1pPr marL="4699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1pPr>
      <a:lvl2pPr marL="9398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2pPr>
      <a:lvl3pPr marL="14097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3pPr>
      <a:lvl4pPr marL="18796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4pPr>
      <a:lvl5pPr marL="23495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5pPr>
      <a:lvl6pPr marL="28194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6pPr>
      <a:lvl7pPr marL="32893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7pPr>
      <a:lvl8pPr marL="37592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8pPr>
      <a:lvl9pPr marL="42291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tif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jpe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png"/><Relationship Id="rId3" Type="http://schemas.openxmlformats.org/officeDocument/2006/relationships/hyperlink" Target="http://smartblogger.com" TargetMode="External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jpeg"/><Relationship Id="rId3" Type="http://schemas.openxmlformats.org/officeDocument/2006/relationships/hyperlink" Target="http://luzme.com" TargetMode="External"/><Relationship Id="rId4" Type="http://schemas.openxmlformats.org/officeDocument/2006/relationships/hyperlink" Target="http://readyourselfsmarter.com" TargetMode="Externa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tif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1">
            <a:hueOff val="450000"/>
            <a:satOff val="-18071"/>
            <a:lumOff val="-14609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 defTabSz="578358">
              <a:defRPr spc="982" sz="6138"/>
            </a:lvl1pPr>
          </a:lstStyle>
          <a:p>
            <a:pPr/>
            <a:r>
              <a:t>20 Years without a ‘proper job’</a:t>
            </a:r>
          </a:p>
        </p:txBody>
      </p:sp>
      <p:sp>
        <p:nvSpPr>
          <p:cNvPr id="140" name="Shape 140"/>
          <p:cNvSpPr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Rachel Willmer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2">
            <a:satOff val="-5186"/>
            <a:lumOff val="-12389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1">
              <a:defRPr spc="992" sz="6200"/>
            </a:pPr>
            <a:r>
              <a:t>Some Examples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1">
            <a:hueOff val="450000"/>
            <a:satOff val="-18071"/>
            <a:lumOff val="-14609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meteor_book_illustration.pn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8333" t="0" r="8333" b="0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70" name="Shape 17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38150">
              <a:defRPr spc="540" sz="3375"/>
            </a:lvl1pPr>
          </a:lstStyle>
          <a:p>
            <a:pPr/>
            <a:r>
              <a:t>You can’t Make Money by writing a book</a:t>
            </a:r>
          </a:p>
        </p:txBody>
      </p:sp>
      <p:sp>
        <p:nvSpPr>
          <p:cNvPr id="171" name="Shape 171"/>
          <p:cNvSpPr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None/>
            </a:pPr>
            <a:r>
              <a:t>No?</a:t>
            </a:r>
          </a:p>
          <a:p>
            <a:pPr marL="0" indent="0">
              <a:buClrTx/>
              <a:buSzTx/>
              <a:buNone/>
            </a:pPr>
            <a:r>
              <a:t>Tell that to Sacha Grief &amp; Tom Coleman</a:t>
            </a:r>
          </a:p>
          <a:p>
            <a:pPr marL="0" indent="0">
              <a:buClrTx/>
              <a:buSzTx/>
              <a:buNone/>
            </a:pPr>
            <a:r>
              <a:t>$300k (in 18 months)</a:t>
            </a:r>
          </a:p>
          <a:p>
            <a:pPr marL="0" indent="0">
              <a:buClrTx/>
              <a:buSzTx/>
              <a:buNone/>
            </a:pPr>
            <a:r>
              <a:t>Self-published via Gumroad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4F4F4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balsamiq-life-s-too-short-women-s-t_design.pn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6502400" y="1625600"/>
            <a:ext cx="6502400" cy="6502400"/>
          </a:xfrm>
          <a:prstGeom prst="rect">
            <a:avLst/>
          </a:prstGeom>
        </p:spPr>
      </p:pic>
      <p:sp>
        <p:nvSpPr>
          <p:cNvPr id="174" name="Shape 17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97256">
              <a:defRPr spc="489" sz="3060"/>
            </a:lvl1pPr>
          </a:lstStyle>
          <a:p>
            <a:pPr/>
            <a:r>
              <a:t>You CAn’t start a serious business as a solo founder</a:t>
            </a:r>
          </a:p>
        </p:txBody>
      </p:sp>
      <p:sp>
        <p:nvSpPr>
          <p:cNvPr id="175" name="Shape 175"/>
          <p:cNvSpPr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Peldi from Balsamic did.</a:t>
            </a:r>
          </a:p>
          <a:p>
            <a:pPr/>
            <a:r>
              <a:t>Annual profits &gt; $2m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5">
            <a:hueOff val="-145714"/>
            <a:satOff val="-8275"/>
            <a:lumOff val="-14568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kalzumeus.tiff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11334" t="0" r="31614" b="0"/>
          <a:stretch>
            <a:fillRect/>
          </a:stretch>
        </p:blipFill>
        <p:spPr>
          <a:xfrm>
            <a:off x="6502400" y="1375651"/>
            <a:ext cx="6502400" cy="7002297"/>
          </a:xfrm>
          <a:prstGeom prst="rect">
            <a:avLst/>
          </a:prstGeom>
        </p:spPr>
      </p:pic>
      <p:sp>
        <p:nvSpPr>
          <p:cNvPr id="178" name="Shape 17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38150">
              <a:defRPr spc="540" sz="3375"/>
            </a:lvl1pPr>
          </a:lstStyle>
          <a:p>
            <a:pPr/>
            <a:r>
              <a:t>You Can’t DO THIS UNLESS YOU LIVE IN THE USA</a:t>
            </a:r>
          </a:p>
        </p:txBody>
      </p:sp>
      <p:sp>
        <p:nvSpPr>
          <p:cNvPr id="179" name="Shape 179"/>
          <p:cNvSpPr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Patio11 did it from Japan</a:t>
            </a:r>
          </a:p>
          <a:p>
            <a:pPr/>
            <a:r>
              <a:t>(by the way, he’s amazing…)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143918632_1620x1622.jpe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16747" t="388" r="16782" b="28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82" name="Shape 18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 can’t do it because…</a:t>
            </a:r>
          </a:p>
        </p:txBody>
      </p:sp>
      <p:sp>
        <p:nvSpPr>
          <p:cNvPr id="183" name="Shape 183"/>
          <p:cNvSpPr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Yes. You can.</a:t>
            </a:r>
          </a:p>
          <a:p>
            <a:pPr/>
            <a:r>
              <a:t>Let me introduce you to Jon Morrow.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jonmorrow.pn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6600825" y="0"/>
            <a:ext cx="6305550" cy="9753600"/>
          </a:xfrm>
          <a:prstGeom prst="rect">
            <a:avLst/>
          </a:prstGeom>
        </p:spPr>
      </p:pic>
      <p:sp>
        <p:nvSpPr>
          <p:cNvPr id="186" name="Shape 18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Jon Morrow</a:t>
            </a:r>
          </a:p>
        </p:txBody>
      </p:sp>
      <p:sp>
        <p:nvSpPr>
          <p:cNvPr id="187" name="Shape 187"/>
          <p:cNvSpPr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has Spinal Muscular Atrophy</a:t>
            </a:r>
          </a:p>
          <a:p>
            <a:pPr/>
            <a:r>
              <a:t>cannot move from the neck down</a:t>
            </a:r>
          </a:p>
          <a:p>
            <a:pPr/>
            <a:r>
              <a:t>runs </a:t>
            </a:r>
            <a:r>
              <a:rPr u="sng">
                <a:hlinkClick r:id="rId3" invalidUrl="" action="" tgtFrame="" tooltip="" history="1" highlightClick="0" endSnd="0"/>
              </a:rPr>
              <a:t>smartblogger.com</a:t>
            </a:r>
            <a:r>
              <a:t>, writes amazingly good copy, makes a ton of money, and has a lot of fun!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1">
            <a:hueOff val="450000"/>
            <a:satOff val="-18071"/>
            <a:lumOff val="-14609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And Finally</a:t>
            </a:r>
          </a:p>
        </p:txBody>
      </p:sp>
      <p:sp>
        <p:nvSpPr>
          <p:cNvPr id="190" name="Shape 19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57123" indent="-357123" defTabSz="443991">
              <a:spcBef>
                <a:spcPts val="3100"/>
              </a:spcBef>
              <a:defRPr sz="2736"/>
            </a:pPr>
            <a:r>
              <a:t>OK to START SMALL</a:t>
            </a:r>
          </a:p>
          <a:p>
            <a:pPr marL="357123" indent="-357123" defTabSz="443991">
              <a:spcBef>
                <a:spcPts val="3100"/>
              </a:spcBef>
              <a:defRPr sz="2736"/>
            </a:pPr>
            <a:r>
              <a:t>You Don’t LEARN Until You Start To Fail</a:t>
            </a:r>
          </a:p>
          <a:p>
            <a:pPr marL="357123" indent="-357123" defTabSz="443991">
              <a:spcBef>
                <a:spcPts val="3100"/>
              </a:spcBef>
              <a:defRPr sz="2736"/>
            </a:pPr>
            <a:r>
              <a:t>Don’t be Afraid to THINK BIG</a:t>
            </a:r>
          </a:p>
          <a:p>
            <a:pPr marL="357123" indent="-357123" defTabSz="443991">
              <a:spcBef>
                <a:spcPts val="3100"/>
              </a:spcBef>
              <a:defRPr sz="2736"/>
            </a:pPr>
            <a:r>
              <a:t>Choose B2B and Charge More</a:t>
            </a:r>
          </a:p>
          <a:p>
            <a:pPr marL="357123" indent="-357123" defTabSz="443991">
              <a:spcBef>
                <a:spcPts val="3100"/>
              </a:spcBef>
              <a:defRPr sz="2736"/>
            </a:pPr>
            <a:r>
              <a:t>Choose The Customers You Want</a:t>
            </a:r>
          </a:p>
          <a:p>
            <a:pPr marL="357123" indent="-357123" defTabSz="443991">
              <a:spcBef>
                <a:spcPts val="3100"/>
              </a:spcBef>
              <a:defRPr sz="2736"/>
            </a:pPr>
            <a:r>
              <a:t>Charge More (Yes Really!)</a:t>
            </a:r>
          </a:p>
          <a:p>
            <a:pPr marL="357123" indent="-357123" defTabSz="443991">
              <a:spcBef>
                <a:spcPts val="3100"/>
              </a:spcBef>
              <a:defRPr sz="2736"/>
            </a:pPr>
            <a:r>
              <a:t>and above all…</a:t>
            </a:r>
          </a:p>
          <a:p>
            <a:pPr marL="357123" indent="-357123" defTabSz="443991">
              <a:spcBef>
                <a:spcPts val="3100"/>
              </a:spcBef>
              <a:defRPr sz="2736"/>
            </a:pPr>
            <a:r>
              <a:t>START A MAILING LIST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covergirl.jpe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2862" t="0" r="2862" b="0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93" name="Shape 19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ANY QUESTIONS?</a:t>
            </a:r>
          </a:p>
        </p:txBody>
      </p:sp>
      <p:sp>
        <p:nvSpPr>
          <p:cNvPr id="194" name="Shape 194"/>
          <p:cNvSpPr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None/>
            </a:pPr>
            <a:r>
              <a:t>rachel@willmer.org</a:t>
            </a:r>
          </a:p>
          <a:p>
            <a:pPr marL="0" indent="0">
              <a:buClrTx/>
              <a:buSzTx/>
              <a:buNone/>
            </a:pPr>
            <a:r>
              <a:t>Twitter: @rwillmer</a:t>
            </a:r>
          </a:p>
          <a:p>
            <a:pPr marL="0" indent="0">
              <a:buClrTx/>
              <a:buSzTx/>
              <a:buNone/>
            </a:pPr>
          </a:p>
          <a:p>
            <a:pPr marL="0" indent="0" algn="r">
              <a:buClrTx/>
              <a:buSzTx/>
              <a:buNone/>
            </a:pPr>
          </a:p>
          <a:p>
            <a:pPr marL="0" indent="0" algn="r">
              <a:buClrTx/>
              <a:buSzTx/>
              <a:buNone/>
            </a:pPr>
            <a:r>
              <a:rPr u="sng">
                <a:hlinkClick r:id="rId3" invalidUrl="" action="" tgtFrame="" tooltip="" history="1" highlightClick="0" endSnd="0"/>
              </a:rPr>
              <a:t>luzme.com</a:t>
            </a:r>
          </a:p>
          <a:p>
            <a:pPr marL="0" indent="0" algn="r">
              <a:buClrTx/>
              <a:buSzTx/>
              <a:buNone/>
            </a:pPr>
            <a:r>
              <a:rPr u="sng">
                <a:hlinkClick r:id="rId4" invalidUrl="" action="" tgtFrame="" tooltip="" history="1" highlightClick="0" endSnd="0"/>
              </a:rPr>
              <a:t>readyourselfsmarter.com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143917994_2881x1992.jpe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4190" t="258" r="4105" b="269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43" name="Shape 14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37463">
              <a:defRPr spc="912" sz="5704"/>
            </a:lvl1pPr>
          </a:lstStyle>
          <a:p>
            <a:pPr/>
            <a:r>
              <a:t>This TALK IS FOR YOU IF…</a:t>
            </a:r>
          </a:p>
        </p:txBody>
      </p:sp>
      <p:sp>
        <p:nvSpPr>
          <p:cNvPr id="144" name="Shape 14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566674">
              <a:defRPr spc="372" sz="2328"/>
            </a:lvl1pPr>
          </a:lstStyle>
          <a:p>
            <a:pPr/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94219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covergirl.jpe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2862" t="0" r="2862" b="0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47" name="Shape 14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Who Am I TO TALK?</a:t>
            </a:r>
          </a:p>
        </p:txBody>
      </p:sp>
      <p:sp>
        <p:nvSpPr>
          <p:cNvPr id="148" name="Shape 14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luzme2016.tiff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4487" t="0" r="4487" b="0"/>
          <a:stretch>
            <a:fillRect/>
          </a:stretch>
        </p:blipFill>
        <p:spPr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What could You DO?</a:t>
            </a:r>
          </a:p>
        </p:txBody>
      </p:sp>
      <p:sp>
        <p:nvSpPr>
          <p:cNvPr id="153" name="Shape 153"/>
          <p:cNvSpPr/>
          <p:nvPr>
            <p:ph type="body" idx="14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Back To You…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Product?</a:t>
            </a:r>
          </a:p>
        </p:txBody>
      </p:sp>
      <p:sp>
        <p:nvSpPr>
          <p:cNvPr id="156" name="Shape 15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Ebook, Course, Online Training, Wordpress Plugin</a:t>
            </a:r>
          </a:p>
          <a:p>
            <a:pPr/>
            <a:r>
              <a:t>One-Off Revenue</a:t>
            </a:r>
          </a:p>
          <a:p>
            <a:pPr/>
            <a:r>
              <a:t>No Support</a:t>
            </a:r>
          </a:p>
          <a:p>
            <a:pPr/>
            <a:r>
              <a:t>Good for side-project or first project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3">
            <a:hueOff val="2987012"/>
            <a:satOff val="8321"/>
            <a:lumOff val="-11781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Service?</a:t>
            </a:r>
          </a:p>
        </p:txBody>
      </p:sp>
      <p:sp>
        <p:nvSpPr>
          <p:cNvPr id="159" name="Shape 15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SAAS</a:t>
            </a:r>
          </a:p>
          <a:p>
            <a:pPr/>
            <a:r>
              <a:t>Recurring Revenue</a:t>
            </a:r>
          </a:p>
          <a:p>
            <a:pPr/>
            <a:r>
              <a:t>Support Costs</a:t>
            </a:r>
          </a:p>
          <a:p>
            <a:pPr/>
            <a:r>
              <a:t>Better when full-time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Publish</a:t>
            </a:r>
          </a:p>
        </p:txBody>
      </p:sp>
      <p:sp>
        <p:nvSpPr>
          <p:cNvPr id="162" name="Shape 16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Blog</a:t>
            </a:r>
          </a:p>
          <a:p>
            <a:pPr/>
            <a:r>
              <a:t>YouTube Vlog</a:t>
            </a:r>
          </a:p>
          <a:p>
            <a:pPr/>
            <a:r>
              <a:t>Podcast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3">
            <a:hueOff val="2987012"/>
            <a:satOff val="8321"/>
            <a:lumOff val="-11781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How To Monetise</a:t>
            </a:r>
          </a:p>
        </p:txBody>
      </p:sp>
      <p:sp>
        <p:nvSpPr>
          <p:cNvPr id="165" name="Shape 16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Sale of book</a:t>
            </a:r>
          </a:p>
          <a:p>
            <a:pPr/>
            <a:r>
              <a:t>Affiliate Commission</a:t>
            </a:r>
          </a:p>
          <a:p>
            <a:pPr/>
            <a:r>
              <a:t>Advertising</a:t>
            </a:r>
          </a:p>
          <a:p>
            <a:pPr/>
            <a:r>
              <a:t>Sponsorship</a:t>
            </a:r>
          </a:p>
          <a:p>
            <a:pPr/>
            <a:r>
              <a:t>Data Analytics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theme/theme1.xml><?xml version="1.0" encoding="utf-8"?>
<a:theme xmlns:a="http://schemas.openxmlformats.org/drawingml/2006/main" xmlns:r="http://schemas.openxmlformats.org/officeDocument/2006/relationships" name="New_Template1">
  <a:themeElements>
    <a:clrScheme name="New_Template1">
      <a:dk1>
        <a:srgbClr val="000000"/>
      </a:dk1>
      <a:lt1>
        <a:srgbClr val="FFFFFF"/>
      </a:lt1>
      <a:dk2>
        <a:srgbClr val="4F4F4F"/>
      </a:dk2>
      <a:lt2>
        <a:srgbClr val="BFBFBF"/>
      </a:lt2>
      <a:accent1>
        <a:srgbClr val="1B6BBC"/>
      </a:accent1>
      <a:accent2>
        <a:srgbClr val="42AAC9"/>
      </a:accent2>
      <a:accent3>
        <a:srgbClr val="518C15"/>
      </a:accent3>
      <a:accent4>
        <a:srgbClr val="DE9000"/>
      </a:accent4>
      <a:accent5>
        <a:srgbClr val="DB2800"/>
      </a:accent5>
      <a:accent6>
        <a:srgbClr val="B130C2"/>
      </a:accent6>
      <a:hlink>
        <a:srgbClr val="0000FF"/>
      </a:hlink>
      <a:folHlink>
        <a:srgbClr val="FF00FF"/>
      </a:folHlink>
    </a:clrScheme>
    <a:fontScheme name="New_Template1">
      <a:majorFont>
        <a:latin typeface="Avenir Light"/>
        <a:ea typeface="Avenir Light"/>
        <a:cs typeface="Avenir Light"/>
      </a:majorFont>
      <a:minorFont>
        <a:latin typeface="Avenir Light"/>
        <a:ea typeface="Avenir Light"/>
        <a:cs typeface="Avenir Light"/>
      </a:minorFont>
    </a:fontScheme>
    <a:fmtScheme name="New_Template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450000"/>
            <a:satOff val="-18071"/>
            <a:lumOff val="-1460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all" i="0" spc="384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Avenir Medium"/>
            <a:ea typeface="Avenir Medium"/>
            <a:cs typeface="Avenir Medium"/>
            <a:sym typeface="Avenir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venir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1">
  <a:themeElements>
    <a:clrScheme name="New_Template1">
      <a:dk1>
        <a:srgbClr val="000000"/>
      </a:dk1>
      <a:lt1>
        <a:srgbClr val="FFFFFF"/>
      </a:lt1>
      <a:dk2>
        <a:srgbClr val="4F4F4F"/>
      </a:dk2>
      <a:lt2>
        <a:srgbClr val="BFBFBF"/>
      </a:lt2>
      <a:accent1>
        <a:srgbClr val="1B6BBC"/>
      </a:accent1>
      <a:accent2>
        <a:srgbClr val="42AAC9"/>
      </a:accent2>
      <a:accent3>
        <a:srgbClr val="518C15"/>
      </a:accent3>
      <a:accent4>
        <a:srgbClr val="DE9000"/>
      </a:accent4>
      <a:accent5>
        <a:srgbClr val="DB2800"/>
      </a:accent5>
      <a:accent6>
        <a:srgbClr val="B130C2"/>
      </a:accent6>
      <a:hlink>
        <a:srgbClr val="0000FF"/>
      </a:hlink>
      <a:folHlink>
        <a:srgbClr val="FF00FF"/>
      </a:folHlink>
    </a:clrScheme>
    <a:fontScheme name="New_Template1">
      <a:majorFont>
        <a:latin typeface="Avenir Light"/>
        <a:ea typeface="Avenir Light"/>
        <a:cs typeface="Avenir Light"/>
      </a:majorFont>
      <a:minorFont>
        <a:latin typeface="Avenir Light"/>
        <a:ea typeface="Avenir Light"/>
        <a:cs typeface="Avenir Light"/>
      </a:minorFont>
    </a:fontScheme>
    <a:fmtScheme name="New_Template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450000"/>
            <a:satOff val="-18071"/>
            <a:lumOff val="-1460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all" i="0" spc="384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Avenir Medium"/>
            <a:ea typeface="Avenir Medium"/>
            <a:cs typeface="Avenir Medium"/>
            <a:sym typeface="Avenir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venir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